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5" r:id="rId6"/>
    <p:sldId id="617" r:id="rId7"/>
    <p:sldId id="618" r:id="rId8"/>
    <p:sldId id="267" r:id="rId9"/>
    <p:sldId id="266" r:id="rId10"/>
    <p:sldId id="268" r:id="rId11"/>
    <p:sldId id="269" r:id="rId12"/>
    <p:sldId id="622" r:id="rId13"/>
    <p:sldId id="270" r:id="rId14"/>
    <p:sldId id="619" r:id="rId15"/>
    <p:sldId id="271" r:id="rId16"/>
    <p:sldId id="272" r:id="rId17"/>
    <p:sldId id="274" r:id="rId18"/>
    <p:sldId id="620" r:id="rId19"/>
    <p:sldId id="621" r:id="rId20"/>
    <p:sldId id="275" r:id="rId21"/>
    <p:sldId id="283" r:id="rId22"/>
    <p:sldId id="279" r:id="rId23"/>
    <p:sldId id="277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D7F"/>
    <a:srgbClr val="FFFFCC"/>
    <a:srgbClr val="FFCC66"/>
    <a:srgbClr val="FFC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C3DC-E5C5-8A45-6680-B3940934B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DD7E5-9557-2A82-D228-9D2049111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A44D2-F0CA-8B81-0D57-8E6BB66A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177E-C9C3-E9EF-01E9-36F08839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E4D7E-604D-7274-5012-4B1DAD78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6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B8120-DDBC-034A-0017-D1CFEF63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3D628-146B-B2B8-EFDB-FDCE6948D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CB53C-A288-F599-51A1-0932236B4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8FDBF-3C47-1A97-6B16-4C2D6718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7F705-EA5A-AFD4-785B-528F66D4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D965F1-274C-1F45-4973-33367BC28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43795-EC0E-01CB-60A9-787786A19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EBEAB-8AF0-02AC-4BEF-FC34E2F9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D7FA3-21D5-76C1-5BFA-F3871DA31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0CDA5-CE7D-873F-702F-15208CD1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F3951-81E2-2ECC-A926-D6B4EDD8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4ED23-75A8-F53E-8A94-A9BD3A57C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ECA07-620C-BD5E-6183-FF2E3A4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EE907-4EE3-C113-9B57-9F83ED7A1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43E0A-63A1-2EA7-46DC-8FE6F9A4B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1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C582-84D8-9AC5-B93D-43B51EC6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D90BE-2CC6-ED15-FA8D-11257822A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3717-AECF-46AD-DD84-33A13711C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F45AC-9ABB-8A4F-6CC1-46D466F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D1A0-0393-2A9F-8C04-43C502F5E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5CA30-7255-EA9D-78B3-A0A75146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1F1FD-ADC9-EDCD-CE12-F1997D9D7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61A6D-7CBC-CF0E-3714-027B4045F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84367-B348-0E61-3312-F263D852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09171-6B0D-EC50-5B95-5D9D04B4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3F473-64AC-57BD-20F8-8DF63C56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0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FBA3-6402-5A8C-42A2-7981D1EC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C939D-62E7-FEF8-7F93-A2606116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2F419-79F4-2CE2-9AD8-596E73AAF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15521-474F-D904-F782-F65B79A9AD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02242-40C4-DECF-1053-61CB5FFC9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70CBAB-24BD-D7A7-F618-C81D22FA6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F7B055-C1E1-7207-A434-49DB73CF9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1787F-6991-4D62-2D1F-856DDC81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E9077-F8FC-94D6-CF61-73BCBBBF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BA891-1673-3C69-691E-56F1B94B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94078-6688-67A6-BE3B-7D9A1CC7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4E860-351E-50AF-8D7F-7235EF04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65067-6D1D-F044-660E-9FEE83B8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D0CDB-F736-D610-212F-4E0545D9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6AD1D-FCB7-8473-6793-DF019F6EA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3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9190F-FE62-D10A-C333-190B3BA3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8BC00-18B9-4686-3773-238D249B6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DE5A1-0F87-36A1-5DB9-C01D04D30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AEB40-24C4-EC82-B1E7-ACFFFBCE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C79BE-A817-4104-0A19-FDEDF0A2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9E1E4-29F0-3407-69FB-9D454A22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7DA1-6F2F-C927-E756-95896AE1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2D9AF-A6D5-A271-4750-181DFC8106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05689-1CDF-3302-94EB-B20CF39BF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9ACBF-2335-A077-2375-39B819CB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10889-50C8-5BF0-15AD-5A4306A2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4706A-92AB-7CA0-01DC-E4D5D04A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EBE3F-44FB-CE47-47A5-BA70F0D5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3B3DE-8EE6-E855-FA3B-84EEAFC7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67BB-D691-EDC6-8F89-8B8887892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CFED9-D654-4665-B88E-A75E51E00F2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1A7A-2E7B-645F-DD47-96BCAC991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4C6A1-FA58-D735-823E-9AC6D35BC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5DADA-BF6E-4198-BC04-4CBF20A68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8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F49406-A1EE-2A64-70C1-3935433FCF3D}"/>
              </a:ext>
            </a:extLst>
          </p:cNvPr>
          <p:cNvSpPr txBox="1"/>
          <p:nvPr/>
        </p:nvSpPr>
        <p:spPr>
          <a:xfrm>
            <a:off x="1747903" y="571220"/>
            <a:ext cx="8500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502D7F"/>
                </a:solidFill>
                <a:latin typeface="Avenir Next"/>
              </a:rPr>
              <a:t>TEACH</a:t>
            </a:r>
            <a:r>
              <a:rPr lang="en-US" sz="6000" b="1" dirty="0">
                <a:latin typeface="Avenir Next"/>
              </a:rPr>
              <a:t> at ECU</a:t>
            </a:r>
          </a:p>
        </p:txBody>
      </p:sp>
      <p:pic>
        <p:nvPicPr>
          <p:cNvPr id="3" name="Picture 2" descr="Closeup of the ECU pirate statue">
            <a:extLst>
              <a:ext uri="{FF2B5EF4-FFF2-40B4-BE49-F238E27FC236}">
                <a16:creationId xmlns:a16="http://schemas.microsoft.com/office/drawing/2014/main" id="{70F43674-4F31-FF95-2F3C-819CEF3E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37" y="1969723"/>
            <a:ext cx="5067243" cy="38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1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812185-CFC4-7C87-E3A8-09717CA2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22" y="1820687"/>
            <a:ext cx="12103768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0"/>
              </a:rPr>
              <a:t>A</a:t>
            </a:r>
            <a:r>
              <a:rPr lang="en-US" b="1" dirty="0">
                <a:solidFill>
                  <a:srgbClr val="521B93"/>
                </a:solidFill>
                <a:latin typeface="Avenir Next LT Pro Demi" panose="020B0704020202020204" pitchFamily="34" charset="0"/>
              </a:rPr>
              <a:t>: Access 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940818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1EC6F-5CA6-0E10-F407-CE8AB2DE0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8" t="18085" r="26617"/>
          <a:stretch/>
        </p:blipFill>
        <p:spPr>
          <a:xfrm>
            <a:off x="2719419" y="1121707"/>
            <a:ext cx="5834572" cy="5409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905850"/>
            <a:ext cx="12192000" cy="952149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3" y="5982448"/>
            <a:ext cx="1476074" cy="540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2743D7-6A0F-F2F7-4B6E-80122E12B705}"/>
              </a:ext>
            </a:extLst>
          </p:cNvPr>
          <p:cNvSpPr txBox="1"/>
          <p:nvPr/>
        </p:nvSpPr>
        <p:spPr>
          <a:xfrm>
            <a:off x="2919369" y="444616"/>
            <a:ext cx="575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Table Teams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CF5B3B-7EB8-6B33-4BE3-B2E74907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91" y="88397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A: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Access Online Resources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80C6EA4-95A8-4066-F7E8-DFCDC6C9AF15}"/>
              </a:ext>
            </a:extLst>
          </p:cNvPr>
          <p:cNvSpPr/>
          <p:nvPr/>
        </p:nvSpPr>
        <p:spPr>
          <a:xfrm rot="13202492">
            <a:off x="5716059" y="2537109"/>
            <a:ext cx="3469592" cy="50850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A28D2-7DE2-4632-B1EE-FA6EE6073123}"/>
              </a:ext>
            </a:extLst>
          </p:cNvPr>
          <p:cNvSpPr txBox="1"/>
          <p:nvPr/>
        </p:nvSpPr>
        <p:spPr>
          <a:xfrm>
            <a:off x="8920305" y="3570315"/>
            <a:ext cx="2016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ofe.ecu.edu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765B10-2D29-36D0-4C6A-67783E78FCB8}"/>
              </a:ext>
            </a:extLst>
          </p:cNvPr>
          <p:cNvSpPr/>
          <p:nvPr/>
        </p:nvSpPr>
        <p:spPr>
          <a:xfrm>
            <a:off x="5275603" y="1290803"/>
            <a:ext cx="820397" cy="4358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905850"/>
            <a:ext cx="12192000" cy="952149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" y="5982448"/>
            <a:ext cx="1476074" cy="540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2743D7-6A0F-F2F7-4B6E-80122E12B705}"/>
              </a:ext>
            </a:extLst>
          </p:cNvPr>
          <p:cNvSpPr txBox="1"/>
          <p:nvPr/>
        </p:nvSpPr>
        <p:spPr>
          <a:xfrm>
            <a:off x="2919369" y="444616"/>
            <a:ext cx="575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Table Teams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5FA88C-EF73-ACFE-6530-26BD58481AAE}"/>
              </a:ext>
            </a:extLst>
          </p:cNvPr>
          <p:cNvSpPr txBox="1"/>
          <p:nvPr/>
        </p:nvSpPr>
        <p:spPr>
          <a:xfrm>
            <a:off x="3514987" y="1499860"/>
            <a:ext cx="4731391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  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28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Everyone at your table has at least one thing in common.  </a:t>
            </a:r>
            <a:r>
              <a:rPr lang="en-US" sz="28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2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sz="18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                 </a:t>
            </a:r>
          </a:p>
          <a:p>
            <a:pPr algn="ctr" rtl="0" fontAlgn="base"/>
            <a:r>
              <a:rPr lang="en-US" sz="25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Can you figure it out? </a:t>
            </a:r>
          </a:p>
          <a:p>
            <a:pPr algn="l" rtl="0" fontAlgn="base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 rtl="0" fontAlgn="base"/>
            <a:r>
              <a:rPr lang="en-US" sz="18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Two-Minute challenge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CF5B3B-7EB8-6B33-4BE3-B2E74907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91" y="88397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A: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Access Online Resources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4088D54-4E39-F630-6B62-D6FC63923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945"/>
            <a:ext cx="10515600" cy="508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venir Next" panose="020B0503020202020204" pitchFamily="34" charset="0"/>
              </a:rPr>
              <a:t>Teaching Resources on the OFE Website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C7CDC-1FB4-5BCA-688B-E2BF613718E4}"/>
              </a:ext>
            </a:extLst>
          </p:cNvPr>
          <p:cNvSpPr txBox="1"/>
          <p:nvPr/>
        </p:nvSpPr>
        <p:spPr>
          <a:xfrm>
            <a:off x="2371725" y="4913325"/>
            <a:ext cx="707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Guide to required and preferred syllabus elements at ECU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5085B-AE4D-AD01-C0A7-1FE4917F2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4" t="41544" r="1931" b="34287"/>
          <a:stretch/>
        </p:blipFill>
        <p:spPr bwMode="auto">
          <a:xfrm>
            <a:off x="-5489" y="2643538"/>
            <a:ext cx="12190895" cy="1940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67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B20FFE0-00EB-1F34-B0E8-E5C408964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937" y="88397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A: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Access Online Resources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42AF5B-B199-EDCA-7067-EFF64EB98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46" y="1187945"/>
            <a:ext cx="10515600" cy="508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venir Next" panose="020B0503020202020204" pitchFamily="34" charset="0"/>
              </a:rPr>
              <a:t>Teaching Resources on the OFE Website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D744CC-8BD1-D24F-1669-C6305E99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9" y="2234311"/>
            <a:ext cx="14352118" cy="27091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BFEF02-82AC-9AB0-52DC-03321309C9BE}"/>
              </a:ext>
            </a:extLst>
          </p:cNvPr>
          <p:cNvSpPr txBox="1"/>
          <p:nvPr/>
        </p:nvSpPr>
        <p:spPr>
          <a:xfrm>
            <a:off x="2380271" y="5086845"/>
            <a:ext cx="707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Step by step guide for building a high-quality online course</a:t>
            </a:r>
          </a:p>
        </p:txBody>
      </p:sp>
    </p:spTree>
    <p:extLst>
      <p:ext uri="{BB962C8B-B14F-4D97-AF65-F5344CB8AC3E}">
        <p14:creationId xmlns:p14="http://schemas.microsoft.com/office/powerpoint/2010/main" val="1286076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CE4FE1-FAC5-FADD-3F47-5DECBF7C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391" y="88397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A: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Access Online Resources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720733-2581-8765-5719-CECE37F6C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945"/>
            <a:ext cx="10515600" cy="508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venir Next" panose="020B0503020202020204" pitchFamily="34" charset="0"/>
              </a:rPr>
              <a:t>Teaching Resources on the OFE 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7678D-3FB0-3326-E9EB-E30AA687154E}"/>
              </a:ext>
            </a:extLst>
          </p:cNvPr>
          <p:cNvSpPr txBox="1"/>
          <p:nvPr/>
        </p:nvSpPr>
        <p:spPr>
          <a:xfrm>
            <a:off x="2371725" y="5329870"/>
            <a:ext cx="707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Links to hundreds of teaching ideas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AC36E2-4CAF-F939-5926-FCA05A9B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27" y="2104523"/>
            <a:ext cx="12245853" cy="3032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201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B20FFE0-00EB-1F34-B0E8-E5C408964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937" y="88397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A: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Access Online Resources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42AF5B-B199-EDCA-7067-EFF64EB98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46" y="1187945"/>
            <a:ext cx="10515600" cy="508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venir Next" panose="020B0503020202020204" pitchFamily="34" charset="0"/>
              </a:rPr>
              <a:t>Teaching Resources on the OFE Website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975AE2-AF94-D1C6-6ED5-C7B0664919F3}"/>
              </a:ext>
            </a:extLst>
          </p:cNvPr>
          <p:cNvSpPr txBox="1"/>
          <p:nvPr/>
        </p:nvSpPr>
        <p:spPr>
          <a:xfrm>
            <a:off x="2379428" y="4323181"/>
            <a:ext cx="707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Training resources related to Universal Design for Learning (UDL)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DBBDBF-29AA-4B76-2C73-6CE6D53D0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" y="1799993"/>
            <a:ext cx="13337224" cy="2445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192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B20FFE0-00EB-1F34-B0E8-E5C408964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937" y="88397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A: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Access Online Resources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F8FFE6-F4C4-D957-5F31-4DA158940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3" t="11450" r="19978" b="-1"/>
          <a:stretch/>
        </p:blipFill>
        <p:spPr>
          <a:xfrm>
            <a:off x="2369975" y="1413960"/>
            <a:ext cx="6412206" cy="485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03B260CE-815C-F2A9-E0E1-29200FF1031B}"/>
              </a:ext>
            </a:extLst>
          </p:cNvPr>
          <p:cNvSpPr/>
          <p:nvPr/>
        </p:nvSpPr>
        <p:spPr>
          <a:xfrm rot="8498003">
            <a:off x="4860742" y="3050040"/>
            <a:ext cx="3469592" cy="50850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93E135-19CC-F273-61AE-99B027BDA0C0}"/>
              </a:ext>
            </a:extLst>
          </p:cNvPr>
          <p:cNvSpPr/>
          <p:nvPr/>
        </p:nvSpPr>
        <p:spPr>
          <a:xfrm>
            <a:off x="4124154" y="4286588"/>
            <a:ext cx="1054336" cy="4358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4ECE0B8-6ABE-A502-FD5B-8477F6A5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78" y="2752955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C: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Commit to 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2652125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39AE9E-318D-D8CF-6882-7EC12241B054}"/>
              </a:ext>
            </a:extLst>
          </p:cNvPr>
          <p:cNvSpPr/>
          <p:nvPr/>
        </p:nvSpPr>
        <p:spPr>
          <a:xfrm>
            <a:off x="20496" y="4813957"/>
            <a:ext cx="6397082" cy="1080380"/>
          </a:xfrm>
          <a:prstGeom prst="rect">
            <a:avLst/>
          </a:prstGeom>
          <a:solidFill>
            <a:srgbClr val="502D7F">
              <a:alpha val="5019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811B164-3FC9-9943-A5E0-7278A2361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" y="1554373"/>
            <a:ext cx="6375633" cy="1289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4086E-79F8-43F0-5889-8226D9620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13" t="42395" r="1488" b="31750"/>
          <a:stretch/>
        </p:blipFill>
        <p:spPr bwMode="auto">
          <a:xfrm>
            <a:off x="41945" y="3285106"/>
            <a:ext cx="6375633" cy="1080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309A6-20E4-0FB4-7AC6-8DEAE43C982C}"/>
              </a:ext>
            </a:extLst>
          </p:cNvPr>
          <p:cNvSpPr txBox="1"/>
          <p:nvPr/>
        </p:nvSpPr>
        <p:spPr>
          <a:xfrm>
            <a:off x="41945" y="1203075"/>
            <a:ext cx="41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" panose="020B0503020202020204"/>
              </a:rPr>
              <a:t>Peer Observations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FD8DE4-A427-8307-9562-642C4DC3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874" y="0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C: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Commit to Continuous Improvement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DD6DA-FB5D-C5C2-69A9-7FAACD2F7E0D}"/>
              </a:ext>
            </a:extLst>
          </p:cNvPr>
          <p:cNvSpPr txBox="1"/>
          <p:nvPr/>
        </p:nvSpPr>
        <p:spPr>
          <a:xfrm>
            <a:off x="40520" y="2902262"/>
            <a:ext cx="41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" panose="020B0503020202020204"/>
              </a:rPr>
              <a:t>Learning Communities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8580E-BDEA-1F05-2F67-675685D6E58F}"/>
              </a:ext>
            </a:extLst>
          </p:cNvPr>
          <p:cNvSpPr txBox="1"/>
          <p:nvPr/>
        </p:nvSpPr>
        <p:spPr>
          <a:xfrm>
            <a:off x="39096" y="4490353"/>
            <a:ext cx="413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" panose="020B0503020202020204"/>
              </a:rPr>
              <a:t>Institutes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169714-C978-83B3-9430-A39E88CBCF54}"/>
              </a:ext>
            </a:extLst>
          </p:cNvPr>
          <p:cNvSpPr txBox="1"/>
          <p:nvPr/>
        </p:nvSpPr>
        <p:spPr>
          <a:xfrm>
            <a:off x="3788400" y="5504111"/>
            <a:ext cx="3040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 Next" panose="020B0503020202020204"/>
              </a:rPr>
              <a:t>Faculty Resource Community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C9BF1-27C7-F0B6-DECD-C946AC303A4C}"/>
              </a:ext>
            </a:extLst>
          </p:cNvPr>
          <p:cNvSpPr txBox="1"/>
          <p:nvPr/>
        </p:nvSpPr>
        <p:spPr>
          <a:xfrm>
            <a:off x="302355" y="5504111"/>
            <a:ext cx="113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venir Next" panose="020B0503020202020204"/>
              </a:rPr>
              <a:t>CourseFIT</a:t>
            </a:r>
            <a:endParaRPr lang="en-US" sz="1600" b="1" dirty="0">
              <a:latin typeface="Avenir Next" panose="020B0503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5C78C1-CD8D-ED5C-B9D7-B861E3E54212}"/>
              </a:ext>
            </a:extLst>
          </p:cNvPr>
          <p:cNvSpPr txBox="1"/>
          <p:nvPr/>
        </p:nvSpPr>
        <p:spPr>
          <a:xfrm>
            <a:off x="1968147" y="5039297"/>
            <a:ext cx="170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venir Next" panose="020B0503020202020204"/>
              </a:rPr>
              <a:t>Introduction to </a:t>
            </a:r>
          </a:p>
          <a:p>
            <a:r>
              <a:rPr lang="en-US" sz="1600" b="1" dirty="0">
                <a:latin typeface="Avenir Next" panose="020B0503020202020204"/>
              </a:rPr>
              <a:t>College Teaching</a:t>
            </a:r>
          </a:p>
        </p:txBody>
      </p:sp>
      <p:pic>
        <p:nvPicPr>
          <p:cNvPr id="11" name="Picture 10" descr="A collage of images of people and text&#10;&#10;Description automatically generated">
            <a:extLst>
              <a:ext uri="{FF2B5EF4-FFF2-40B4-BE49-F238E27FC236}">
                <a16:creationId xmlns:a16="http://schemas.microsoft.com/office/drawing/2014/main" id="{D450FFF1-5E69-351F-45C1-E5151C64A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672" y="4954941"/>
            <a:ext cx="1083034" cy="479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urple kettlebell with white text&#10;&#10;Description automatically generated">
            <a:extLst>
              <a:ext uri="{FF2B5EF4-FFF2-40B4-BE49-F238E27FC236}">
                <a16:creationId xmlns:a16="http://schemas.microsoft.com/office/drawing/2014/main" id="{0B8B9099-4096-4F8B-6776-DC2EAE02C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93" y="4778616"/>
            <a:ext cx="996606" cy="77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81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46129DD-D74C-1E0A-BA1D-7E74E843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332" y="202699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C: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Commit to Continuous Improvement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73CCDE-E091-6E72-EC55-89C98E769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2" t="7692" r="18750"/>
          <a:stretch/>
        </p:blipFill>
        <p:spPr bwMode="auto">
          <a:xfrm>
            <a:off x="1089780" y="1392615"/>
            <a:ext cx="4319708" cy="350976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C6628A-1B14-E080-9A4E-FACBE5F80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6" t="6213" r="19231"/>
          <a:stretch/>
        </p:blipFill>
        <p:spPr bwMode="auto">
          <a:xfrm>
            <a:off x="6283933" y="1392614"/>
            <a:ext cx="4484083" cy="350976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051146-5C44-2535-2E6E-956129AF5DAA}"/>
              </a:ext>
            </a:extLst>
          </p:cNvPr>
          <p:cNvSpPr txBox="1"/>
          <p:nvPr/>
        </p:nvSpPr>
        <p:spPr>
          <a:xfrm>
            <a:off x="6869398" y="5021515"/>
            <a:ext cx="285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facultysenate.ecu.edu/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AF61D-8567-40DF-556E-064C8BE7344A}"/>
              </a:ext>
            </a:extLst>
          </p:cNvPr>
          <p:cNvSpPr txBox="1"/>
          <p:nvPr/>
        </p:nvSpPr>
        <p:spPr>
          <a:xfrm>
            <a:off x="1502642" y="5021515"/>
            <a:ext cx="285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ofe.ecu.edu/</a:t>
            </a:r>
          </a:p>
        </p:txBody>
      </p:sp>
    </p:spTree>
    <p:extLst>
      <p:ext uri="{BB962C8B-B14F-4D97-AF65-F5344CB8AC3E}">
        <p14:creationId xmlns:p14="http://schemas.microsoft.com/office/powerpoint/2010/main" val="151644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6B317B-77D1-3D0F-AED2-595108697208}"/>
              </a:ext>
            </a:extLst>
          </p:cNvPr>
          <p:cNvSpPr txBox="1">
            <a:spLocks/>
          </p:cNvSpPr>
          <p:nvPr/>
        </p:nvSpPr>
        <p:spPr>
          <a:xfrm>
            <a:off x="1563645" y="21625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T: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Turn to Colleagues for Support</a:t>
            </a:r>
          </a:p>
        </p:txBody>
      </p:sp>
    </p:spTree>
    <p:extLst>
      <p:ext uri="{BB962C8B-B14F-4D97-AF65-F5344CB8AC3E}">
        <p14:creationId xmlns:p14="http://schemas.microsoft.com/office/powerpoint/2010/main" val="3618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B09332E-F208-A804-BE5F-D44CA6BA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008" y="2384349"/>
            <a:ext cx="6888604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H: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Have a great year.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8E319-EE30-67DB-9311-A230B0E3DC14}"/>
              </a:ext>
            </a:extLst>
          </p:cNvPr>
          <p:cNvSpPr txBox="1"/>
          <p:nvPr/>
        </p:nvSpPr>
        <p:spPr>
          <a:xfrm>
            <a:off x="2820113" y="4362297"/>
            <a:ext cx="582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venir Next" panose="020B0503020202020204" pitchFamily="34" charset="0"/>
              </a:rPr>
              <a:t>We are so glad you are here!</a:t>
            </a:r>
          </a:p>
        </p:txBody>
      </p:sp>
    </p:spTree>
    <p:extLst>
      <p:ext uri="{BB962C8B-B14F-4D97-AF65-F5344CB8AC3E}">
        <p14:creationId xmlns:p14="http://schemas.microsoft.com/office/powerpoint/2010/main" val="353557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6B317B-77D1-3D0F-AED2-595108697208}"/>
              </a:ext>
            </a:extLst>
          </p:cNvPr>
          <p:cNvSpPr txBox="1">
            <a:spLocks/>
          </p:cNvSpPr>
          <p:nvPr/>
        </p:nvSpPr>
        <p:spPr>
          <a:xfrm>
            <a:off x="1563645" y="149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T: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Turn to Colleagues for Support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9CB1B86-E9F3-8999-334A-C972C0CF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80" y="1176908"/>
            <a:ext cx="1327547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E337BA-92D3-C881-56D3-1672F906A2C1}"/>
              </a:ext>
            </a:extLst>
          </p:cNvPr>
          <p:cNvSpPr txBox="1"/>
          <p:nvPr/>
        </p:nvSpPr>
        <p:spPr>
          <a:xfrm>
            <a:off x="2451882" y="2904802"/>
            <a:ext cx="216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Marianne Montgomery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Arts and Sciences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9D966-05E0-A5B2-9CD1-E08B02FB8B6C}"/>
              </a:ext>
            </a:extLst>
          </p:cNvPr>
          <p:cNvSpPr txBox="1"/>
          <p:nvPr/>
        </p:nvSpPr>
        <p:spPr>
          <a:xfrm>
            <a:off x="4806289" y="2904802"/>
            <a:ext cx="221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Amy McMillian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College of Business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82483-EA44-8647-93FE-0D2599E34663}"/>
              </a:ext>
            </a:extLst>
          </p:cNvPr>
          <p:cNvSpPr txBox="1"/>
          <p:nvPr/>
        </p:nvSpPr>
        <p:spPr>
          <a:xfrm>
            <a:off x="7110939" y="2904802"/>
            <a:ext cx="221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Ike Aukhil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School of Dental Medicine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CDFFD-5F23-CCD0-C01A-C62E19FA2E72}"/>
              </a:ext>
            </a:extLst>
          </p:cNvPr>
          <p:cNvSpPr txBox="1"/>
          <p:nvPr/>
        </p:nvSpPr>
        <p:spPr>
          <a:xfrm>
            <a:off x="9696828" y="2904802"/>
            <a:ext cx="177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venir Next" panose="020B0503020202020204" pitchFamily="34" charset="0"/>
              </a:rPr>
              <a:t>Janeé</a:t>
            </a:r>
            <a:r>
              <a:rPr lang="en-US" sz="1600" dirty="0">
                <a:latin typeface="Avenir Next" panose="020B0503020202020204" pitchFamily="34" charset="0"/>
              </a:rPr>
              <a:t> Avent-Harris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College of Education 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1DEC32D8-6CC1-3E17-1720-0729851A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795"/>
          <a:stretch/>
        </p:blipFill>
        <p:spPr bwMode="auto">
          <a:xfrm>
            <a:off x="9819159" y="1144342"/>
            <a:ext cx="1525400" cy="18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8AA765-7D12-F08F-AB6C-9C19EB74B52B}"/>
              </a:ext>
            </a:extLst>
          </p:cNvPr>
          <p:cNvSpPr txBox="1"/>
          <p:nvPr/>
        </p:nvSpPr>
        <p:spPr>
          <a:xfrm>
            <a:off x="2268584" y="5438124"/>
            <a:ext cx="2530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Eboni Baugh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Health and Human Performance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F4582C-A953-B133-D19E-6F726EF39662}"/>
              </a:ext>
            </a:extLst>
          </p:cNvPr>
          <p:cNvSpPr txBox="1"/>
          <p:nvPr/>
        </p:nvSpPr>
        <p:spPr>
          <a:xfrm>
            <a:off x="4806289" y="5454902"/>
            <a:ext cx="221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Michael Jones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College of Nursing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91DCAB-02E3-2CE7-D2ED-938BE4A34FE1}"/>
              </a:ext>
            </a:extLst>
          </p:cNvPr>
          <p:cNvSpPr txBox="1"/>
          <p:nvPr/>
        </p:nvSpPr>
        <p:spPr>
          <a:xfrm>
            <a:off x="7110939" y="5438124"/>
            <a:ext cx="221782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Avenir Next"/>
              </a:rPr>
              <a:t>Allison Flowers</a:t>
            </a:r>
            <a:endParaRPr lang="en-US" sz="1600" dirty="0">
              <a:latin typeface="Avenir Next" panose="020B0503020202020204" pitchFamily="34" charset="0"/>
            </a:endParaRPr>
          </a:p>
          <a:p>
            <a:pPr algn="ctr"/>
            <a:r>
              <a:rPr lang="en-US" sz="1200" dirty="0">
                <a:latin typeface="Avenir Next"/>
              </a:rPr>
              <a:t>Brody School of Medicine</a:t>
            </a:r>
            <a:endParaRPr lang="en-US" sz="1200" dirty="0">
              <a:latin typeface="Avenir Next" panose="020B05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30E14-BF12-C6CC-E025-D1180C420B95}"/>
              </a:ext>
            </a:extLst>
          </p:cNvPr>
          <p:cNvSpPr txBox="1"/>
          <p:nvPr/>
        </p:nvSpPr>
        <p:spPr>
          <a:xfrm>
            <a:off x="9074470" y="5480069"/>
            <a:ext cx="301477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Jay </a:t>
            </a:r>
            <a:r>
              <a:rPr lang="en-US" sz="1600" dirty="0">
                <a:latin typeface="Avenir Next" panose="020B0503020202020204"/>
                <a:ea typeface="+mn-lt"/>
                <a:cs typeface="+mn-lt"/>
              </a:rPr>
              <a:t>Juchniewicz</a:t>
            </a:r>
            <a:endParaRPr lang="en-US" sz="1600" dirty="0">
              <a:latin typeface="Avenir Next" panose="020B0503020202020204"/>
            </a:endParaRP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College of Fine Arts &amp; Communication  </a:t>
            </a: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4605B49D-8A46-9B2F-B5DF-F9C55DE1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80" y="3560739"/>
            <a:ext cx="1327547" cy="185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9A0B86-457C-DBB6-DFDE-5C665B135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1956" y="3691637"/>
            <a:ext cx="1382134" cy="17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A432E993-61EB-E1E0-C21E-E760AA44E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37" y="1173109"/>
            <a:ext cx="1707124" cy="17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0E6103A-1875-76DE-BDEA-5925BA88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849358" y="1203974"/>
            <a:ext cx="1369094" cy="171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DD9B1F3-8AEB-A6BF-AA78-D519DA5E7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159" y="3604484"/>
            <a:ext cx="1295400" cy="1905000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E702DD95-48E6-10D9-5F8C-5EE662AB01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9471" y="3616810"/>
            <a:ext cx="1299203" cy="18213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526C4D-75D1-A5B6-EC52-A16BDDF3EF66}"/>
              </a:ext>
            </a:extLst>
          </p:cNvPr>
          <p:cNvSpPr txBox="1"/>
          <p:nvPr/>
        </p:nvSpPr>
        <p:spPr>
          <a:xfrm>
            <a:off x="283143" y="2904802"/>
            <a:ext cx="221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Leigh </a:t>
            </a:r>
            <a:r>
              <a:rPr lang="en-US" sz="1600" dirty="0" err="1">
                <a:latin typeface="Avenir Next" panose="020B0503020202020204" pitchFamily="34" charset="0"/>
              </a:rPr>
              <a:t>Cellucci</a:t>
            </a:r>
            <a:endParaRPr lang="en-US" sz="1600" dirty="0">
              <a:latin typeface="Avenir Next" panose="020B0503020202020204" pitchFamily="34" charset="0"/>
            </a:endParaRP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Allied Health Sciences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1E9BA-FE17-D619-8DFC-45F1A09C425B}"/>
              </a:ext>
            </a:extLst>
          </p:cNvPr>
          <p:cNvSpPr txBox="1"/>
          <p:nvPr/>
        </p:nvSpPr>
        <p:spPr>
          <a:xfrm>
            <a:off x="283143" y="5438124"/>
            <a:ext cx="221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 pitchFamily="34" charset="0"/>
              </a:rPr>
              <a:t>Jason Yao</a:t>
            </a:r>
          </a:p>
          <a:p>
            <a:pPr algn="ctr"/>
            <a:r>
              <a:rPr lang="en-US" sz="1200" dirty="0">
                <a:latin typeface="Avenir Next" panose="020B0503020202020204" pitchFamily="34" charset="0"/>
              </a:rPr>
              <a:t>Engineering &amp; Technology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A1F0D79-7A43-4B99-5386-EE5CD5FFFF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>
          <a:xfrm>
            <a:off x="5263251" y="3593844"/>
            <a:ext cx="1276902" cy="1905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0CB622-E474-D687-D471-CF5E889CA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00" y="1144341"/>
            <a:ext cx="1303899" cy="18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419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E6B317B-77D1-3D0F-AED2-595108697208}"/>
              </a:ext>
            </a:extLst>
          </p:cNvPr>
          <p:cNvSpPr txBox="1">
            <a:spLocks/>
          </p:cNvSpPr>
          <p:nvPr/>
        </p:nvSpPr>
        <p:spPr>
          <a:xfrm>
            <a:off x="1563645" y="653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T: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Turn to Colleagues for Support</a:t>
            </a:r>
          </a:p>
        </p:txBody>
      </p:sp>
      <p:pic>
        <p:nvPicPr>
          <p:cNvPr id="27" name="Picture 26" descr="A collage of people's faces&#10;&#10;Description automatically generated">
            <a:extLst>
              <a:ext uri="{FF2B5EF4-FFF2-40B4-BE49-F238E27FC236}">
                <a16:creationId xmlns:a16="http://schemas.microsoft.com/office/drawing/2014/main" id="{8C4C2F96-8E66-2A2D-DCA5-093459EA31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24738" r="1582" b="295"/>
          <a:stretch/>
        </p:blipFill>
        <p:spPr>
          <a:xfrm>
            <a:off x="192830" y="1191750"/>
            <a:ext cx="11806339" cy="479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951545-7F32-F5AA-8126-8A20A191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782"/>
            <a:ext cx="10515600" cy="1325563"/>
          </a:xfrm>
        </p:spPr>
        <p:txBody>
          <a:bodyPr/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T: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Turn to Colleagues for Support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3195BB9-78C8-F9DA-F841-AE2D60B21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5" y="2007951"/>
            <a:ext cx="4828603" cy="13255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venir Next" panose="020B0503020202020204"/>
              </a:rPr>
              <a:t>Office for Faculty Excellence </a:t>
            </a:r>
          </a:p>
          <a:p>
            <a:pPr marL="0" indent="0">
              <a:buNone/>
            </a:pPr>
            <a:r>
              <a:rPr lang="en-US" b="1" dirty="0">
                <a:latin typeface="Avenir Next" panose="020B0503020202020204"/>
              </a:rPr>
              <a:t>Faculty Fellow 2024-2025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F1DCDC28-7262-97BA-8193-5972CF604EF9}"/>
              </a:ext>
            </a:extLst>
          </p:cNvPr>
          <p:cNvSpPr txBox="1">
            <a:spLocks/>
          </p:cNvSpPr>
          <p:nvPr/>
        </p:nvSpPr>
        <p:spPr>
          <a:xfrm>
            <a:off x="2615196" y="3650302"/>
            <a:ext cx="2368394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rgbClr val="521B93"/>
                </a:solidFill>
                <a:latin typeface="Avenir Next" panose="020B0503020202020204"/>
              </a:rPr>
              <a:t>Tim Madden,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rgbClr val="521B93"/>
                </a:solidFill>
                <a:latin typeface="Avenir Next" panose="020B0503020202020204"/>
              </a:rPr>
              <a:t>COB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3499EA4-F51F-0D78-E8D6-11307B001E22}"/>
              </a:ext>
            </a:extLst>
          </p:cNvPr>
          <p:cNvSpPr txBox="1">
            <a:spLocks/>
          </p:cNvSpPr>
          <p:nvPr/>
        </p:nvSpPr>
        <p:spPr>
          <a:xfrm>
            <a:off x="6086878" y="2007951"/>
            <a:ext cx="4828603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venir Next" panose="020B0503020202020204"/>
              </a:rPr>
              <a:t>Faculty Fellow for Support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venir Next" panose="020B0503020202020204"/>
              </a:rPr>
              <a:t>and Belonging 2024-2025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550CF45-EF1B-50BD-0CB3-082737586888}"/>
              </a:ext>
            </a:extLst>
          </p:cNvPr>
          <p:cNvSpPr txBox="1">
            <a:spLocks/>
          </p:cNvSpPr>
          <p:nvPr/>
        </p:nvSpPr>
        <p:spPr>
          <a:xfrm>
            <a:off x="8253474" y="3524487"/>
            <a:ext cx="2368394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rgbClr val="521B93"/>
                </a:solidFill>
                <a:latin typeface="Avenir Next" panose="020B0503020202020204"/>
              </a:rPr>
              <a:t>Travis Lewis,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rgbClr val="521B93"/>
                </a:solidFill>
                <a:latin typeface="Avenir Next" panose="020B0503020202020204"/>
              </a:rPr>
              <a:t>COE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EBA5296-ACAB-7229-9C9A-EC27EEC30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10914"/>
          <a:stretch/>
        </p:blipFill>
        <p:spPr bwMode="auto">
          <a:xfrm>
            <a:off x="6363553" y="3059885"/>
            <a:ext cx="1771829" cy="23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F0BA37-606E-2A78-F847-40DF27AEA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6" t="1360" r="18174" b="9425"/>
          <a:stretch/>
        </p:blipFill>
        <p:spPr bwMode="auto">
          <a:xfrm>
            <a:off x="763398" y="3059885"/>
            <a:ext cx="1665712" cy="23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15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255887-30FF-8C71-ACC9-0B4857BA8DD9}"/>
              </a:ext>
            </a:extLst>
          </p:cNvPr>
          <p:cNvCxnSpPr/>
          <p:nvPr/>
        </p:nvCxnSpPr>
        <p:spPr>
          <a:xfrm flipH="1">
            <a:off x="3825380" y="713064"/>
            <a:ext cx="446294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3D5C529-874A-DF1B-F0DD-20314E73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16"/>
            <a:ext cx="10515600" cy="1325563"/>
          </a:xfrm>
        </p:spPr>
        <p:txBody>
          <a:bodyPr/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T: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Turn to Colleagues for Support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DBF726D-E6FB-519C-3C49-6FCA19096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106" y="4954400"/>
            <a:ext cx="6033295" cy="538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Avenir Next" panose="020B0503020202020204"/>
              </a:rPr>
              <a:t>OFE Student Design Support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22F219-C58C-3C38-D189-65E9006530CF}"/>
              </a:ext>
            </a:extLst>
          </p:cNvPr>
          <p:cNvSpPr txBox="1"/>
          <p:nvPr/>
        </p:nvSpPr>
        <p:spPr>
          <a:xfrm>
            <a:off x="2497481" y="4119420"/>
            <a:ext cx="109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/>
              </a:rPr>
              <a:t>Manny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D2F596-77AB-F77E-9D2A-78AECF0B2A2C}"/>
              </a:ext>
            </a:extLst>
          </p:cNvPr>
          <p:cNvSpPr txBox="1"/>
          <p:nvPr/>
        </p:nvSpPr>
        <p:spPr>
          <a:xfrm>
            <a:off x="5176973" y="4119420"/>
            <a:ext cx="109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/>
              </a:rPr>
              <a:t>Shanna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16857-6D17-1463-79DF-4A63B894995A}"/>
              </a:ext>
            </a:extLst>
          </p:cNvPr>
          <p:cNvSpPr txBox="1"/>
          <p:nvPr/>
        </p:nvSpPr>
        <p:spPr>
          <a:xfrm>
            <a:off x="7888758" y="4119420"/>
            <a:ext cx="109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/>
              </a:rPr>
              <a:t>Ray</a:t>
            </a:r>
          </a:p>
        </p:txBody>
      </p:sp>
      <p:pic>
        <p:nvPicPr>
          <p:cNvPr id="21" name="Picture 20" descr="A person smiling at camera&#10;&#10;Description automatically generated">
            <a:extLst>
              <a:ext uri="{FF2B5EF4-FFF2-40B4-BE49-F238E27FC236}">
                <a16:creationId xmlns:a16="http://schemas.microsoft.com/office/drawing/2014/main" id="{73A3DCDD-55B6-7D3B-386C-5BA0ABE23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r="24818"/>
          <a:stretch/>
        </p:blipFill>
        <p:spPr>
          <a:xfrm>
            <a:off x="2164318" y="1947366"/>
            <a:ext cx="1766149" cy="20340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161AC3-9195-B259-8017-FC8347CA1E34}"/>
              </a:ext>
            </a:extLst>
          </p:cNvPr>
          <p:cNvSpPr/>
          <p:nvPr/>
        </p:nvSpPr>
        <p:spPr>
          <a:xfrm>
            <a:off x="4900200" y="1947366"/>
            <a:ext cx="1467044" cy="203401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7D0D0F-2602-B94A-9A81-C15A613E76FA}"/>
              </a:ext>
            </a:extLst>
          </p:cNvPr>
          <p:cNvSpPr/>
          <p:nvPr/>
        </p:nvSpPr>
        <p:spPr>
          <a:xfrm>
            <a:off x="7206143" y="1947366"/>
            <a:ext cx="1929468" cy="20340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57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A87B15-FF8F-5EE3-DFA6-43AF383CE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3" y="2214969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E: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Explore Workshops on the OFE Calendar</a:t>
            </a:r>
          </a:p>
        </p:txBody>
      </p:sp>
    </p:spTree>
    <p:extLst>
      <p:ext uri="{BB962C8B-B14F-4D97-AF65-F5344CB8AC3E}">
        <p14:creationId xmlns:p14="http://schemas.microsoft.com/office/powerpoint/2010/main" val="393423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94EB5-569F-777D-864B-63B0D5713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8" t="18085" r="26617"/>
          <a:stretch/>
        </p:blipFill>
        <p:spPr>
          <a:xfrm>
            <a:off x="142682" y="1306788"/>
            <a:ext cx="5834572" cy="5409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E102F1-EACA-CFFB-B366-538B29DCF11D}"/>
              </a:ext>
            </a:extLst>
          </p:cNvPr>
          <p:cNvSpPr/>
          <p:nvPr/>
        </p:nvSpPr>
        <p:spPr>
          <a:xfrm>
            <a:off x="0" y="5990253"/>
            <a:ext cx="12192000" cy="867747"/>
          </a:xfrm>
          <a:prstGeom prst="rect">
            <a:avLst/>
          </a:prstGeom>
          <a:solidFill>
            <a:srgbClr val="502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9058F-2056-BED4-5534-C845F1605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412" y="6071619"/>
            <a:ext cx="1874757" cy="6863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6C635E3-1BE5-F2B5-5C5D-2BA3CE97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7" y="-4243"/>
            <a:ext cx="12103768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E: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Explore Workshops on the OFE Calendar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129AC6E-75EF-C3E9-D234-34622C4D6A54}"/>
              </a:ext>
            </a:extLst>
          </p:cNvPr>
          <p:cNvSpPr/>
          <p:nvPr/>
        </p:nvSpPr>
        <p:spPr>
          <a:xfrm rot="13545680">
            <a:off x="5138834" y="3125623"/>
            <a:ext cx="3732678" cy="73688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E44C4A-CF8C-8B78-F94E-77BB02CE60A4}"/>
              </a:ext>
            </a:extLst>
          </p:cNvPr>
          <p:cNvSpPr txBox="1"/>
          <p:nvPr/>
        </p:nvSpPr>
        <p:spPr>
          <a:xfrm>
            <a:off x="7080531" y="922431"/>
            <a:ext cx="2016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ofe.ecu.edu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ED1F850-36C2-325B-E352-B241D4CEF87F}"/>
              </a:ext>
            </a:extLst>
          </p:cNvPr>
          <p:cNvSpPr/>
          <p:nvPr/>
        </p:nvSpPr>
        <p:spPr>
          <a:xfrm>
            <a:off x="4486540" y="1838673"/>
            <a:ext cx="1332908" cy="4070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274B30-9DFF-3332-4BA4-9E56FBDC7F1E}"/>
              </a:ext>
            </a:extLst>
          </p:cNvPr>
          <p:cNvSpPr/>
          <p:nvPr/>
        </p:nvSpPr>
        <p:spPr>
          <a:xfrm>
            <a:off x="1920995" y="1470473"/>
            <a:ext cx="890569" cy="4070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1F91F57-8AC7-77C3-480C-5CFA5A802EFE}"/>
              </a:ext>
            </a:extLst>
          </p:cNvPr>
          <p:cNvSpPr/>
          <p:nvPr/>
        </p:nvSpPr>
        <p:spPr>
          <a:xfrm rot="20101328">
            <a:off x="540820" y="1693638"/>
            <a:ext cx="1481657" cy="73688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B580C6-7F8E-10F9-D5F8-A41432F43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07" t="20458" r="39159"/>
          <a:stretch/>
        </p:blipFill>
        <p:spPr>
          <a:xfrm>
            <a:off x="7568935" y="1433149"/>
            <a:ext cx="3446594" cy="4441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55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297960-1ADE-4D18-996B-DEB2EA6F7C93}"/>
              </a:ext>
            </a:extLst>
          </p:cNvPr>
          <p:cNvSpPr txBox="1">
            <a:spLocks/>
          </p:cNvSpPr>
          <p:nvPr/>
        </p:nvSpPr>
        <p:spPr>
          <a:xfrm>
            <a:off x="1524000" y="6375118"/>
            <a:ext cx="9144000" cy="369332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/>
              <a:t>                                   </a:t>
            </a:r>
          </a:p>
        </p:txBody>
      </p:sp>
      <p:pic>
        <p:nvPicPr>
          <p:cNvPr id="27" name="Picture 26" descr="A picture containing text, clipart, mug, cup&#10;&#10;Description automatically generated">
            <a:extLst>
              <a:ext uri="{FF2B5EF4-FFF2-40B4-BE49-F238E27FC236}">
                <a16:creationId xmlns:a16="http://schemas.microsoft.com/office/drawing/2014/main" id="{57677715-2D71-4FE1-AA1A-B420268F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65" y="6314964"/>
            <a:ext cx="1278763" cy="46815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37F211D-F5CF-BB46-9413-245404E18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38" y="2498335"/>
            <a:ext cx="6903806" cy="26291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49BA79-2A09-CBB1-F5E6-88F4BD0618BF}"/>
              </a:ext>
            </a:extLst>
          </p:cNvPr>
          <p:cNvSpPr txBox="1"/>
          <p:nvPr/>
        </p:nvSpPr>
        <p:spPr>
          <a:xfrm>
            <a:off x="2623560" y="1306938"/>
            <a:ext cx="57906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Weekly and Monthly Emails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D5530-187C-E128-6CEC-62FE65ECE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20" r="32844" b="-25"/>
          <a:stretch/>
        </p:blipFill>
        <p:spPr>
          <a:xfrm>
            <a:off x="265102" y="2494991"/>
            <a:ext cx="4619494" cy="26324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366FA6-6413-5BAA-DA08-F4573E4CDCA2}"/>
              </a:ext>
            </a:extLst>
          </p:cNvPr>
          <p:cNvSpPr txBox="1">
            <a:spLocks/>
          </p:cNvSpPr>
          <p:nvPr/>
        </p:nvSpPr>
        <p:spPr>
          <a:xfrm>
            <a:off x="610327" y="34430"/>
            <a:ext cx="121037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521B93"/>
                </a:solidFill>
                <a:latin typeface="Lucida Handwriting" panose="03010101010101010101" pitchFamily="66" charset="77"/>
              </a:rPr>
              <a:t>E: </a:t>
            </a:r>
            <a:r>
              <a:rPr lang="en-US" b="1" dirty="0">
                <a:solidFill>
                  <a:srgbClr val="521B93"/>
                </a:solidFill>
                <a:latin typeface="Avenir Next" panose="020B0503020202020204" pitchFamily="34" charset="0"/>
              </a:rPr>
              <a:t>Explore Workshops on the OFE Calendar</a:t>
            </a:r>
          </a:p>
        </p:txBody>
      </p:sp>
    </p:spTree>
    <p:extLst>
      <p:ext uri="{BB962C8B-B14F-4D97-AF65-F5344CB8AC3E}">
        <p14:creationId xmlns:p14="http://schemas.microsoft.com/office/powerpoint/2010/main" val="1310089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69f1b6-b16b-49b6-bd23-7722e9de6eb2" xsi:nil="true"/>
    <lcf76f155ced4ddcb4097134ff3c332f xmlns="f84b88ef-0cb6-4b42-9068-93a889d9bd65">
      <Terms xmlns="http://schemas.microsoft.com/office/infopath/2007/PartnerControls"/>
    </lcf76f155ced4ddcb4097134ff3c332f>
    <MediaLengthInSeconds xmlns="f84b88ef-0cb6-4b42-9068-93a889d9bd65" xsi:nil="true"/>
    <SharedWithUsers xmlns="8b69f1b6-b16b-49b6-bd23-7722e9de6eb2">
      <UserInfo>
        <DisplayName/>
        <AccountId xsi:nil="true"/>
        <AccountType/>
      </UserInfo>
    </SharedWithUsers>
    <Notes xmlns="f84b88ef-0cb6-4b42-9068-93a889d9bd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C50B99920E7342B2EBD61D445ED4D9" ma:contentTypeVersion="16" ma:contentTypeDescription="Create a new document." ma:contentTypeScope="" ma:versionID="12975d52f54c91304c2edc695a1b4db9">
  <xsd:schema xmlns:xsd="http://www.w3.org/2001/XMLSchema" xmlns:xs="http://www.w3.org/2001/XMLSchema" xmlns:p="http://schemas.microsoft.com/office/2006/metadata/properties" xmlns:ns2="f84b88ef-0cb6-4b42-9068-93a889d9bd65" xmlns:ns3="8b69f1b6-b16b-49b6-bd23-7722e9de6eb2" targetNamespace="http://schemas.microsoft.com/office/2006/metadata/properties" ma:root="true" ma:fieldsID="4acacc9dc2b49eb96753f0a4f85b3861" ns2:_="" ns3:_="">
    <xsd:import namespace="f84b88ef-0cb6-4b42-9068-93a889d9bd65"/>
    <xsd:import namespace="8b69f1b6-b16b-49b6-bd23-7722e9de6e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Not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b88ef-0cb6-4b42-9068-93a889d9bd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a0cd38b-47d1-479b-a863-216ca283e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22" nillable="true" ma:displayName="Notes" ma:description="These are drafted. Need to add links and solidify dates" ma:format="Dropdown" ma:internalName="Notes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9f1b6-b16b-49b6-bd23-7722e9de6eb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5722d2e-1c80-4d1c-81ec-451c20b8e9f0}" ma:internalName="TaxCatchAll" ma:showField="CatchAllData" ma:web="8b69f1b6-b16b-49b6-bd23-7722e9de6e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CF6D8A-54FA-4CA3-A393-FD6D29585D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BCBA9C-2CA7-4540-B139-43EC546994F0}">
  <ds:schemaRefs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84b88ef-0cb6-4b42-9068-93a889d9bd65"/>
    <ds:schemaRef ds:uri="http://schemas.microsoft.com/office/2006/metadata/properties"/>
    <ds:schemaRef ds:uri="http://purl.org/dc/elements/1.1/"/>
    <ds:schemaRef ds:uri="8b69f1b6-b16b-49b6-bd23-7722e9de6eb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3C7BD76-AFED-4EB7-862C-789CDC1A61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4b88ef-0cb6-4b42-9068-93a889d9bd65"/>
    <ds:schemaRef ds:uri="8b69f1b6-b16b-49b6-bd23-7722e9de6e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344</Words>
  <Application>Microsoft Office PowerPoint</Application>
  <PresentationFormat>Widescreen</PresentationFormat>
  <Paragraphs>84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Avenir Next</vt:lpstr>
      <vt:lpstr>Avenir Next LT Pro</vt:lpstr>
      <vt:lpstr>Avenir Next LT Pro Demi</vt:lpstr>
      <vt:lpstr>Calibri</vt:lpstr>
      <vt:lpstr>Calibri Light</vt:lpstr>
      <vt:lpstr>Lucida Handwriting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T: Turn to Colleagues for Support</vt:lpstr>
      <vt:lpstr>T: Turn to Colleagues for Support</vt:lpstr>
      <vt:lpstr>E: Explore Workshops on the OFE Calendar</vt:lpstr>
      <vt:lpstr>E: Explore Workshops on the OFE Calendar</vt:lpstr>
      <vt:lpstr>PowerPoint Presentation</vt:lpstr>
      <vt:lpstr>A: Access Online Resources</vt:lpstr>
      <vt:lpstr>A: Access Online Resources</vt:lpstr>
      <vt:lpstr>A: Access Online Resources</vt:lpstr>
      <vt:lpstr>A: Access Online Resources</vt:lpstr>
      <vt:lpstr>A: Access Online Resources</vt:lpstr>
      <vt:lpstr>A: Access Online Resources</vt:lpstr>
      <vt:lpstr>A: Access Online Resources</vt:lpstr>
      <vt:lpstr>C: Commit to Continuous Improvement</vt:lpstr>
      <vt:lpstr>C: Commit to Continuous Improvement</vt:lpstr>
      <vt:lpstr>C: Commit to Continuous Improvement</vt:lpstr>
      <vt:lpstr>H: Have a great year.</vt:lpstr>
    </vt:vector>
  </TitlesOfParts>
  <Company>East Carolina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Sarah Carver</dc:creator>
  <cp:lastModifiedBy>Gohn, Cara</cp:lastModifiedBy>
  <cp:revision>50</cp:revision>
  <dcterms:created xsi:type="dcterms:W3CDTF">2023-08-01T11:32:54Z</dcterms:created>
  <dcterms:modified xsi:type="dcterms:W3CDTF">2024-08-07T18:57:18Z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0x010100CAC50B99920E7342B2EBD61D445ED4D9</vt:lpwstr>
  </property>
  <property fmtid="{D5CDD505-2E9C-101B-9397-08002B2CF9AE}" pid="3" name="Order">
    <vt:lpwstr>45100.0000000000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