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0" r:id="rId6"/>
    <p:sldId id="275" r:id="rId7"/>
    <p:sldId id="276" r:id="rId8"/>
    <p:sldId id="278" r:id="rId9"/>
    <p:sldId id="277" r:id="rId10"/>
    <p:sldId id="279" r:id="rId11"/>
    <p:sldId id="280" r:id="rId12"/>
    <p:sldId id="282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574"/>
    <a:srgbClr val="4A2781"/>
    <a:srgbClr val="98A2D7"/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4962" autoAdjust="0"/>
  </p:normalViewPr>
  <p:slideViewPr>
    <p:cSldViewPr snapToGrid="0" showGuides="1">
      <p:cViewPr varScale="1">
        <p:scale>
          <a:sx n="66" d="100"/>
          <a:sy n="66" d="100"/>
        </p:scale>
        <p:origin x="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6/23/2024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1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KITT (Knight Industries Two Thousand)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Lorean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6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94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Starsky &amp; Hutch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34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6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Ecto-1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66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1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6/23/2024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oso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oso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49" y="2173288"/>
            <a:ext cx="5848351" cy="2090808"/>
          </a:xfrm>
        </p:spPr>
        <p:txBody>
          <a:bodyPr/>
          <a:lstStyle/>
          <a:p>
            <a:r>
              <a:rPr lang="en-US" sz="4800" dirty="0">
                <a:solidFill>
                  <a:srgbClr val="452574"/>
                </a:solidFill>
                <a:latin typeface="Bahnschrift" panose="020B0502040204020203" pitchFamily="34" charset="0"/>
              </a:rPr>
              <a:t>The road to student success!</a:t>
            </a:r>
            <a:endParaRPr lang="en-US" sz="4800" dirty="0">
              <a:solidFill>
                <a:srgbClr val="98A2D7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452574"/>
                </a:solidFill>
                <a:latin typeface="Bahnschrift" panose="020B0502040204020203" pitchFamily="34" charset="0"/>
              </a:rPr>
              <a:t>Welcome to Pirate Nation</a:t>
            </a:r>
          </a:p>
        </p:txBody>
      </p:sp>
      <p:pic>
        <p:nvPicPr>
          <p:cNvPr id="1026" name="Picture 2" descr="Students try to find meaning in new University logo | Thehook |  piratemedia1.com">
            <a:extLst>
              <a:ext uri="{FF2B5EF4-FFF2-40B4-BE49-F238E27FC236}">
                <a16:creationId xmlns:a16="http://schemas.microsoft.com/office/drawing/2014/main" id="{636EF02F-AEF9-8C3A-8CB5-BE976DDE4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89" y="798762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7" descr="A road with a sun rays coming through it&#10;&#10;Description automatically generated with medium confidence">
            <a:extLst>
              <a:ext uri="{FF2B5EF4-FFF2-40B4-BE49-F238E27FC236}">
                <a16:creationId xmlns:a16="http://schemas.microsoft.com/office/drawing/2014/main" id="{9561D339-1147-CDF2-612E-CF4B343AA7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21875" r="21875"/>
          <a:stretch>
            <a:fillRect/>
          </a:stretch>
        </p:blipFill>
        <p:spPr/>
      </p:pic>
      <p:pic>
        <p:nvPicPr>
          <p:cNvPr id="12" name="Picture 11" descr="A cartoon skull and crossbones with a yellow hat&#10;&#10;Description automatically generated">
            <a:extLst>
              <a:ext uri="{FF2B5EF4-FFF2-40B4-BE49-F238E27FC236}">
                <a16:creationId xmlns:a16="http://schemas.microsoft.com/office/drawing/2014/main" id="{AA05C922-68A9-C533-C987-318B5F1AC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067" y="3321966"/>
            <a:ext cx="1244685" cy="132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2173288"/>
            <a:ext cx="5305660" cy="2090808"/>
          </a:xfrm>
        </p:spPr>
        <p:txBody>
          <a:bodyPr/>
          <a:lstStyle/>
          <a:p>
            <a:r>
              <a:rPr lang="en-US" sz="4800" dirty="0">
                <a:solidFill>
                  <a:srgbClr val="452574"/>
                </a:solidFill>
                <a:latin typeface="Bahnschrift" panose="020B0502040204020203" pitchFamily="34" charset="0"/>
              </a:rPr>
              <a:t>Questions &amp; </a:t>
            </a:r>
            <a:br>
              <a:rPr lang="en-US" sz="4800" dirty="0">
                <a:solidFill>
                  <a:srgbClr val="452574"/>
                </a:solidFill>
                <a:latin typeface="Bahnschrift" panose="020B0502040204020203" pitchFamily="34" charset="0"/>
              </a:rPr>
            </a:br>
            <a:r>
              <a:rPr lang="en-US" sz="4800" dirty="0">
                <a:solidFill>
                  <a:srgbClr val="452574"/>
                </a:solidFill>
                <a:latin typeface="Bahnschrift" panose="020B0502040204020203" pitchFamily="34" charset="0"/>
              </a:rPr>
              <a:t>Thank you </a:t>
            </a:r>
            <a:endParaRPr lang="en-US" sz="4800" dirty="0">
              <a:solidFill>
                <a:srgbClr val="98A2D7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305660" cy="1310932"/>
          </a:xfrm>
        </p:spPr>
        <p:txBody>
          <a:bodyPr/>
          <a:lstStyle/>
          <a:p>
            <a:r>
              <a:rPr lang="en-US" sz="2000" dirty="0">
                <a:solidFill>
                  <a:srgbClr val="452574"/>
                </a:solidFill>
                <a:latin typeface="Bahnschrift" panose="020B0502040204020203" pitchFamily="34" charset="0"/>
              </a:rPr>
              <a:t>Dr. erik kneubuehl </a:t>
            </a:r>
          </a:p>
          <a:p>
            <a:r>
              <a:rPr lang="en-US" sz="2000" dirty="0">
                <a:solidFill>
                  <a:srgbClr val="452574"/>
                </a:solidFill>
                <a:latin typeface="Bahnschrift" panose="020B0502040204020203" pitchFamily="34" charset="0"/>
              </a:rPr>
              <a:t>Associate vice chancellor</a:t>
            </a:r>
          </a:p>
          <a:p>
            <a:r>
              <a:rPr lang="en-US" sz="2000" dirty="0">
                <a:solidFill>
                  <a:srgbClr val="452574"/>
                </a:solidFill>
                <a:latin typeface="Bahnschrift" panose="020B0502040204020203" pitchFamily="34" charset="0"/>
              </a:rPr>
              <a:t>Division of Student Affairs</a:t>
            </a:r>
          </a:p>
          <a:p>
            <a:r>
              <a:rPr lang="en-US" sz="2000" dirty="0">
                <a:solidFill>
                  <a:srgbClr val="452574"/>
                </a:solidFill>
                <a:latin typeface="Bahnschrift" panose="020B0502040204020203" pitchFamily="34" charset="0"/>
              </a:rPr>
              <a:t>kneubuehle14@ecu.edu / (646) 370-9249</a:t>
            </a:r>
          </a:p>
        </p:txBody>
      </p:sp>
      <p:pic>
        <p:nvPicPr>
          <p:cNvPr id="1026" name="Picture 2" descr="Students try to find meaning in new University logo | Thehook |  piratemedia1.com">
            <a:extLst>
              <a:ext uri="{FF2B5EF4-FFF2-40B4-BE49-F238E27FC236}">
                <a16:creationId xmlns:a16="http://schemas.microsoft.com/office/drawing/2014/main" id="{636EF02F-AEF9-8C3A-8CB5-BE976DDE4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89" y="798762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Placeholder 7" descr="A road with a sun rays coming through it&#10;&#10;Description automatically generated with medium confidence">
            <a:extLst>
              <a:ext uri="{FF2B5EF4-FFF2-40B4-BE49-F238E27FC236}">
                <a16:creationId xmlns:a16="http://schemas.microsoft.com/office/drawing/2014/main" id="{FD29F7E8-5407-7FED-356E-5E9815F645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875" r="21875"/>
          <a:stretch>
            <a:fillRect/>
          </a:stretch>
        </p:blipFill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</p:pic>
      <p:pic>
        <p:nvPicPr>
          <p:cNvPr id="5" name="Picture 4" descr="A cartoon skull and crossbones with a yellow hat&#10;&#10;Description automatically generated">
            <a:extLst>
              <a:ext uri="{FF2B5EF4-FFF2-40B4-BE49-F238E27FC236}">
                <a16:creationId xmlns:a16="http://schemas.microsoft.com/office/drawing/2014/main" id="{FF64A220-1437-15EF-7445-D22E75F23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067" y="3321966"/>
            <a:ext cx="1244685" cy="132247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D9FEE2-37B3-1475-A0C2-C1EC73D71F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 descr="A road with a sun rays coming through it&#10;&#10;Description automatically generated with medium confidence">
            <a:extLst>
              <a:ext uri="{FF2B5EF4-FFF2-40B4-BE49-F238E27FC236}">
                <a16:creationId xmlns:a16="http://schemas.microsoft.com/office/drawing/2014/main" id="{269A0AAC-CED1-36BD-3BCC-3CE1BB3639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875" r="21875"/>
          <a:stretch>
            <a:fillRect/>
          </a:stretch>
        </p:blipFill>
        <p:spPr>
          <a:xfrm>
            <a:off x="712291" y="738902"/>
            <a:ext cx="5305661" cy="5305661"/>
          </a:xfrm>
          <a:prstGeom prst="ellipse">
            <a:avLst/>
          </a:prstGeom>
          <a:solidFill>
            <a:schemeClr val="bg2"/>
          </a:solidFill>
        </p:spPr>
      </p:pic>
      <p:pic>
        <p:nvPicPr>
          <p:cNvPr id="9" name="Picture 8" descr="A cartoon skull and crossbones with a yellow hat&#10;&#10;Description automatically generated">
            <a:extLst>
              <a:ext uri="{FF2B5EF4-FFF2-40B4-BE49-F238E27FC236}">
                <a16:creationId xmlns:a16="http://schemas.microsoft.com/office/drawing/2014/main" id="{03B0DE79-94A8-36D1-6460-31459BEAC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546" y="3332323"/>
            <a:ext cx="1244685" cy="132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0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647" y="2129484"/>
            <a:ext cx="3460190" cy="25990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452574"/>
                </a:solidFill>
                <a:latin typeface="Bahnschrift" panose="020B0502040204020203" pitchFamily="34" charset="0"/>
              </a:rPr>
              <a:t>What is the name of the 1980s car that talks?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4" name="Picture 2" descr="Students try to find meaning in new University logo | Thehook |  piratemedia1.com">
            <a:extLst>
              <a:ext uri="{FF2B5EF4-FFF2-40B4-BE49-F238E27FC236}">
                <a16:creationId xmlns:a16="http://schemas.microsoft.com/office/drawing/2014/main" id="{2E25FC20-0833-F316-8FD2-C391BF15F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8" y="5983090"/>
            <a:ext cx="2187275" cy="8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6" descr="A collage of different cars">
            <a:extLst>
              <a:ext uri="{FF2B5EF4-FFF2-40B4-BE49-F238E27FC236}">
                <a16:creationId xmlns:a16="http://schemas.microsoft.com/office/drawing/2014/main" id="{B7A16839-B5AC-4A3F-D3F8-AF01CFD97D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597" t="36710" r="50424" b="49281"/>
          <a:stretch/>
        </p:blipFill>
        <p:spPr>
          <a:xfrm>
            <a:off x="5311150" y="2470210"/>
            <a:ext cx="6567173" cy="1917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0F9F51E-A3D5-4726-BACE-D5CDD8A46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Flora@contoso.com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01E1-4EA1-44EB-AF62-6F74678A2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http://www.contoso.com/</a:t>
            </a:r>
            <a:r>
              <a:rPr lang="en-US" dirty="0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772" y="737254"/>
            <a:ext cx="5011410" cy="651448"/>
          </a:xfrm>
        </p:spPr>
        <p:txBody>
          <a:bodyPr/>
          <a:lstStyle/>
          <a:p>
            <a:r>
              <a:rPr lang="en-US" dirty="0">
                <a:solidFill>
                  <a:srgbClr val="4A2781"/>
                </a:solidFill>
                <a:latin typeface="Bahnschrift" panose="020B0502040204020203" pitchFamily="34" charset="0"/>
              </a:rPr>
              <a:t>services</a:t>
            </a:r>
          </a:p>
        </p:txBody>
      </p:sp>
      <p:pic>
        <p:nvPicPr>
          <p:cNvPr id="9" name="Picture 2" descr="Students try to find meaning in new University logo | Thehook |  piratemedia1.com">
            <a:extLst>
              <a:ext uri="{FF2B5EF4-FFF2-40B4-BE49-F238E27FC236}">
                <a16:creationId xmlns:a16="http://schemas.microsoft.com/office/drawing/2014/main" id="{6B8E7197-63D0-008A-6962-927867D5B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248" y="5983090"/>
            <a:ext cx="2187275" cy="8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14">
            <a:extLst>
              <a:ext uri="{FF2B5EF4-FFF2-40B4-BE49-F238E27FC236}">
                <a16:creationId xmlns:a16="http://schemas.microsoft.com/office/drawing/2014/main" id="{A8F76D51-47F0-E15F-0621-3732EC070AFF}"/>
              </a:ext>
            </a:extLst>
          </p:cNvPr>
          <p:cNvSpPr txBox="1">
            <a:spLocks/>
          </p:cNvSpPr>
          <p:nvPr/>
        </p:nvSpPr>
        <p:spPr>
          <a:xfrm>
            <a:off x="6281563" y="1652471"/>
            <a:ext cx="5738802" cy="39906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Bahnschrift" panose="020B0502040204020203" pitchFamily="34" charset="0"/>
              </a:rPr>
              <a:t>1. Pirate Academic Success Center (PASC)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2. University Writing Center 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3. Dean of Students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4. Center for Counseling &amp; Student Dev.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5. Disability Support Services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6. Student Rights &amp; Responsibilities (OSRR)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7. Center for Communication Excellence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8. Career Services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9. Academic Advising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10. Office for Equity &amp; Diversity (OED)</a:t>
            </a:r>
          </a:p>
          <a:p>
            <a:endParaRPr lang="en-US" sz="1800" dirty="0">
              <a:latin typeface="Bahnschrift" panose="020B0502040204020203" pitchFamily="34" charset="0"/>
            </a:endParaRPr>
          </a:p>
        </p:txBody>
      </p:sp>
      <p:pic>
        <p:nvPicPr>
          <p:cNvPr id="10" name="Picture Placeholder 9" descr="A road with grass and trees">
            <a:extLst>
              <a:ext uri="{FF2B5EF4-FFF2-40B4-BE49-F238E27FC236}">
                <a16:creationId xmlns:a16="http://schemas.microsoft.com/office/drawing/2014/main" id="{FB6797CF-8A85-2FB7-8F60-479346D80C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0000" r="20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14" name="Picture 2" descr="Students try to find meaning in new University logo | Thehook |  piratemedia1.com">
            <a:extLst>
              <a:ext uri="{FF2B5EF4-FFF2-40B4-BE49-F238E27FC236}">
                <a16:creationId xmlns:a16="http://schemas.microsoft.com/office/drawing/2014/main" id="{2E25FC20-0833-F316-8FD2-C391BF15F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8" y="5983090"/>
            <a:ext cx="2187275" cy="8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35DD35-78C3-1F13-9BC5-10B97F0BA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647" y="2129484"/>
            <a:ext cx="3460190" cy="25990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452574"/>
                </a:solidFill>
                <a:latin typeface="Bahnschrift" panose="020B0502040204020203" pitchFamily="34" charset="0"/>
              </a:rPr>
              <a:t>What is the type of car that goes back in time?</a:t>
            </a:r>
          </a:p>
        </p:txBody>
      </p:sp>
      <p:pic>
        <p:nvPicPr>
          <p:cNvPr id="12" name="Picture Placeholder 11" descr="A collage of different cars">
            <a:extLst>
              <a:ext uri="{FF2B5EF4-FFF2-40B4-BE49-F238E27FC236}">
                <a16:creationId xmlns:a16="http://schemas.microsoft.com/office/drawing/2014/main" id="{7177C566-BFE0-86DF-4BFB-5F7F13ACA1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49700" t="13480" r="-621" b="69079"/>
          <a:stretch/>
        </p:blipFill>
        <p:spPr>
          <a:xfrm>
            <a:off x="5148943" y="2275113"/>
            <a:ext cx="6738257" cy="2307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07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tudents try to find meaning in new University logo | Thehook |  piratemedia1.com">
            <a:extLst>
              <a:ext uri="{FF2B5EF4-FFF2-40B4-BE49-F238E27FC236}">
                <a16:creationId xmlns:a16="http://schemas.microsoft.com/office/drawing/2014/main" id="{395F42EA-DAB5-59D0-33D8-39E709D8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248" y="5983090"/>
            <a:ext cx="2187275" cy="8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37ECE0C9-CFD9-C5FA-C2C4-82ABD868D7AF}"/>
              </a:ext>
            </a:extLst>
          </p:cNvPr>
          <p:cNvSpPr txBox="1">
            <a:spLocks/>
          </p:cNvSpPr>
          <p:nvPr/>
        </p:nvSpPr>
        <p:spPr>
          <a:xfrm>
            <a:off x="6260772" y="737254"/>
            <a:ext cx="5011410" cy="6514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rgbClr val="4A2781"/>
                </a:solidFill>
                <a:latin typeface="Bahnschrift" panose="020B0502040204020203" pitchFamily="34" charset="0"/>
              </a:rPr>
              <a:t>programs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BDA76B99-4318-2BEA-0CD1-EDFA50A23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1563" y="1652471"/>
            <a:ext cx="5695743" cy="3990683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>
                <a:latin typeface="Bahnschrift" panose="020B0502040204020203" pitchFamily="34" charset="0"/>
              </a:rPr>
              <a:t>1. Student Treasure Chest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2. Purple Pantry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3. Pledge Purple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4. The Pirate Experience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5. Freedom of Expression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6. Alternative Breaks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7. Study Abroad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8. Pirate Media 1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9. Campus Dining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10. Recreation Programs</a:t>
            </a:r>
          </a:p>
          <a:p>
            <a:endParaRPr lang="en-US" sz="1800" dirty="0">
              <a:latin typeface="Bahnschrift" panose="020B0502040204020203" pitchFamily="34" charset="0"/>
            </a:endParaRPr>
          </a:p>
        </p:txBody>
      </p:sp>
      <p:pic>
        <p:nvPicPr>
          <p:cNvPr id="5" name="Picture Placeholder 4" descr="A road going through a grassy hill">
            <a:extLst>
              <a:ext uri="{FF2B5EF4-FFF2-40B4-BE49-F238E27FC236}">
                <a16:creationId xmlns:a16="http://schemas.microsoft.com/office/drawing/2014/main" id="{7ED9401F-8C15-F030-2ED4-3050EFE968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6727" r="16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150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4" name="Picture 2" descr="Students try to find meaning in new University logo | Thehook |  piratemedia1.com">
            <a:extLst>
              <a:ext uri="{FF2B5EF4-FFF2-40B4-BE49-F238E27FC236}">
                <a16:creationId xmlns:a16="http://schemas.microsoft.com/office/drawing/2014/main" id="{2E25FC20-0833-F316-8FD2-C391BF15F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8" y="5983090"/>
            <a:ext cx="2187275" cy="8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5C15C1-16FB-BBE1-011B-75640C9AD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647" y="2129484"/>
            <a:ext cx="3460190" cy="25990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452574"/>
                </a:solidFill>
                <a:latin typeface="Bahnschrift" panose="020B0502040204020203" pitchFamily="34" charset="0"/>
              </a:rPr>
              <a:t>What cop show featured this car in the 70s &amp; 2000s?</a:t>
            </a:r>
          </a:p>
        </p:txBody>
      </p:sp>
      <p:pic>
        <p:nvPicPr>
          <p:cNvPr id="10" name="Picture Placeholder 9" descr="A collage of different cars&#10;&#10;Description automatically generated">
            <a:extLst>
              <a:ext uri="{FF2B5EF4-FFF2-40B4-BE49-F238E27FC236}">
                <a16:creationId xmlns:a16="http://schemas.microsoft.com/office/drawing/2014/main" id="{9BA4D28B-7339-C619-5BC0-ACA6C91B3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47409" t="35546" r="219" b="49855"/>
          <a:stretch/>
        </p:blipFill>
        <p:spPr>
          <a:xfrm>
            <a:off x="5079161" y="2486301"/>
            <a:ext cx="6763650" cy="1885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08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0F9F51E-A3D5-4726-BACE-D5CDD8A46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Flora@contoso.com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01E1-4EA1-44EB-AF62-6F74678A2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http://www.contoso.com/</a:t>
            </a:r>
            <a:r>
              <a:rPr lang="en-US" dirty="0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4" name="Picture 2" descr="Students try to find meaning in new University logo | Thehook |  piratemedia1.com">
            <a:extLst>
              <a:ext uri="{FF2B5EF4-FFF2-40B4-BE49-F238E27FC236}">
                <a16:creationId xmlns:a16="http://schemas.microsoft.com/office/drawing/2014/main" id="{F38237FC-251E-FDAB-F935-90E5E7F35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248" y="5983090"/>
            <a:ext cx="2187275" cy="8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6">
            <a:extLst>
              <a:ext uri="{FF2B5EF4-FFF2-40B4-BE49-F238E27FC236}">
                <a16:creationId xmlns:a16="http://schemas.microsoft.com/office/drawing/2014/main" id="{A191896F-0E5B-3A43-EF09-AC56E902A781}"/>
              </a:ext>
            </a:extLst>
          </p:cNvPr>
          <p:cNvSpPr txBox="1">
            <a:spLocks/>
          </p:cNvSpPr>
          <p:nvPr/>
        </p:nvSpPr>
        <p:spPr>
          <a:xfrm>
            <a:off x="6260772" y="737254"/>
            <a:ext cx="5011410" cy="6514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rgbClr val="4A2781"/>
                </a:solidFill>
                <a:latin typeface="Bahnschrift" panose="020B0502040204020203" pitchFamily="34" charset="0"/>
              </a:rPr>
              <a:t>locations</a:t>
            </a:r>
          </a:p>
        </p:txBody>
      </p:sp>
      <p:sp>
        <p:nvSpPr>
          <p:cNvPr id="16" name="Subtitle 14">
            <a:extLst>
              <a:ext uri="{FF2B5EF4-FFF2-40B4-BE49-F238E27FC236}">
                <a16:creationId xmlns:a16="http://schemas.microsoft.com/office/drawing/2014/main" id="{D9E37B52-4382-13A0-6C2E-0FA4876047C4}"/>
              </a:ext>
            </a:extLst>
          </p:cNvPr>
          <p:cNvSpPr txBox="1">
            <a:spLocks/>
          </p:cNvSpPr>
          <p:nvPr/>
        </p:nvSpPr>
        <p:spPr>
          <a:xfrm>
            <a:off x="6281563" y="1652471"/>
            <a:ext cx="5695743" cy="39906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Bahnschrift" panose="020B0502040204020203" pitchFamily="34" charset="0"/>
              </a:rPr>
              <a:t>1. Student Centers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2. Student Success Hubs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3. Intercultural Affairs Centers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4. Dowdy Student Stores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5. Testing Centers 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6. University Libraries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7. Recreation facilities 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8. International House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9. Pirate Vision &amp; Lawn</a:t>
            </a:r>
          </a:p>
          <a:p>
            <a:r>
              <a:rPr lang="en-US" sz="1800" dirty="0">
                <a:latin typeface="Bahnschrift" panose="020B0502040204020203" pitchFamily="34" charset="0"/>
              </a:rPr>
              <a:t>10. The Mall and Cupola </a:t>
            </a:r>
          </a:p>
          <a:p>
            <a:endParaRPr lang="en-US" sz="1800" dirty="0">
              <a:latin typeface="Bahnschrift" panose="020B0502040204020203" pitchFamily="34" charset="0"/>
            </a:endParaRPr>
          </a:p>
        </p:txBody>
      </p:sp>
      <p:pic>
        <p:nvPicPr>
          <p:cNvPr id="8" name="Picture Placeholder 7" descr="A road leading to a city&#10;&#10;Description automatically generated">
            <a:extLst>
              <a:ext uri="{FF2B5EF4-FFF2-40B4-BE49-F238E27FC236}">
                <a16:creationId xmlns:a16="http://schemas.microsoft.com/office/drawing/2014/main" id="{4E23DE7A-B630-D450-5C96-CAAEEE8806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/>
          <a:srcRect l="5236" t="963" r="38764" b="-963"/>
          <a:stretch/>
        </p:blipFill>
        <p:spPr>
          <a:xfrm>
            <a:off x="710812" y="728545"/>
            <a:ext cx="5305661" cy="5305661"/>
          </a:xfrm>
        </p:spPr>
      </p:pic>
    </p:spTree>
    <p:extLst>
      <p:ext uri="{BB962C8B-B14F-4D97-AF65-F5344CB8AC3E}">
        <p14:creationId xmlns:p14="http://schemas.microsoft.com/office/powerpoint/2010/main" val="160217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4" name="Picture 2" descr="Students try to find meaning in new University logo | Thehook |  piratemedia1.com">
            <a:extLst>
              <a:ext uri="{FF2B5EF4-FFF2-40B4-BE49-F238E27FC236}">
                <a16:creationId xmlns:a16="http://schemas.microsoft.com/office/drawing/2014/main" id="{2E25FC20-0833-F316-8FD2-C391BF15F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8" y="5983090"/>
            <a:ext cx="2187275" cy="8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95948E-D282-86AF-D900-01589DDA0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647" y="2129484"/>
            <a:ext cx="3460190" cy="25990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452574"/>
                </a:solidFill>
                <a:latin typeface="Bahnschrift" panose="020B0502040204020203" pitchFamily="34" charset="0"/>
              </a:rPr>
              <a:t>We all know Ghostbusters, but the car’s name?</a:t>
            </a:r>
          </a:p>
        </p:txBody>
      </p:sp>
      <p:pic>
        <p:nvPicPr>
          <p:cNvPr id="11" name="Picture Placeholder 10" descr="A collage of different cars&#10;&#10;Description automatically generated">
            <a:extLst>
              <a:ext uri="{FF2B5EF4-FFF2-40B4-BE49-F238E27FC236}">
                <a16:creationId xmlns:a16="http://schemas.microsoft.com/office/drawing/2014/main" id="{D011D059-31C6-086A-C066-04A35C5F82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79385" r="48241" b="4385"/>
          <a:stretch/>
        </p:blipFill>
        <p:spPr>
          <a:xfrm>
            <a:off x="5335479" y="2450004"/>
            <a:ext cx="6391923" cy="2004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37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49" y="2173288"/>
            <a:ext cx="6449241" cy="2090808"/>
          </a:xfrm>
        </p:spPr>
        <p:txBody>
          <a:bodyPr/>
          <a:lstStyle/>
          <a:p>
            <a:r>
              <a:rPr lang="en-US" sz="6600" dirty="0">
                <a:solidFill>
                  <a:srgbClr val="452574"/>
                </a:solidFill>
                <a:latin typeface="Bahnschrift" panose="020B0502040204020203" pitchFamily="34" charset="0"/>
              </a:rPr>
              <a:t>#ecunited</a:t>
            </a:r>
            <a:br>
              <a:rPr lang="en-US" sz="4800" dirty="0">
                <a:solidFill>
                  <a:srgbClr val="452574"/>
                </a:solidFill>
                <a:latin typeface="Bahnschrift" panose="020B0502040204020203" pitchFamily="34" charset="0"/>
              </a:rPr>
            </a:br>
            <a:r>
              <a:rPr lang="en-US" sz="2800" dirty="0">
                <a:solidFill>
                  <a:srgbClr val="452574"/>
                </a:solidFill>
                <a:latin typeface="Bahnschrift" panose="020B0502040204020203" pitchFamily="34" charset="0"/>
              </a:rPr>
              <a:t>civil discourse initiative</a:t>
            </a:r>
            <a:endParaRPr lang="en-US" sz="2800" dirty="0">
              <a:solidFill>
                <a:srgbClr val="98A2D7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6"/>
                </a:solidFill>
                <a:latin typeface="Bahnschrift" panose="020B0502040204020203" pitchFamily="34" charset="0"/>
              </a:rPr>
              <a:t>Blue</a:t>
            </a:r>
            <a:r>
              <a:rPr lang="en-US" sz="2000" dirty="0">
                <a:solidFill>
                  <a:srgbClr val="452574"/>
                </a:solidFill>
                <a:latin typeface="Bahnschrift" panose="020B0502040204020203" pitchFamily="34" charset="0"/>
              </a:rPr>
              <a:t> </a:t>
            </a:r>
            <a:r>
              <a:rPr lang="en-US" sz="2000" dirty="0">
                <a:latin typeface="Bahnschrift" panose="020B0502040204020203" pitchFamily="34" charset="0"/>
              </a:rPr>
              <a:t>&amp;</a:t>
            </a:r>
            <a:r>
              <a:rPr lang="en-US" sz="2000" dirty="0">
                <a:solidFill>
                  <a:srgbClr val="452574"/>
                </a:solidFill>
                <a:latin typeface="Bahnschrift" panose="020B0502040204020203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red</a:t>
            </a:r>
            <a:r>
              <a:rPr lang="en-US" sz="2000" dirty="0">
                <a:solidFill>
                  <a:srgbClr val="452574"/>
                </a:solidFill>
                <a:latin typeface="Bahnschrift" panose="020B0502040204020203" pitchFamily="34" charset="0"/>
              </a:rPr>
              <a:t> </a:t>
            </a:r>
            <a:r>
              <a:rPr lang="en-US" sz="2000" dirty="0">
                <a:latin typeface="Bahnschrift" panose="020B0502040204020203" pitchFamily="34" charset="0"/>
              </a:rPr>
              <a:t>make</a:t>
            </a:r>
            <a:r>
              <a:rPr lang="en-US" sz="2000" dirty="0">
                <a:solidFill>
                  <a:srgbClr val="452574"/>
                </a:solidFill>
                <a:latin typeface="Bahnschrift" panose="020B0502040204020203" pitchFamily="34" charset="0"/>
              </a:rPr>
              <a:t> Purple</a:t>
            </a:r>
          </a:p>
        </p:txBody>
      </p:sp>
      <p:pic>
        <p:nvPicPr>
          <p:cNvPr id="1026" name="Picture 2" descr="Students try to find meaning in new University logo | Thehook |  piratemedia1.com">
            <a:extLst>
              <a:ext uri="{FF2B5EF4-FFF2-40B4-BE49-F238E27FC236}">
                <a16:creationId xmlns:a16="http://schemas.microsoft.com/office/drawing/2014/main" id="{636EF02F-AEF9-8C3A-8CB5-BE976DDE4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89" y="798762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7" descr="A road with a sign over it&#10;&#10;Description automatically generated">
            <a:extLst>
              <a:ext uri="{FF2B5EF4-FFF2-40B4-BE49-F238E27FC236}">
                <a16:creationId xmlns:a16="http://schemas.microsoft.com/office/drawing/2014/main" id="{320BD9A6-FE72-4302-E02A-831F18575D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25000" r="25000"/>
          <a:stretch>
            <a:fillRect/>
          </a:stretch>
        </p:blipFill>
        <p:spPr/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34E11C-1FBB-0DEB-A46A-2B6F154EF922}"/>
              </a:ext>
            </a:extLst>
          </p:cNvPr>
          <p:cNvSpPr txBox="1">
            <a:spLocks/>
          </p:cNvSpPr>
          <p:nvPr/>
        </p:nvSpPr>
        <p:spPr>
          <a:xfrm>
            <a:off x="121881" y="708381"/>
            <a:ext cx="6449241" cy="2090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452574"/>
                </a:solidFill>
                <a:latin typeface="Bahnschrift" panose="020B0502040204020203" pitchFamily="34" charset="0"/>
              </a:rPr>
              <a:t>We are all</a:t>
            </a:r>
          </a:p>
          <a:p>
            <a:pPr algn="ctr"/>
            <a:r>
              <a:rPr lang="en-US" sz="3200" dirty="0">
                <a:solidFill>
                  <a:srgbClr val="452574"/>
                </a:solidFill>
                <a:latin typeface="Bahnschrift" panose="020B0502040204020203" pitchFamily="34" charset="0"/>
              </a:rPr>
              <a:t>Pirates!</a:t>
            </a:r>
            <a:endParaRPr lang="en-US" sz="3200" dirty="0">
              <a:solidFill>
                <a:srgbClr val="98A2D7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69f1b6-b16b-49b6-bd23-7722e9de6eb2" xsi:nil="true"/>
    <lcf76f155ced4ddcb4097134ff3c332f xmlns="f84b88ef-0cb6-4b42-9068-93a889d9bd65">
      <Terms xmlns="http://schemas.microsoft.com/office/infopath/2007/PartnerControls"/>
    </lcf76f155ced4ddcb4097134ff3c332f>
    <SharedWithUsers xmlns="8b69f1b6-b16b-49b6-bd23-7722e9de6eb2">
      <UserInfo>
        <DisplayName/>
        <AccountId xsi:nil="true"/>
        <AccountType/>
      </UserInfo>
    </SharedWithUsers>
    <MediaLengthInSeconds xmlns="f84b88ef-0cb6-4b42-9068-93a889d9bd65" xsi:nil="true"/>
    <Notes xmlns="f84b88ef-0cb6-4b42-9068-93a889d9bd6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C50B99920E7342B2EBD61D445ED4D9" ma:contentTypeVersion="16" ma:contentTypeDescription="Create a new document." ma:contentTypeScope="" ma:versionID="12975d52f54c91304c2edc695a1b4db9">
  <xsd:schema xmlns:xsd="http://www.w3.org/2001/XMLSchema" xmlns:xs="http://www.w3.org/2001/XMLSchema" xmlns:p="http://schemas.microsoft.com/office/2006/metadata/properties" xmlns:ns2="f84b88ef-0cb6-4b42-9068-93a889d9bd65" xmlns:ns3="8b69f1b6-b16b-49b6-bd23-7722e9de6eb2" targetNamespace="http://schemas.microsoft.com/office/2006/metadata/properties" ma:root="true" ma:fieldsID="4acacc9dc2b49eb96753f0a4f85b3861" ns2:_="" ns3:_="">
    <xsd:import namespace="f84b88ef-0cb6-4b42-9068-93a889d9bd65"/>
    <xsd:import namespace="8b69f1b6-b16b-49b6-bd23-7722e9de6e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Not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b88ef-0cb6-4b42-9068-93a889d9bd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Notes" ma:index="22" nillable="true" ma:displayName="Notes" ma:description="These are drafted. Need to add links and solidify dates" ma:format="Dropdown" ma:internalName="Notes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9f1b6-b16b-49b6-bd23-7722e9de6eb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5722d2e-1c80-4d1c-81ec-451c20b8e9f0}" ma:internalName="TaxCatchAll" ma:showField="CatchAllData" ma:web="8b69f1b6-b16b-49b6-bd23-7722e9de6e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34eb971d-0d45-42da-bdb2-07177b35c093"/>
    <ds:schemaRef ds:uri="3bb5a1de-28fe-4bce-b77f-2427b6bee8ca"/>
  </ds:schemaRefs>
</ds:datastoreItem>
</file>

<file path=customXml/itemProps3.xml><?xml version="1.0" encoding="utf-8"?>
<ds:datastoreItem xmlns:ds="http://schemas.openxmlformats.org/officeDocument/2006/customXml" ds:itemID="{45B8BE79-581B-4D5E-B41C-FFAABCBA25F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312</Words>
  <Application>Microsoft Office PowerPoint</Application>
  <PresentationFormat>Widescreen</PresentationFormat>
  <Paragraphs>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Bahnschrift</vt:lpstr>
      <vt:lpstr>Calibri</vt:lpstr>
      <vt:lpstr>Corbel</vt:lpstr>
      <vt:lpstr>Office Theme</vt:lpstr>
      <vt:lpstr>The road to student success!</vt:lpstr>
      <vt:lpstr>PowerPoint Presentation</vt:lpstr>
      <vt:lpstr>services</vt:lpstr>
      <vt:lpstr>PowerPoint Presentation</vt:lpstr>
      <vt:lpstr>PowerPoint Presentation</vt:lpstr>
      <vt:lpstr>PowerPoint Presentation</vt:lpstr>
      <vt:lpstr>Thank you</vt:lpstr>
      <vt:lpstr>PowerPoint Presentation</vt:lpstr>
      <vt:lpstr>#ecunited civil discourse initiative</vt:lpstr>
      <vt:lpstr>Questions &amp;  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Saturday Morning Cartoons</dc:title>
  <dc:creator>Kneubuehl, Erik Joseph</dc:creator>
  <cp:lastModifiedBy>Williams, Sarah Carver</cp:lastModifiedBy>
  <cp:revision>23</cp:revision>
  <dcterms:created xsi:type="dcterms:W3CDTF">2023-06-23T17:49:03Z</dcterms:created>
  <dcterms:modified xsi:type="dcterms:W3CDTF">2024-06-23T12:22:38Z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0x010100CAC50B99920E7342B2EBD61D445ED4D9</vt:lpwstr>
  </property>
  <property fmtid="{D5CDD505-2E9C-101B-9397-08002B2CF9AE}" pid="3" name="Order">
    <vt:r8>40200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