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321" r:id="rId6"/>
    <p:sldId id="401" r:id="rId7"/>
    <p:sldId id="399" r:id="rId8"/>
    <p:sldId id="29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680"/>
  </p:normalViewPr>
  <p:slideViewPr>
    <p:cSldViewPr snapToGrid="0">
      <p:cViewPr varScale="1">
        <p:scale>
          <a:sx n="104" d="100"/>
          <a:sy n="104" d="100"/>
        </p:scale>
        <p:origin x="23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9E49A-CD7D-A541-8CAB-769DBCC67F9D}" type="datetimeFigureOut">
              <a:rPr lang="en-US" smtClean="0"/>
              <a:t>8/5/24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DE6A0-AE73-844F-881D-7CDCD855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2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CCC3C-4CC6-DE44-A6D3-141A247AF1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02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FA388-ABBF-A1BD-A3FC-04F928BBF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40C853-5562-D87C-CC84-C83914430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8B93-F2DC-A23B-80ED-999C4236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F45B4-7BB6-0676-5C8B-3FA7C52D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92F2C-69BE-F784-C095-2A2FCA026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74C3D-E17B-E1DB-76FD-465479E4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6505F7-082D-9F56-EE46-FDE630CC0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89CD0-51B3-4270-2D71-203A54427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7CB5D-03E8-B6DE-45F1-5FCA2E33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887F-7430-021D-9E35-08A3C9DEE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3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131AD2-BDAA-9541-5BB8-99E3074DF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D5AA4-49D5-2099-F177-351B6A4E4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D4D12-3DF9-AA5E-F082-5ABB8A92C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47BB5-F3E1-5709-D35D-64ABF734D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2E730-A838-93B7-08B2-E0693C71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95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GreyBack_TextOnl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63599"/>
          </a:xfrm>
          <a:prstGeom prst="rect">
            <a:avLst/>
          </a:prstGeom>
          <a:gradFill flip="none" rotWithShape="1">
            <a:gsLst>
              <a:gs pos="25000">
                <a:schemeClr val="tx1">
                  <a:lumMod val="85000"/>
                  <a:lumOff val="1500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38200" y="2246313"/>
            <a:ext cx="10449339" cy="3975100"/>
          </a:xfrm>
        </p:spPr>
        <p:txBody>
          <a:bodyPr/>
          <a:lstStyle>
            <a:lvl1pPr>
              <a:defRPr b="0" i="0">
                <a:latin typeface="Avenir Next Medium" charset="0"/>
                <a:ea typeface="Avenir Next Medium" charset="0"/>
                <a:cs typeface="Avenir Next Medium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53638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38199" y="1167402"/>
            <a:ext cx="10515600" cy="623888"/>
          </a:xfrm>
        </p:spPr>
        <p:txBody>
          <a:bodyPr/>
          <a:lstStyle>
            <a:lvl1pPr algn="ctr">
              <a:defRPr b="1" i="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Garamond" charset="0"/>
                <a:ea typeface="Garamond" charset="0"/>
                <a:cs typeface="Garamond" charset="0"/>
              </a:defRPr>
            </a:lvl1pPr>
          </a:lstStyle>
          <a:p>
            <a:fld id="{B33F6F0C-3A50-654C-8BCB-9D551D367F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9EE316-0296-4CDC-5596-2CAA346A5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658" t="-4050" r="6846"/>
          <a:stretch/>
        </p:blipFill>
        <p:spPr>
          <a:xfrm>
            <a:off x="262466" y="59250"/>
            <a:ext cx="2260601" cy="54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48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24F0C-7F8F-0CDE-E9B8-CBBEA111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16B5B-8938-31B2-E8EE-2BB837017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FF506-2814-5108-7308-D1C18CD75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14DF3-A4BF-971F-2BCD-594968F7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2CA59-DD70-532C-363E-00BE4F46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5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A2F50-86CE-34E2-C520-578266CED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B9EC9-070C-7A3A-5B2E-A21879D59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561A-C10A-2857-BF17-CAB0863C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45D03-A6BE-31B1-F94C-41CBD546F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9CEE9-639E-5DBD-4C4B-47AF6472C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0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E0EB6-9E88-3E6B-353A-F21635EF0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6FB0D-9DE7-7B43-4BAB-5C17C2E45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D39B7-E2D6-5040-EB48-06303AF6C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D8C2C-903C-1892-60DA-D028C34CF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5A88F-6BA0-41E7-537E-0225A0D93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F0A63-6AFF-C73A-581F-539E358F7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6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D8E3A-0020-A06D-B509-948EAFEEE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C6F38-B1FE-3F16-112C-06C997C8D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AFE86-DE9D-1355-E617-EE28B6F93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F752F1-FAB4-B570-A640-03DC3FB92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E73C54-7839-CA14-9C30-F98C8702A2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6ED1E5-5DCC-F23B-90AB-AA676FA09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97CA6F-958A-A98F-6B6A-E6BC43B66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AAA61E-0BD1-9B53-0AA4-B85F0BA38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7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85974-EAA0-FEF5-BEE7-8425FBEB3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E1581C-5FB3-BE08-DBFD-10B38F55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3BFAA7-37DE-742A-159F-878810B0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B68FF5-827C-62CD-8141-FF3EA9BE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88F228-03C1-45E5-A7EB-6ED60E300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EFBC34-0F98-BB0F-65FB-DA5AEC2C5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FEEE1-996A-720E-D5D0-3C0D10D63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7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81E4B-529F-1392-793B-288413C7A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AA28B-B551-C3F9-3B69-632120F93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D3FD0-D7FB-2DA3-6CA9-07113508D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CD724B-40FA-134F-000B-88E5535FA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4998C-592C-EC8E-3B11-0B3F65175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A6DB5-791E-1AC6-676E-374AA6E1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8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DF16-1D45-0850-A70A-C249ACF9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6C81B2-2664-ED22-740C-777CFBFE8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79277-E4DC-86B9-5F91-FBC9D6982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BFB15-86A2-33D8-FDF9-9EC1A1DED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9B5D1-B2FA-6653-51DE-42B4D8856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EE216-BE7E-EC11-4D94-C3DEF7F6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7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968EE4-B3E8-5FE4-68A8-A0D5C828F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7D94B-A11A-4865-963E-C00F338DD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09143-5B66-1D85-BABB-A7B6E10B7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1963-0420-F246-BCBC-2410FC40A4FB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D5442-1262-0FF2-AE0D-4D3C8B744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B1335-1D84-2C16-75BA-A2D44E1C7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F29F9-7F77-404E-A761-48DC86041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7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CDA389-54A3-87DE-21CF-8C434E7E9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/>
              <a:t>Startup Tips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DA477-1D28-7CFB-81D9-B3AB45FD3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/>
              <a:t>For new startup recipients</a:t>
            </a:r>
          </a:p>
        </p:txBody>
      </p:sp>
    </p:spTree>
    <p:extLst>
      <p:ext uri="{BB962C8B-B14F-4D97-AF65-F5344CB8AC3E}">
        <p14:creationId xmlns:p14="http://schemas.microsoft.com/office/powerpoint/2010/main" val="1510708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23963" y="899720"/>
            <a:ext cx="10515600" cy="623888"/>
          </a:xfrm>
        </p:spPr>
        <p:txBody>
          <a:bodyPr>
            <a:normAutofit/>
          </a:bodyPr>
          <a:lstStyle/>
          <a:p>
            <a:r>
              <a:rPr lang="en-US" sz="2800" dirty="0"/>
              <a:t>Getting started in your research…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3F6F0C-3A50-654C-8BCB-9D551D367FD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6347" y="1211664"/>
            <a:ext cx="1131935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two months…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Check over your original proposal, budget and chair letter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Make a timeline (research goals, manuscript and grant submission)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Create a Grant Advisory Panel (GAP) and/or identify research mentors (ask your chair and/or ADR if need suggestions)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/>
              <a:t>Schedule face to face meetings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/>
              <a:t>Mentors need to understand your interests, goals, proposed grant idea(s) and how or if they can assist you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/>
              <a:t>Role of mentor is most often a facilitator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/>
              <a:t>Mentors can offer far more than just grant review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/>
              <a:t>Case report: First contact should not be via email one month prior to grant submission deadline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212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yellow advertisement&#10;&#10;Description automatically generated">
            <a:extLst>
              <a:ext uri="{FF2B5EF4-FFF2-40B4-BE49-F238E27FC236}">
                <a16:creationId xmlns:a16="http://schemas.microsoft.com/office/drawing/2014/main" id="{6EF02815-CAA3-6955-4E8D-61B35711C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51" y="117495"/>
            <a:ext cx="11876628" cy="665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37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EBD0EDCE-8ED9-C1DF-93D7-625D9B2F9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057148"/>
            <a:ext cx="10905066" cy="474370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0F1DC-F265-D0C9-58F7-64EE66E504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33F6F0C-3A50-654C-8BCB-9D551D367FDC}" type="slidenum">
              <a:rPr lang="en-US" sz="1200" smtClean="0"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4</a:t>
            </a:fld>
            <a:endParaRPr lang="en-US" sz="1200">
              <a:latin typeface="+mn-lt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811040-6748-FA7F-371A-2E46E2314DF4}"/>
              </a:ext>
            </a:extLst>
          </p:cNvPr>
          <p:cNvSpPr txBox="1"/>
          <p:nvPr/>
        </p:nvSpPr>
        <p:spPr>
          <a:xfrm>
            <a:off x="1129323" y="6033477"/>
            <a:ext cx="368104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https://rede.ecu.edu/bustour/</a:t>
            </a:r>
          </a:p>
        </p:txBody>
      </p:sp>
    </p:spTree>
    <p:extLst>
      <p:ext uri="{BB962C8B-B14F-4D97-AF65-F5344CB8AC3E}">
        <p14:creationId xmlns:p14="http://schemas.microsoft.com/office/powerpoint/2010/main" val="2464972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22531" y="954124"/>
            <a:ext cx="6958780" cy="623888"/>
          </a:xfrm>
        </p:spPr>
        <p:txBody>
          <a:bodyPr>
            <a:normAutofit/>
          </a:bodyPr>
          <a:lstStyle/>
          <a:p>
            <a:r>
              <a:rPr lang="en-US" sz="36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3F6F0C-3A50-654C-8BCB-9D551D367FD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ext Placeholder 1"/>
          <p:cNvSpPr txBox="1">
            <a:spLocks/>
          </p:cNvSpPr>
          <p:nvPr/>
        </p:nvSpPr>
        <p:spPr>
          <a:xfrm>
            <a:off x="4613790" y="5116862"/>
            <a:ext cx="3168926" cy="124364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b="0" i="0" kern="1200">
                <a:solidFill>
                  <a:sysClr val="windowText" lastClr="000000"/>
                </a:solidFill>
                <a:latin typeface="Avenir Next Medium" charset="0"/>
                <a:ea typeface="Avenir Next Medium" charset="0"/>
                <a:cs typeface="Avenir Next Medium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b="0" i="0" kern="1200">
                <a:solidFill>
                  <a:schemeClr val="accent3"/>
                </a:solidFill>
                <a:latin typeface="Avenir Next" charset="0"/>
                <a:ea typeface="Avenir Next" charset="0"/>
                <a:cs typeface="Avenir Next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accent3"/>
                </a:solidFill>
                <a:latin typeface="Avenir Next" charset="0"/>
                <a:ea typeface="Avenir Next" charset="0"/>
                <a:cs typeface="Avenir Next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accent3"/>
                </a:solidFill>
                <a:latin typeface="Avenir Next" charset="0"/>
                <a:ea typeface="Avenir Next" charset="0"/>
                <a:cs typeface="Avenir Nex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Mary Farwell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en-US" sz="1900" dirty="0"/>
              <a:t>Assistant Vice Chancellor Research Development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8B52890-540F-53CD-BD4B-8BBBD5B48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/>
        </p:blipFill>
        <p:spPr bwMode="auto">
          <a:xfrm>
            <a:off x="4613790" y="1865227"/>
            <a:ext cx="2964420" cy="296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132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84b88ef-0cb6-4b42-9068-93a889d9bd65">
      <Terms xmlns="http://schemas.microsoft.com/office/infopath/2007/PartnerControls"/>
    </lcf76f155ced4ddcb4097134ff3c332f>
    <TaxCatchAll xmlns="8b69f1b6-b16b-49b6-bd23-7722e9de6eb2" xsi:nil="true"/>
    <Notes xmlns="f84b88ef-0cb6-4b42-9068-93a889d9bd65" xsi:nil="true"/>
    <SharedWithUsers xmlns="8b69f1b6-b16b-49b6-bd23-7722e9de6eb2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C50B99920E7342B2EBD61D445ED4D9" ma:contentTypeVersion="16" ma:contentTypeDescription="Create a new document." ma:contentTypeScope="" ma:versionID="12975d52f54c91304c2edc695a1b4db9">
  <xsd:schema xmlns:xsd="http://www.w3.org/2001/XMLSchema" xmlns:xs="http://www.w3.org/2001/XMLSchema" xmlns:p="http://schemas.microsoft.com/office/2006/metadata/properties" xmlns:ns2="f84b88ef-0cb6-4b42-9068-93a889d9bd65" xmlns:ns3="8b69f1b6-b16b-49b6-bd23-7722e9de6eb2" targetNamespace="http://schemas.microsoft.com/office/2006/metadata/properties" ma:root="true" ma:fieldsID="4acacc9dc2b49eb96753f0a4f85b3861" ns2:_="" ns3:_="">
    <xsd:import namespace="f84b88ef-0cb6-4b42-9068-93a889d9bd65"/>
    <xsd:import namespace="8b69f1b6-b16b-49b6-bd23-7722e9de6e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Not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4b88ef-0cb6-4b42-9068-93a889d9bd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a0cd38b-47d1-479b-a863-216ca283e7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Notes" ma:index="22" nillable="true" ma:displayName="Notes" ma:description="These are drafted. Need to add links and solidify dates" ma:format="Dropdown" ma:internalName="Notes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69f1b6-b16b-49b6-bd23-7722e9de6eb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5722d2e-1c80-4d1c-81ec-451c20b8e9f0}" ma:internalName="TaxCatchAll" ma:showField="CatchAllData" ma:web="8b69f1b6-b16b-49b6-bd23-7722e9de6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3605FB-AD24-4911-9FDF-FB77ED89280B}">
  <ds:schemaRefs>
    <ds:schemaRef ds:uri="http://purl.org/dc/terms/"/>
    <ds:schemaRef ds:uri="http://schemas.microsoft.com/office/infopath/2007/PartnerControls"/>
    <ds:schemaRef ds:uri="4bda63b8-0d56-4c53-9fac-8ccf82387828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f6e0d3c8-24b5-4b44-a447-2a7f8febcf32"/>
  </ds:schemaRefs>
</ds:datastoreItem>
</file>

<file path=customXml/itemProps2.xml><?xml version="1.0" encoding="utf-8"?>
<ds:datastoreItem xmlns:ds="http://schemas.openxmlformats.org/officeDocument/2006/customXml" ds:itemID="{E79F6396-E0CE-4C66-B74C-7F1B1600C3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6CCBD7-05DF-4F04-9954-AB9B4EB68090}"/>
</file>

<file path=docProps/app.xml><?xml version="1.0" encoding="utf-8"?>
<Properties xmlns="http://schemas.openxmlformats.org/officeDocument/2006/extended-properties" xmlns:vt="http://schemas.openxmlformats.org/officeDocument/2006/docPropsVTypes">
  <TotalTime>2639</TotalTime>
  <Words>149</Words>
  <Application>Microsoft Macintosh PowerPoint</Application>
  <PresentationFormat>Widescreen</PresentationFormat>
  <Paragraphs>21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Avenir Next</vt:lpstr>
      <vt:lpstr>Avenir Next Medium</vt:lpstr>
      <vt:lpstr>Calibri</vt:lpstr>
      <vt:lpstr>Calibri Light</vt:lpstr>
      <vt:lpstr>Courier New</vt:lpstr>
      <vt:lpstr>Garamond</vt:lpstr>
      <vt:lpstr>Office Theme</vt:lpstr>
      <vt:lpstr>Startup Tips </vt:lpstr>
      <vt:lpstr>Getting started in your research…</vt:lpstr>
      <vt:lpstr>PowerPoint Presentation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Farwell, Mary</dc:creator>
  <cp:lastModifiedBy>Farwell, Mary</cp:lastModifiedBy>
  <cp:revision>9</cp:revision>
  <dcterms:created xsi:type="dcterms:W3CDTF">2023-08-08T18:16:43Z</dcterms:created>
  <dcterms:modified xsi:type="dcterms:W3CDTF">2024-08-05T17:52:43Z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0x010100CAC50B99920E7342B2EBD61D445ED4D9</vt:lpwstr>
  </property>
  <property fmtid="{D5CDD505-2E9C-101B-9397-08002B2CF9AE}" pid="3" name="Order">
    <vt:r8>6500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