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5" r:id="rId4"/>
    <p:sldMasterId id="2147483648" r:id="rId5"/>
  </p:sldMasterIdLst>
  <p:notesMasterIdLst>
    <p:notesMasterId r:id="rId49"/>
  </p:notesMasterIdLst>
  <p:handoutMasterIdLst>
    <p:handoutMasterId r:id="rId50"/>
  </p:handoutMasterIdLst>
  <p:sldIdLst>
    <p:sldId id="448" r:id="rId6"/>
    <p:sldId id="450" r:id="rId7"/>
    <p:sldId id="449" r:id="rId8"/>
    <p:sldId id="451" r:id="rId9"/>
    <p:sldId id="452" r:id="rId10"/>
    <p:sldId id="453" r:id="rId11"/>
    <p:sldId id="454" r:id="rId12"/>
    <p:sldId id="455" r:id="rId13"/>
    <p:sldId id="456" r:id="rId14"/>
    <p:sldId id="457" r:id="rId15"/>
    <p:sldId id="458" r:id="rId16"/>
    <p:sldId id="459" r:id="rId17"/>
    <p:sldId id="460" r:id="rId18"/>
    <p:sldId id="461" r:id="rId19"/>
    <p:sldId id="469" r:id="rId20"/>
    <p:sldId id="471" r:id="rId21"/>
    <p:sldId id="472" r:id="rId22"/>
    <p:sldId id="463" r:id="rId23"/>
    <p:sldId id="462" r:id="rId24"/>
    <p:sldId id="464" r:id="rId25"/>
    <p:sldId id="260" r:id="rId26"/>
    <p:sldId id="258" r:id="rId27"/>
    <p:sldId id="257" r:id="rId28"/>
    <p:sldId id="259" r:id="rId29"/>
    <p:sldId id="468" r:id="rId30"/>
    <p:sldId id="447" r:id="rId31"/>
    <p:sldId id="406" r:id="rId32"/>
    <p:sldId id="446" r:id="rId33"/>
    <p:sldId id="401" r:id="rId34"/>
    <p:sldId id="299" r:id="rId35"/>
    <p:sldId id="405" r:id="rId36"/>
    <p:sldId id="407" r:id="rId37"/>
    <p:sldId id="329" r:id="rId38"/>
    <p:sldId id="410" r:id="rId39"/>
    <p:sldId id="318" r:id="rId40"/>
    <p:sldId id="267" r:id="rId41"/>
    <p:sldId id="393" r:id="rId42"/>
    <p:sldId id="317" r:id="rId43"/>
    <p:sldId id="394" r:id="rId44"/>
    <p:sldId id="292" r:id="rId45"/>
    <p:sldId id="409" r:id="rId46"/>
    <p:sldId id="323" r:id="rId47"/>
    <p:sldId id="296"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441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E8E51F-DD4C-55C4-C2C6-526D3191388B}" v="287" dt="2024-08-02T19:24:06.157"/>
    <p1510:client id="{ABC1C012-F254-6DE0-B369-6356414E327F}" v="63" dt="2024-08-02T18:08:21.978"/>
    <p1510:client id="{D862F31F-AD69-474C-A0A8-0255DE1DD548}" v="6" dt="2024-08-02T18:34:03.230"/>
    <p1510:client id="{E6E21761-CE58-F05A-ACD2-16B437F597FB}" v="117" dt="2024-08-02T19:46:10.8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63"/>
    <p:restoredTop sz="94795"/>
  </p:normalViewPr>
  <p:slideViewPr>
    <p:cSldViewPr snapToGrid="0">
      <p:cViewPr varScale="1">
        <p:scale>
          <a:sx n="120" d="100"/>
          <a:sy n="120" d="100"/>
        </p:scale>
        <p:origin x="1016" y="192"/>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handoutMaster" Target="handoutMasters/handoutMaster1.xml"/><Relationship Id="rId55"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Users\farwellm\Documents\Assistant%20Vice%20Chancellor\Research%20Development\Data\AwardsProposalsFY16-24.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farwellm\Documents\Assistant%20Vice%20Chancellor\Research%20Development\Data\AwardsProposalsFY16-24.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farwellm\Documents\Assistant%20Vice%20Chancellor\Research%20Development\Data\AwardsProposalsFY16-24.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farwellm\Documents\Assistant%20Vice%20Chancellor\Research%20Development\Data\AwardsProposalsFY16-24.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farwellm\Documents\Assistant%20Vice%20Chancellor\Research%20Development\Data\AwardsProposalsFY16-24.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farwellm\Documents\Assistant%20Vice%20Chancellor\Research%20Development\Data\AwardsProposalsFY16-24.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Avenir Next Demi Bold" panose="020B0503020202020204" pitchFamily="34" charset="0"/>
                <a:ea typeface="+mn-ea"/>
                <a:cs typeface="Arial" panose="020B0604020202020204" pitchFamily="34" charset="0"/>
              </a:defRPr>
            </a:pPr>
            <a:r>
              <a:rPr lang="en-US" b="1" i="0" dirty="0">
                <a:solidFill>
                  <a:srgbClr val="571C89"/>
                </a:solidFill>
                <a:latin typeface="Avenir Next Demi Bold" panose="020B0503020202020204" pitchFamily="34" charset="0"/>
                <a:cs typeface="Arial" panose="020B0604020202020204" pitchFamily="34" charset="0"/>
              </a:rPr>
              <a:t>Awards and Expenditures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Avenir Next Demi Bold" panose="020B0503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2"/>
          <c:order val="0"/>
          <c:tx>
            <c:v>2019</c:v>
          </c:tx>
          <c:spPr>
            <a:solidFill>
              <a:schemeClr val="accent3"/>
            </a:solidFill>
            <a:ln>
              <a:noFill/>
            </a:ln>
            <a:effectLst/>
          </c:spPr>
          <c:invertIfNegative val="0"/>
          <c:cat>
            <c:strRef>
              <c:f>'Proposals Awards'!$C$3:$E$3</c:f>
              <c:strCache>
                <c:ptCount val="3"/>
                <c:pt idx="0">
                  <c:v>Awards</c:v>
                </c:pt>
                <c:pt idx="1">
                  <c:v>Research Expenditures</c:v>
                </c:pt>
                <c:pt idx="2">
                  <c:v>HERD Expenditures</c:v>
                </c:pt>
              </c:strCache>
            </c:strRef>
          </c:cat>
          <c:val>
            <c:numRef>
              <c:f>'Proposals Awards'!$C$8:$E$8</c:f>
              <c:numCache>
                <c:formatCode>_("$"* #,##0_);_("$"* \(#,##0\);_("$"* "-"??_);_(@_)</c:formatCode>
                <c:ptCount val="3"/>
                <c:pt idx="0">
                  <c:v>72588854</c:v>
                </c:pt>
                <c:pt idx="1">
                  <c:v>23314031</c:v>
                </c:pt>
                <c:pt idx="2">
                  <c:v>55611000</c:v>
                </c:pt>
              </c:numCache>
            </c:numRef>
          </c:val>
          <c:extLst>
            <c:ext xmlns:c16="http://schemas.microsoft.com/office/drawing/2014/chart" uri="{C3380CC4-5D6E-409C-BE32-E72D297353CC}">
              <c16:uniqueId val="{00000000-8888-D04F-A85F-240C4247C383}"/>
            </c:ext>
          </c:extLst>
        </c:ser>
        <c:ser>
          <c:idx val="3"/>
          <c:order val="1"/>
          <c:tx>
            <c:v>2020</c:v>
          </c:tx>
          <c:spPr>
            <a:solidFill>
              <a:schemeClr val="accent4"/>
            </a:solidFill>
            <a:ln>
              <a:noFill/>
            </a:ln>
            <a:effectLst/>
          </c:spPr>
          <c:invertIfNegative val="0"/>
          <c:cat>
            <c:strRef>
              <c:f>'Proposals Awards'!$C$3:$E$3</c:f>
              <c:strCache>
                <c:ptCount val="3"/>
                <c:pt idx="0">
                  <c:v>Awards</c:v>
                </c:pt>
                <c:pt idx="1">
                  <c:v>Research Expenditures</c:v>
                </c:pt>
                <c:pt idx="2">
                  <c:v>HERD Expenditures</c:v>
                </c:pt>
              </c:strCache>
            </c:strRef>
          </c:cat>
          <c:val>
            <c:numRef>
              <c:f>'Proposals Awards'!$C$9:$E$9</c:f>
              <c:numCache>
                <c:formatCode>_("$"* #,##0_);_("$"* \(#,##0\);_("$"* "-"??_);_(@_)</c:formatCode>
                <c:ptCount val="3"/>
                <c:pt idx="0">
                  <c:v>57684477</c:v>
                </c:pt>
                <c:pt idx="1">
                  <c:v>25633743</c:v>
                </c:pt>
                <c:pt idx="2">
                  <c:v>57820000</c:v>
                </c:pt>
              </c:numCache>
            </c:numRef>
          </c:val>
          <c:extLst>
            <c:ext xmlns:c16="http://schemas.microsoft.com/office/drawing/2014/chart" uri="{C3380CC4-5D6E-409C-BE32-E72D297353CC}">
              <c16:uniqueId val="{00000001-8888-D04F-A85F-240C4247C383}"/>
            </c:ext>
          </c:extLst>
        </c:ser>
        <c:ser>
          <c:idx val="4"/>
          <c:order val="2"/>
          <c:tx>
            <c:v>2021</c:v>
          </c:tx>
          <c:spPr>
            <a:solidFill>
              <a:srgbClr val="002060"/>
            </a:solidFill>
            <a:ln>
              <a:noFill/>
            </a:ln>
            <a:effectLst/>
          </c:spPr>
          <c:invertIfNegative val="0"/>
          <c:cat>
            <c:strRef>
              <c:f>'Proposals Awards'!$C$3:$E$3</c:f>
              <c:strCache>
                <c:ptCount val="3"/>
                <c:pt idx="0">
                  <c:v>Awards</c:v>
                </c:pt>
                <c:pt idx="1">
                  <c:v>Research Expenditures</c:v>
                </c:pt>
                <c:pt idx="2">
                  <c:v>HERD Expenditures</c:v>
                </c:pt>
              </c:strCache>
            </c:strRef>
          </c:cat>
          <c:val>
            <c:numRef>
              <c:f>'Proposals Awards'!$C$10:$E$10</c:f>
              <c:numCache>
                <c:formatCode>_("$"* #,##0_);_("$"* \(#,##0\);_("$"* "-"??_);_(@_)</c:formatCode>
                <c:ptCount val="3"/>
                <c:pt idx="0">
                  <c:v>75162806</c:v>
                </c:pt>
                <c:pt idx="1">
                  <c:v>29041724</c:v>
                </c:pt>
                <c:pt idx="2">
                  <c:v>51662000</c:v>
                </c:pt>
              </c:numCache>
            </c:numRef>
          </c:val>
          <c:extLst>
            <c:ext xmlns:c16="http://schemas.microsoft.com/office/drawing/2014/chart" uri="{C3380CC4-5D6E-409C-BE32-E72D297353CC}">
              <c16:uniqueId val="{00000002-8888-D04F-A85F-240C4247C383}"/>
            </c:ext>
          </c:extLst>
        </c:ser>
        <c:ser>
          <c:idx val="5"/>
          <c:order val="3"/>
          <c:tx>
            <c:v>2022</c:v>
          </c:tx>
          <c:spPr>
            <a:solidFill>
              <a:srgbClr val="7030A0"/>
            </a:solidFill>
            <a:ln>
              <a:noFill/>
            </a:ln>
            <a:effectLst/>
          </c:spPr>
          <c:invertIfNegative val="0"/>
          <c:cat>
            <c:strRef>
              <c:f>'Proposals Awards'!$C$3:$E$3</c:f>
              <c:strCache>
                <c:ptCount val="3"/>
                <c:pt idx="0">
                  <c:v>Awards</c:v>
                </c:pt>
                <c:pt idx="1">
                  <c:v>Research Expenditures</c:v>
                </c:pt>
                <c:pt idx="2">
                  <c:v>HERD Expenditures</c:v>
                </c:pt>
              </c:strCache>
            </c:strRef>
          </c:cat>
          <c:val>
            <c:numRef>
              <c:f>'Proposals Awards'!$C$11:$E$11</c:f>
              <c:numCache>
                <c:formatCode>_("$"* #,##0_);_("$"* \(#,##0\);_("$"* "-"??_);_(@_)</c:formatCode>
                <c:ptCount val="3"/>
                <c:pt idx="0">
                  <c:v>81831378</c:v>
                </c:pt>
                <c:pt idx="1">
                  <c:v>34522334</c:v>
                </c:pt>
                <c:pt idx="2">
                  <c:v>55693000</c:v>
                </c:pt>
              </c:numCache>
            </c:numRef>
          </c:val>
          <c:extLst>
            <c:ext xmlns:c16="http://schemas.microsoft.com/office/drawing/2014/chart" uri="{C3380CC4-5D6E-409C-BE32-E72D297353CC}">
              <c16:uniqueId val="{00000003-8888-D04F-A85F-240C4247C383}"/>
            </c:ext>
          </c:extLst>
        </c:ser>
        <c:ser>
          <c:idx val="0"/>
          <c:order val="4"/>
          <c:tx>
            <c:v>2023</c:v>
          </c:tx>
          <c:spPr>
            <a:solidFill>
              <a:schemeClr val="accent1"/>
            </a:solidFill>
            <a:ln>
              <a:noFill/>
            </a:ln>
            <a:effectLst/>
          </c:spPr>
          <c:invertIfNegative val="0"/>
          <c:cat>
            <c:strRef>
              <c:f>'Proposals Awards'!$C$3:$E$3</c:f>
              <c:strCache>
                <c:ptCount val="3"/>
                <c:pt idx="0">
                  <c:v>Awards</c:v>
                </c:pt>
                <c:pt idx="1">
                  <c:v>Research Expenditures</c:v>
                </c:pt>
                <c:pt idx="2">
                  <c:v>HERD Expenditures</c:v>
                </c:pt>
              </c:strCache>
            </c:strRef>
          </c:cat>
          <c:val>
            <c:numRef>
              <c:f>'Proposals Awards'!$C$12:$E$12</c:f>
              <c:numCache>
                <c:formatCode>_("$"* #,##0_);_("$"* \(#,##0\);_("$"* "-"??_);_(@_)</c:formatCode>
                <c:ptCount val="3"/>
                <c:pt idx="0">
                  <c:v>85583533</c:v>
                </c:pt>
                <c:pt idx="1">
                  <c:v>37447572</c:v>
                </c:pt>
                <c:pt idx="2">
                  <c:v>67082000</c:v>
                </c:pt>
              </c:numCache>
            </c:numRef>
          </c:val>
          <c:extLst>
            <c:ext xmlns:c16="http://schemas.microsoft.com/office/drawing/2014/chart" uri="{C3380CC4-5D6E-409C-BE32-E72D297353CC}">
              <c16:uniqueId val="{00000004-8888-D04F-A85F-240C4247C383}"/>
            </c:ext>
          </c:extLst>
        </c:ser>
        <c:ser>
          <c:idx val="1"/>
          <c:order val="5"/>
          <c:tx>
            <c:v>2024</c:v>
          </c:tx>
          <c:spPr>
            <a:solidFill>
              <a:schemeClr val="accent2"/>
            </a:solidFill>
            <a:ln>
              <a:noFill/>
            </a:ln>
            <a:effectLst/>
          </c:spPr>
          <c:invertIfNegative val="0"/>
          <c:cat>
            <c:strRef>
              <c:f>'Proposals Awards'!$C$3:$E$3</c:f>
              <c:strCache>
                <c:ptCount val="3"/>
                <c:pt idx="0">
                  <c:v>Awards</c:v>
                </c:pt>
                <c:pt idx="1">
                  <c:v>Research Expenditures</c:v>
                </c:pt>
                <c:pt idx="2">
                  <c:v>HERD Expenditures</c:v>
                </c:pt>
              </c:strCache>
            </c:strRef>
          </c:cat>
          <c:val>
            <c:numRef>
              <c:f>'Proposals Awards'!$C$13:$E$13</c:f>
              <c:numCache>
                <c:formatCode>_("$"* #,##0_);_("$"* \(#,##0\);_("$"* "-"??_);_(@_)</c:formatCode>
                <c:ptCount val="3"/>
                <c:pt idx="0">
                  <c:v>83680946</c:v>
                </c:pt>
                <c:pt idx="1">
                  <c:v>40023833</c:v>
                </c:pt>
              </c:numCache>
            </c:numRef>
          </c:val>
          <c:extLst>
            <c:ext xmlns:c16="http://schemas.microsoft.com/office/drawing/2014/chart" uri="{C3380CC4-5D6E-409C-BE32-E72D297353CC}">
              <c16:uniqueId val="{00000005-8888-D04F-A85F-240C4247C383}"/>
            </c:ext>
          </c:extLst>
        </c:ser>
        <c:dLbls>
          <c:showLegendKey val="0"/>
          <c:showVal val="0"/>
          <c:showCatName val="0"/>
          <c:showSerName val="0"/>
          <c:showPercent val="0"/>
          <c:showBubbleSize val="0"/>
        </c:dLbls>
        <c:gapWidth val="150"/>
        <c:axId val="451537184"/>
        <c:axId val="451531280"/>
      </c:barChart>
      <c:catAx>
        <c:axId val="451537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rgbClr val="571C89"/>
                </a:solidFill>
                <a:latin typeface="Avenir Next Demi Bold" panose="020B0503020202020204" pitchFamily="34" charset="0"/>
                <a:ea typeface="+mn-ea"/>
                <a:cs typeface="Arial" panose="020B0604020202020204" pitchFamily="34" charset="0"/>
              </a:defRPr>
            </a:pPr>
            <a:endParaRPr lang="en-US"/>
          </a:p>
        </c:txPr>
        <c:crossAx val="451531280"/>
        <c:crosses val="autoZero"/>
        <c:auto val="1"/>
        <c:lblAlgn val="ctr"/>
        <c:lblOffset val="100"/>
        <c:noMultiLvlLbl val="0"/>
      </c:catAx>
      <c:valAx>
        <c:axId val="451531280"/>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571C89"/>
                </a:solidFill>
                <a:latin typeface="Arial" panose="020B0604020202020204" pitchFamily="34" charset="0"/>
                <a:ea typeface="+mn-ea"/>
                <a:cs typeface="Arial" panose="020B0604020202020204" pitchFamily="34" charset="0"/>
              </a:defRPr>
            </a:pPr>
            <a:endParaRPr lang="en-US"/>
          </a:p>
        </c:txPr>
        <c:crossAx val="451537184"/>
        <c:crosses val="autoZero"/>
        <c:crossBetween val="between"/>
      </c:valAx>
      <c:spPr>
        <a:noFill/>
        <a:ln>
          <a:noFill/>
        </a:ln>
        <a:effectLst/>
      </c:spPr>
    </c:plotArea>
    <c:legend>
      <c:legendPos val="r"/>
      <c:layout>
        <c:manualLayout>
          <c:xMode val="edge"/>
          <c:yMode val="edge"/>
          <c:x val="0.93090418492024873"/>
          <c:y val="0.1675229573016733"/>
          <c:w val="5.7537844493917661E-2"/>
          <c:h val="0.23982694053155473"/>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Avenir Next Demi Bold" panose="020B0503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571C89"/>
                </a:solidFill>
                <a:latin typeface="Avenir Next Demi Bold" panose="020B0503020202020204" pitchFamily="34" charset="0"/>
                <a:ea typeface="+mn-ea"/>
                <a:cs typeface="+mn-cs"/>
              </a:defRPr>
            </a:pPr>
            <a:r>
              <a:rPr lang="en-US" b="1" i="0">
                <a:solidFill>
                  <a:srgbClr val="571C89"/>
                </a:solidFill>
                <a:latin typeface="Avenir Next Demi Bold" panose="020B0503020202020204" pitchFamily="34" charset="0"/>
              </a:rPr>
              <a:t>Total proposal</a:t>
            </a:r>
            <a:r>
              <a:rPr lang="en-US" b="1" i="0" baseline="0">
                <a:solidFill>
                  <a:srgbClr val="571C89"/>
                </a:solidFill>
                <a:latin typeface="Avenir Next Demi Bold" panose="020B0503020202020204" pitchFamily="34" charset="0"/>
              </a:rPr>
              <a:t> </a:t>
            </a:r>
            <a:r>
              <a:rPr lang="en-US" b="1" i="0">
                <a:solidFill>
                  <a:srgbClr val="571C89"/>
                </a:solidFill>
                <a:latin typeface="Avenir Next Demi Bold" panose="020B0503020202020204" pitchFamily="34" charset="0"/>
              </a:rPr>
              <a:t>value</a:t>
            </a:r>
          </a:p>
        </c:rich>
      </c:tx>
      <c:overlay val="0"/>
      <c:spPr>
        <a:noFill/>
        <a:ln>
          <a:noFill/>
        </a:ln>
        <a:effectLst/>
      </c:spPr>
      <c:txPr>
        <a:bodyPr rot="0" spcFirstLastPara="1" vertOverflow="ellipsis" vert="horz" wrap="square" anchor="ctr" anchorCtr="1"/>
        <a:lstStyle/>
        <a:p>
          <a:pPr>
            <a:defRPr sz="1400" b="1" i="0" u="none" strike="noStrike" kern="1200" spc="0" baseline="0">
              <a:solidFill>
                <a:srgbClr val="571C89"/>
              </a:solidFill>
              <a:latin typeface="Avenir Next Demi Bold" panose="020B0503020202020204" pitchFamily="34" charset="0"/>
              <a:ea typeface="+mn-ea"/>
              <a:cs typeface="+mn-cs"/>
            </a:defRPr>
          </a:pPr>
          <a:endParaRPr lang="en-US"/>
        </a:p>
      </c:txPr>
    </c:title>
    <c:autoTitleDeleted val="0"/>
    <c:plotArea>
      <c:layout/>
      <c:lineChart>
        <c:grouping val="standard"/>
        <c:varyColors val="0"/>
        <c:ser>
          <c:idx val="0"/>
          <c:order val="0"/>
          <c:tx>
            <c:strRef>
              <c:f>'Proposals Awards'!$C$60</c:f>
              <c:strCache>
                <c:ptCount val="1"/>
                <c:pt idx="0">
                  <c:v>Proposals ($)</c:v>
                </c:pt>
              </c:strCache>
            </c:strRef>
          </c:tx>
          <c:spPr>
            <a:ln w="28575" cap="rnd">
              <a:solidFill>
                <a:srgbClr val="7030A0"/>
              </a:solidFill>
              <a:round/>
            </a:ln>
            <a:effectLst/>
          </c:spPr>
          <c:marker>
            <c:symbol val="none"/>
          </c:marker>
          <c:cat>
            <c:numRef>
              <c:f>'Proposals Awards'!$B$61:$B$66</c:f>
              <c:numCache>
                <c:formatCode>General</c:formatCode>
                <c:ptCount val="6"/>
                <c:pt idx="0">
                  <c:v>2019</c:v>
                </c:pt>
                <c:pt idx="1">
                  <c:v>2020</c:v>
                </c:pt>
                <c:pt idx="2">
                  <c:v>2021</c:v>
                </c:pt>
                <c:pt idx="3">
                  <c:v>2022</c:v>
                </c:pt>
                <c:pt idx="4">
                  <c:v>2023</c:v>
                </c:pt>
                <c:pt idx="5">
                  <c:v>2024</c:v>
                </c:pt>
              </c:numCache>
            </c:numRef>
          </c:cat>
          <c:val>
            <c:numRef>
              <c:f>'Proposals Awards'!$C$61:$C$66</c:f>
              <c:numCache>
                <c:formatCode>_("$"* #,##0_);_("$"* \(#,##0\);_("$"* "-"??_);_(@_)</c:formatCode>
                <c:ptCount val="6"/>
                <c:pt idx="0">
                  <c:v>264592489</c:v>
                </c:pt>
                <c:pt idx="1">
                  <c:v>293186866</c:v>
                </c:pt>
                <c:pt idx="2">
                  <c:v>292736295</c:v>
                </c:pt>
                <c:pt idx="3">
                  <c:v>270858804</c:v>
                </c:pt>
                <c:pt idx="4">
                  <c:v>258950655</c:v>
                </c:pt>
                <c:pt idx="5" formatCode="&quot;$&quot;#,##0_);[Red]\(&quot;$&quot;#,##0\)">
                  <c:v>303915912</c:v>
                </c:pt>
              </c:numCache>
            </c:numRef>
          </c:val>
          <c:smooth val="0"/>
          <c:extLst>
            <c:ext xmlns:c16="http://schemas.microsoft.com/office/drawing/2014/chart" uri="{C3380CC4-5D6E-409C-BE32-E72D297353CC}">
              <c16:uniqueId val="{00000000-7444-CA4E-B9D3-B5868A36C37E}"/>
            </c:ext>
          </c:extLst>
        </c:ser>
        <c:dLbls>
          <c:showLegendKey val="0"/>
          <c:showVal val="0"/>
          <c:showCatName val="0"/>
          <c:showSerName val="0"/>
          <c:showPercent val="0"/>
          <c:showBubbleSize val="0"/>
        </c:dLbls>
        <c:smooth val="0"/>
        <c:axId val="546912896"/>
        <c:axId val="546914896"/>
      </c:lineChart>
      <c:catAx>
        <c:axId val="546912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571C89"/>
                </a:solidFill>
                <a:latin typeface="+mn-lt"/>
                <a:ea typeface="+mn-ea"/>
                <a:cs typeface="+mn-cs"/>
              </a:defRPr>
            </a:pPr>
            <a:endParaRPr lang="en-US"/>
          </a:p>
        </c:txPr>
        <c:crossAx val="546914896"/>
        <c:crosses val="autoZero"/>
        <c:auto val="1"/>
        <c:lblAlgn val="ctr"/>
        <c:lblOffset val="100"/>
        <c:noMultiLvlLbl val="0"/>
      </c:catAx>
      <c:valAx>
        <c:axId val="546914896"/>
        <c:scaling>
          <c:orientation val="minMax"/>
          <c:min val="100000000"/>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571C89"/>
                </a:solidFill>
                <a:latin typeface="+mn-lt"/>
                <a:ea typeface="+mn-ea"/>
                <a:cs typeface="+mn-cs"/>
              </a:defRPr>
            </a:pPr>
            <a:endParaRPr lang="en-US"/>
          </a:p>
        </c:txPr>
        <c:crossAx val="5469128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571C89"/>
                </a:solidFill>
                <a:latin typeface="Avenir Next Demi Bold" panose="020B0503020202020204" pitchFamily="34" charset="0"/>
                <a:ea typeface="+mn-ea"/>
                <a:cs typeface="+mn-cs"/>
              </a:defRPr>
            </a:pPr>
            <a:r>
              <a:rPr lang="en-US" b="1" i="0" dirty="0">
                <a:solidFill>
                  <a:srgbClr val="571C89"/>
                </a:solidFill>
                <a:latin typeface="Avenir Next Demi Bold" panose="020B0503020202020204" pitchFamily="34" charset="0"/>
              </a:rPr>
              <a:t>Proposals</a:t>
            </a:r>
            <a:r>
              <a:rPr lang="en-US" b="1" i="0" baseline="0" dirty="0">
                <a:solidFill>
                  <a:srgbClr val="571C89"/>
                </a:solidFill>
                <a:latin typeface="Avenir Next Demi Bold" panose="020B0503020202020204" pitchFamily="34" charset="0"/>
              </a:rPr>
              <a:t> (#)</a:t>
            </a:r>
            <a:endParaRPr lang="en-US" b="1" i="0" dirty="0">
              <a:solidFill>
                <a:srgbClr val="571C89"/>
              </a:solidFill>
              <a:latin typeface="Avenir Next Demi Bold" panose="020B0503020202020204" pitchFamily="34" charset="0"/>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rgbClr val="571C89"/>
              </a:solidFill>
              <a:latin typeface="Avenir Next Demi Bold" panose="020B0503020202020204" pitchFamily="34" charset="0"/>
              <a:ea typeface="+mn-ea"/>
              <a:cs typeface="+mn-cs"/>
            </a:defRPr>
          </a:pPr>
          <a:endParaRPr lang="en-US"/>
        </a:p>
      </c:txPr>
    </c:title>
    <c:autoTitleDeleted val="0"/>
    <c:plotArea>
      <c:layout/>
      <c:barChart>
        <c:barDir val="col"/>
        <c:grouping val="clustered"/>
        <c:varyColors val="0"/>
        <c:ser>
          <c:idx val="1"/>
          <c:order val="0"/>
          <c:tx>
            <c:v>2019</c:v>
          </c:tx>
          <c:spPr>
            <a:solidFill>
              <a:schemeClr val="accent2"/>
            </a:solidFill>
            <a:ln>
              <a:noFill/>
            </a:ln>
            <a:effectLst/>
          </c:spPr>
          <c:invertIfNegative val="0"/>
          <c:cat>
            <c:strRef>
              <c:f>'Proposals Awards'!$C$52</c:f>
              <c:strCache>
                <c:ptCount val="1"/>
                <c:pt idx="0">
                  <c:v>Proposals (#)</c:v>
                </c:pt>
              </c:strCache>
            </c:strRef>
          </c:cat>
          <c:val>
            <c:numRef>
              <c:f>'Proposals Awards'!$C$53</c:f>
              <c:numCache>
                <c:formatCode>#,##0_);\(#,##0\)</c:formatCode>
                <c:ptCount val="1"/>
                <c:pt idx="0">
                  <c:v>793</c:v>
                </c:pt>
              </c:numCache>
            </c:numRef>
          </c:val>
          <c:extLst>
            <c:ext xmlns:c16="http://schemas.microsoft.com/office/drawing/2014/chart" uri="{C3380CC4-5D6E-409C-BE32-E72D297353CC}">
              <c16:uniqueId val="{00000000-E105-EC4E-B131-FE28FCFBEF40}"/>
            </c:ext>
          </c:extLst>
        </c:ser>
        <c:ser>
          <c:idx val="0"/>
          <c:order val="1"/>
          <c:tx>
            <c:v>2020</c:v>
          </c:tx>
          <c:spPr>
            <a:solidFill>
              <a:schemeClr val="accent1"/>
            </a:solidFill>
            <a:ln>
              <a:noFill/>
            </a:ln>
            <a:effectLst/>
          </c:spPr>
          <c:invertIfNegative val="0"/>
          <c:cat>
            <c:strRef>
              <c:f>'Proposals Awards'!$C$52</c:f>
              <c:strCache>
                <c:ptCount val="1"/>
                <c:pt idx="0">
                  <c:v>Proposals (#)</c:v>
                </c:pt>
              </c:strCache>
            </c:strRef>
          </c:cat>
          <c:val>
            <c:numRef>
              <c:f>'Proposals Awards'!$C$54</c:f>
              <c:numCache>
                <c:formatCode>#,##0_);\(#,##0\)</c:formatCode>
                <c:ptCount val="1"/>
                <c:pt idx="0">
                  <c:v>723</c:v>
                </c:pt>
              </c:numCache>
            </c:numRef>
          </c:val>
          <c:extLst>
            <c:ext xmlns:c16="http://schemas.microsoft.com/office/drawing/2014/chart" uri="{C3380CC4-5D6E-409C-BE32-E72D297353CC}">
              <c16:uniqueId val="{00000001-E105-EC4E-B131-FE28FCFBEF40}"/>
            </c:ext>
          </c:extLst>
        </c:ser>
        <c:ser>
          <c:idx val="2"/>
          <c:order val="2"/>
          <c:tx>
            <c:v>2021</c:v>
          </c:tx>
          <c:spPr>
            <a:solidFill>
              <a:schemeClr val="accent3"/>
            </a:solidFill>
            <a:ln>
              <a:noFill/>
            </a:ln>
            <a:effectLst/>
          </c:spPr>
          <c:invertIfNegative val="0"/>
          <c:cat>
            <c:strRef>
              <c:f>'Proposals Awards'!$C$52</c:f>
              <c:strCache>
                <c:ptCount val="1"/>
                <c:pt idx="0">
                  <c:v>Proposals (#)</c:v>
                </c:pt>
              </c:strCache>
            </c:strRef>
          </c:cat>
          <c:val>
            <c:numRef>
              <c:f>'Proposals Awards'!$C$55</c:f>
              <c:numCache>
                <c:formatCode>#,##0_);\(#,##0\)</c:formatCode>
                <c:ptCount val="1"/>
                <c:pt idx="0">
                  <c:v>695</c:v>
                </c:pt>
              </c:numCache>
            </c:numRef>
          </c:val>
          <c:extLst>
            <c:ext xmlns:c16="http://schemas.microsoft.com/office/drawing/2014/chart" uri="{C3380CC4-5D6E-409C-BE32-E72D297353CC}">
              <c16:uniqueId val="{00000002-E105-EC4E-B131-FE28FCFBEF40}"/>
            </c:ext>
          </c:extLst>
        </c:ser>
        <c:ser>
          <c:idx val="3"/>
          <c:order val="3"/>
          <c:tx>
            <c:v>2022</c:v>
          </c:tx>
          <c:spPr>
            <a:solidFill>
              <a:schemeClr val="accent4"/>
            </a:solidFill>
            <a:ln>
              <a:noFill/>
            </a:ln>
            <a:effectLst/>
          </c:spPr>
          <c:invertIfNegative val="0"/>
          <c:cat>
            <c:strRef>
              <c:f>'Proposals Awards'!$C$52</c:f>
              <c:strCache>
                <c:ptCount val="1"/>
                <c:pt idx="0">
                  <c:v>Proposals (#)</c:v>
                </c:pt>
              </c:strCache>
            </c:strRef>
          </c:cat>
          <c:val>
            <c:numRef>
              <c:f>'Proposals Awards'!$C$56</c:f>
              <c:numCache>
                <c:formatCode>#,##0_);\(#,##0\)</c:formatCode>
                <c:ptCount val="1"/>
                <c:pt idx="0">
                  <c:v>652</c:v>
                </c:pt>
              </c:numCache>
            </c:numRef>
          </c:val>
          <c:extLst>
            <c:ext xmlns:c16="http://schemas.microsoft.com/office/drawing/2014/chart" uri="{C3380CC4-5D6E-409C-BE32-E72D297353CC}">
              <c16:uniqueId val="{00000003-E105-EC4E-B131-FE28FCFBEF40}"/>
            </c:ext>
          </c:extLst>
        </c:ser>
        <c:ser>
          <c:idx val="4"/>
          <c:order val="4"/>
          <c:tx>
            <c:v>2023</c:v>
          </c:tx>
          <c:spPr>
            <a:solidFill>
              <a:schemeClr val="accent5"/>
            </a:solidFill>
            <a:ln>
              <a:noFill/>
            </a:ln>
            <a:effectLst/>
          </c:spPr>
          <c:invertIfNegative val="0"/>
          <c:cat>
            <c:strRef>
              <c:f>'Proposals Awards'!$C$52</c:f>
              <c:strCache>
                <c:ptCount val="1"/>
                <c:pt idx="0">
                  <c:v>Proposals (#)</c:v>
                </c:pt>
              </c:strCache>
            </c:strRef>
          </c:cat>
          <c:val>
            <c:numRef>
              <c:f>'Proposals Awards'!$C$57</c:f>
              <c:numCache>
                <c:formatCode>#,##0_);\(#,##0\)</c:formatCode>
                <c:ptCount val="1"/>
                <c:pt idx="0">
                  <c:v>624</c:v>
                </c:pt>
              </c:numCache>
            </c:numRef>
          </c:val>
          <c:extLst>
            <c:ext xmlns:c16="http://schemas.microsoft.com/office/drawing/2014/chart" uri="{C3380CC4-5D6E-409C-BE32-E72D297353CC}">
              <c16:uniqueId val="{00000004-E105-EC4E-B131-FE28FCFBEF40}"/>
            </c:ext>
          </c:extLst>
        </c:ser>
        <c:ser>
          <c:idx val="5"/>
          <c:order val="5"/>
          <c:tx>
            <c:v>2024</c:v>
          </c:tx>
          <c:spPr>
            <a:solidFill>
              <a:schemeClr val="accent6"/>
            </a:solidFill>
            <a:ln>
              <a:noFill/>
            </a:ln>
            <a:effectLst/>
          </c:spPr>
          <c:invertIfNegative val="0"/>
          <c:cat>
            <c:strRef>
              <c:f>'Proposals Awards'!$C$52</c:f>
              <c:strCache>
                <c:ptCount val="1"/>
                <c:pt idx="0">
                  <c:v>Proposals (#)</c:v>
                </c:pt>
              </c:strCache>
            </c:strRef>
          </c:cat>
          <c:val>
            <c:numRef>
              <c:f>'Proposals Awards'!$C$58</c:f>
              <c:numCache>
                <c:formatCode>#,##0_);\(#,##0\)</c:formatCode>
                <c:ptCount val="1"/>
                <c:pt idx="0">
                  <c:v>707</c:v>
                </c:pt>
              </c:numCache>
            </c:numRef>
          </c:val>
          <c:extLst>
            <c:ext xmlns:c16="http://schemas.microsoft.com/office/drawing/2014/chart" uri="{C3380CC4-5D6E-409C-BE32-E72D297353CC}">
              <c16:uniqueId val="{00000005-E105-EC4E-B131-FE28FCFBEF40}"/>
            </c:ext>
          </c:extLst>
        </c:ser>
        <c:dLbls>
          <c:showLegendKey val="0"/>
          <c:showVal val="0"/>
          <c:showCatName val="0"/>
          <c:showSerName val="0"/>
          <c:showPercent val="0"/>
          <c:showBubbleSize val="0"/>
        </c:dLbls>
        <c:gapWidth val="300"/>
        <c:axId val="1011595248"/>
        <c:axId val="1011596976"/>
      </c:barChart>
      <c:catAx>
        <c:axId val="1011595248"/>
        <c:scaling>
          <c:orientation val="minMax"/>
        </c:scaling>
        <c:delete val="1"/>
        <c:axPos val="b"/>
        <c:numFmt formatCode="General" sourceLinked="1"/>
        <c:majorTickMark val="none"/>
        <c:minorTickMark val="none"/>
        <c:tickLblPos val="nextTo"/>
        <c:crossAx val="1011596976"/>
        <c:crosses val="autoZero"/>
        <c:auto val="0"/>
        <c:lblAlgn val="ctr"/>
        <c:lblOffset val="100"/>
        <c:noMultiLvlLbl val="0"/>
      </c:catAx>
      <c:valAx>
        <c:axId val="1011596976"/>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1" i="0" u="none" strike="noStrike" kern="1200" baseline="0">
                    <a:solidFill>
                      <a:srgbClr val="571C89"/>
                    </a:solidFill>
                    <a:latin typeface="Avenir Next Demi Bold" panose="020B0503020202020204" pitchFamily="34" charset="0"/>
                    <a:ea typeface="+mn-ea"/>
                    <a:cs typeface="+mn-cs"/>
                  </a:defRPr>
                </a:pPr>
                <a:r>
                  <a:rPr lang="en-US" b="1" i="0">
                    <a:solidFill>
                      <a:srgbClr val="571C89"/>
                    </a:solidFill>
                    <a:latin typeface="Avenir Next Demi Bold" panose="020B0503020202020204" pitchFamily="34" charset="0"/>
                  </a:rPr>
                  <a:t>Proposals (#) </a:t>
                </a:r>
              </a:p>
            </c:rich>
          </c:tx>
          <c:layout>
            <c:manualLayout>
              <c:xMode val="edge"/>
              <c:yMode val="edge"/>
              <c:x val="1.6081042004749888E-2"/>
              <c:y val="0.40096158330953757"/>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rgbClr val="571C89"/>
                  </a:solidFill>
                  <a:latin typeface="Avenir Next Demi Bold" panose="020B0503020202020204" pitchFamily="34" charset="0"/>
                  <a:ea typeface="+mn-ea"/>
                  <a:cs typeface="+mn-cs"/>
                </a:defRPr>
              </a:pPr>
              <a:endParaRPr lang="en-US"/>
            </a:p>
          </c:txPr>
        </c:title>
        <c:numFmt formatCode="#,##0_);\(#,##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571C89"/>
                </a:solidFill>
                <a:latin typeface="+mn-lt"/>
                <a:ea typeface="+mn-ea"/>
                <a:cs typeface="+mn-cs"/>
              </a:defRPr>
            </a:pPr>
            <a:endParaRPr lang="en-US"/>
          </a:p>
        </c:txPr>
        <c:crossAx val="1011595248"/>
        <c:crossesAt val="1"/>
        <c:crossBetween val="between"/>
      </c:valAx>
      <c:spPr>
        <a:noFill/>
        <a:ln>
          <a:noFill/>
        </a:ln>
        <a:effectLst/>
      </c:spPr>
    </c:plotArea>
    <c:legend>
      <c:legendPos val="r"/>
      <c:layout>
        <c:manualLayout>
          <c:xMode val="edge"/>
          <c:yMode val="edge"/>
          <c:x val="0.89268999333358268"/>
          <c:y val="0.30014708033194692"/>
          <c:w val="7.6093546146022456E-2"/>
          <c:h val="0.2713850560557778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Awards and Expenditures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2"/>
          <c:order val="0"/>
          <c:tx>
            <c:v>2019</c:v>
          </c:tx>
          <c:spPr>
            <a:solidFill>
              <a:schemeClr val="accent3"/>
            </a:solidFill>
            <a:ln>
              <a:noFill/>
            </a:ln>
            <a:effectLst/>
          </c:spPr>
          <c:invertIfNegative val="0"/>
          <c:cat>
            <c:strRef>
              <c:f>'Proposals Awards'!$C$3:$E$3</c:f>
              <c:strCache>
                <c:ptCount val="3"/>
                <c:pt idx="0">
                  <c:v>Awards</c:v>
                </c:pt>
                <c:pt idx="1">
                  <c:v>Research Expenditures</c:v>
                </c:pt>
                <c:pt idx="2">
                  <c:v>HERD Expenditures</c:v>
                </c:pt>
              </c:strCache>
            </c:strRef>
          </c:cat>
          <c:val>
            <c:numRef>
              <c:f>'Proposals Awards'!$C$8:$E$8</c:f>
              <c:numCache>
                <c:formatCode>_("$"* #,##0_);_("$"* \(#,##0\);_("$"* "-"??_);_(@_)</c:formatCode>
                <c:ptCount val="3"/>
                <c:pt idx="0">
                  <c:v>72588854</c:v>
                </c:pt>
                <c:pt idx="1">
                  <c:v>23314031</c:v>
                </c:pt>
                <c:pt idx="2">
                  <c:v>55611000</c:v>
                </c:pt>
              </c:numCache>
            </c:numRef>
          </c:val>
          <c:extLst>
            <c:ext xmlns:c16="http://schemas.microsoft.com/office/drawing/2014/chart" uri="{C3380CC4-5D6E-409C-BE32-E72D297353CC}">
              <c16:uniqueId val="{00000000-8888-D04F-A85F-240C4247C383}"/>
            </c:ext>
          </c:extLst>
        </c:ser>
        <c:ser>
          <c:idx val="3"/>
          <c:order val="1"/>
          <c:tx>
            <c:v>2020</c:v>
          </c:tx>
          <c:spPr>
            <a:solidFill>
              <a:schemeClr val="accent4"/>
            </a:solidFill>
            <a:ln>
              <a:noFill/>
            </a:ln>
            <a:effectLst/>
          </c:spPr>
          <c:invertIfNegative val="0"/>
          <c:cat>
            <c:strRef>
              <c:f>'Proposals Awards'!$C$3:$E$3</c:f>
              <c:strCache>
                <c:ptCount val="3"/>
                <c:pt idx="0">
                  <c:v>Awards</c:v>
                </c:pt>
                <c:pt idx="1">
                  <c:v>Research Expenditures</c:v>
                </c:pt>
                <c:pt idx="2">
                  <c:v>HERD Expenditures</c:v>
                </c:pt>
              </c:strCache>
            </c:strRef>
          </c:cat>
          <c:val>
            <c:numRef>
              <c:f>'Proposals Awards'!$C$9:$E$9</c:f>
              <c:numCache>
                <c:formatCode>_("$"* #,##0_);_("$"* \(#,##0\);_("$"* "-"??_);_(@_)</c:formatCode>
                <c:ptCount val="3"/>
                <c:pt idx="0">
                  <c:v>57684477</c:v>
                </c:pt>
                <c:pt idx="1">
                  <c:v>25633743</c:v>
                </c:pt>
                <c:pt idx="2">
                  <c:v>57820000</c:v>
                </c:pt>
              </c:numCache>
            </c:numRef>
          </c:val>
          <c:extLst>
            <c:ext xmlns:c16="http://schemas.microsoft.com/office/drawing/2014/chart" uri="{C3380CC4-5D6E-409C-BE32-E72D297353CC}">
              <c16:uniqueId val="{00000001-8888-D04F-A85F-240C4247C383}"/>
            </c:ext>
          </c:extLst>
        </c:ser>
        <c:ser>
          <c:idx val="4"/>
          <c:order val="2"/>
          <c:tx>
            <c:v>2021</c:v>
          </c:tx>
          <c:spPr>
            <a:solidFill>
              <a:srgbClr val="002060"/>
            </a:solidFill>
            <a:ln>
              <a:noFill/>
            </a:ln>
            <a:effectLst/>
          </c:spPr>
          <c:invertIfNegative val="0"/>
          <c:cat>
            <c:strRef>
              <c:f>'Proposals Awards'!$C$3:$E$3</c:f>
              <c:strCache>
                <c:ptCount val="3"/>
                <c:pt idx="0">
                  <c:v>Awards</c:v>
                </c:pt>
                <c:pt idx="1">
                  <c:v>Research Expenditures</c:v>
                </c:pt>
                <c:pt idx="2">
                  <c:v>HERD Expenditures</c:v>
                </c:pt>
              </c:strCache>
            </c:strRef>
          </c:cat>
          <c:val>
            <c:numRef>
              <c:f>'Proposals Awards'!$C$10:$E$10</c:f>
              <c:numCache>
                <c:formatCode>_("$"* #,##0_);_("$"* \(#,##0\);_("$"* "-"??_);_(@_)</c:formatCode>
                <c:ptCount val="3"/>
                <c:pt idx="0">
                  <c:v>75162806</c:v>
                </c:pt>
                <c:pt idx="1">
                  <c:v>29041724</c:v>
                </c:pt>
                <c:pt idx="2">
                  <c:v>51662000</c:v>
                </c:pt>
              </c:numCache>
            </c:numRef>
          </c:val>
          <c:extLst>
            <c:ext xmlns:c16="http://schemas.microsoft.com/office/drawing/2014/chart" uri="{C3380CC4-5D6E-409C-BE32-E72D297353CC}">
              <c16:uniqueId val="{00000002-8888-D04F-A85F-240C4247C383}"/>
            </c:ext>
          </c:extLst>
        </c:ser>
        <c:ser>
          <c:idx val="5"/>
          <c:order val="3"/>
          <c:tx>
            <c:v>2022</c:v>
          </c:tx>
          <c:spPr>
            <a:solidFill>
              <a:srgbClr val="7030A0"/>
            </a:solidFill>
            <a:ln>
              <a:noFill/>
            </a:ln>
            <a:effectLst/>
          </c:spPr>
          <c:invertIfNegative val="0"/>
          <c:cat>
            <c:strRef>
              <c:f>'Proposals Awards'!$C$3:$E$3</c:f>
              <c:strCache>
                <c:ptCount val="3"/>
                <c:pt idx="0">
                  <c:v>Awards</c:v>
                </c:pt>
                <c:pt idx="1">
                  <c:v>Research Expenditures</c:v>
                </c:pt>
                <c:pt idx="2">
                  <c:v>HERD Expenditures</c:v>
                </c:pt>
              </c:strCache>
            </c:strRef>
          </c:cat>
          <c:val>
            <c:numRef>
              <c:f>'Proposals Awards'!$C$11:$E$11</c:f>
              <c:numCache>
                <c:formatCode>_("$"* #,##0_);_("$"* \(#,##0\);_("$"* "-"??_);_(@_)</c:formatCode>
                <c:ptCount val="3"/>
                <c:pt idx="0">
                  <c:v>81831378</c:v>
                </c:pt>
                <c:pt idx="1">
                  <c:v>34522334</c:v>
                </c:pt>
                <c:pt idx="2">
                  <c:v>55693000</c:v>
                </c:pt>
              </c:numCache>
            </c:numRef>
          </c:val>
          <c:extLst>
            <c:ext xmlns:c16="http://schemas.microsoft.com/office/drawing/2014/chart" uri="{C3380CC4-5D6E-409C-BE32-E72D297353CC}">
              <c16:uniqueId val="{00000003-8888-D04F-A85F-240C4247C383}"/>
            </c:ext>
          </c:extLst>
        </c:ser>
        <c:ser>
          <c:idx val="0"/>
          <c:order val="4"/>
          <c:tx>
            <c:v>2023</c:v>
          </c:tx>
          <c:spPr>
            <a:solidFill>
              <a:schemeClr val="accent1"/>
            </a:solidFill>
            <a:ln>
              <a:noFill/>
            </a:ln>
            <a:effectLst/>
          </c:spPr>
          <c:invertIfNegative val="0"/>
          <c:cat>
            <c:strRef>
              <c:f>'Proposals Awards'!$C$3:$E$3</c:f>
              <c:strCache>
                <c:ptCount val="3"/>
                <c:pt idx="0">
                  <c:v>Awards</c:v>
                </c:pt>
                <c:pt idx="1">
                  <c:v>Research Expenditures</c:v>
                </c:pt>
                <c:pt idx="2">
                  <c:v>HERD Expenditures</c:v>
                </c:pt>
              </c:strCache>
            </c:strRef>
          </c:cat>
          <c:val>
            <c:numRef>
              <c:f>'Proposals Awards'!$C$12:$E$12</c:f>
              <c:numCache>
                <c:formatCode>_("$"* #,##0_);_("$"* \(#,##0\);_("$"* "-"??_);_(@_)</c:formatCode>
                <c:ptCount val="3"/>
                <c:pt idx="0">
                  <c:v>85583533</c:v>
                </c:pt>
                <c:pt idx="1">
                  <c:v>37447572</c:v>
                </c:pt>
                <c:pt idx="2">
                  <c:v>67082000</c:v>
                </c:pt>
              </c:numCache>
            </c:numRef>
          </c:val>
          <c:extLst>
            <c:ext xmlns:c16="http://schemas.microsoft.com/office/drawing/2014/chart" uri="{C3380CC4-5D6E-409C-BE32-E72D297353CC}">
              <c16:uniqueId val="{00000004-8888-D04F-A85F-240C4247C383}"/>
            </c:ext>
          </c:extLst>
        </c:ser>
        <c:ser>
          <c:idx val="1"/>
          <c:order val="5"/>
          <c:tx>
            <c:v>2024</c:v>
          </c:tx>
          <c:spPr>
            <a:solidFill>
              <a:schemeClr val="accent2"/>
            </a:solidFill>
            <a:ln>
              <a:noFill/>
            </a:ln>
            <a:effectLst/>
          </c:spPr>
          <c:invertIfNegative val="0"/>
          <c:cat>
            <c:strRef>
              <c:f>'Proposals Awards'!$C$3:$E$3</c:f>
              <c:strCache>
                <c:ptCount val="3"/>
                <c:pt idx="0">
                  <c:v>Awards</c:v>
                </c:pt>
                <c:pt idx="1">
                  <c:v>Research Expenditures</c:v>
                </c:pt>
                <c:pt idx="2">
                  <c:v>HERD Expenditures</c:v>
                </c:pt>
              </c:strCache>
            </c:strRef>
          </c:cat>
          <c:val>
            <c:numRef>
              <c:f>'Proposals Awards'!$C$13:$E$13</c:f>
              <c:numCache>
                <c:formatCode>_("$"* #,##0_);_("$"* \(#,##0\);_("$"* "-"??_);_(@_)</c:formatCode>
                <c:ptCount val="3"/>
                <c:pt idx="0">
                  <c:v>83680946</c:v>
                </c:pt>
                <c:pt idx="1">
                  <c:v>40023833</c:v>
                </c:pt>
              </c:numCache>
            </c:numRef>
          </c:val>
          <c:extLst>
            <c:ext xmlns:c16="http://schemas.microsoft.com/office/drawing/2014/chart" uri="{C3380CC4-5D6E-409C-BE32-E72D297353CC}">
              <c16:uniqueId val="{00000005-8888-D04F-A85F-240C4247C383}"/>
            </c:ext>
          </c:extLst>
        </c:ser>
        <c:dLbls>
          <c:showLegendKey val="0"/>
          <c:showVal val="0"/>
          <c:showCatName val="0"/>
          <c:showSerName val="0"/>
          <c:showPercent val="0"/>
          <c:showBubbleSize val="0"/>
        </c:dLbls>
        <c:gapWidth val="150"/>
        <c:axId val="451537184"/>
        <c:axId val="451531280"/>
      </c:barChart>
      <c:catAx>
        <c:axId val="451537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51531280"/>
        <c:crosses val="autoZero"/>
        <c:auto val="1"/>
        <c:lblAlgn val="ctr"/>
        <c:lblOffset val="100"/>
        <c:noMultiLvlLbl val="0"/>
      </c:catAx>
      <c:valAx>
        <c:axId val="451531280"/>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5153718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Total proposal</a:t>
            </a:r>
            <a:r>
              <a:rPr lang="en-US" baseline="0"/>
              <a:t> </a:t>
            </a:r>
            <a:r>
              <a:rPr lang="en-US"/>
              <a:t>value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'Proposals Awards'!$C$60</c:f>
              <c:strCache>
                <c:ptCount val="1"/>
                <c:pt idx="0">
                  <c:v>Proposals ($)</c:v>
                </c:pt>
              </c:strCache>
            </c:strRef>
          </c:tx>
          <c:spPr>
            <a:ln w="28575" cap="rnd">
              <a:solidFill>
                <a:srgbClr val="7030A0"/>
              </a:solidFill>
              <a:round/>
            </a:ln>
            <a:effectLst/>
          </c:spPr>
          <c:marker>
            <c:symbol val="none"/>
          </c:marker>
          <c:cat>
            <c:numRef>
              <c:f>'Proposals Awards'!$B$61:$B$66</c:f>
              <c:numCache>
                <c:formatCode>General</c:formatCode>
                <c:ptCount val="6"/>
                <c:pt idx="0">
                  <c:v>2019</c:v>
                </c:pt>
                <c:pt idx="1">
                  <c:v>2020</c:v>
                </c:pt>
                <c:pt idx="2">
                  <c:v>2021</c:v>
                </c:pt>
                <c:pt idx="3">
                  <c:v>2022</c:v>
                </c:pt>
                <c:pt idx="4">
                  <c:v>2023</c:v>
                </c:pt>
                <c:pt idx="5">
                  <c:v>2024</c:v>
                </c:pt>
              </c:numCache>
            </c:numRef>
          </c:cat>
          <c:val>
            <c:numRef>
              <c:f>'Proposals Awards'!$C$61:$C$66</c:f>
              <c:numCache>
                <c:formatCode>_("$"* #,##0_);_("$"* \(#,##0\);_("$"* "-"??_);_(@_)</c:formatCode>
                <c:ptCount val="6"/>
                <c:pt idx="0">
                  <c:v>264592489</c:v>
                </c:pt>
                <c:pt idx="1">
                  <c:v>293186866</c:v>
                </c:pt>
                <c:pt idx="2">
                  <c:v>292736295</c:v>
                </c:pt>
                <c:pt idx="3">
                  <c:v>270858804</c:v>
                </c:pt>
                <c:pt idx="4">
                  <c:v>258950655</c:v>
                </c:pt>
                <c:pt idx="5" formatCode="&quot;$&quot;#,##0_);[Red]\(&quot;$&quot;#,##0\)">
                  <c:v>303915912</c:v>
                </c:pt>
              </c:numCache>
            </c:numRef>
          </c:val>
          <c:smooth val="0"/>
          <c:extLst>
            <c:ext xmlns:c16="http://schemas.microsoft.com/office/drawing/2014/chart" uri="{C3380CC4-5D6E-409C-BE32-E72D297353CC}">
              <c16:uniqueId val="{00000000-7444-CA4E-B9D3-B5868A36C37E}"/>
            </c:ext>
          </c:extLst>
        </c:ser>
        <c:dLbls>
          <c:showLegendKey val="0"/>
          <c:showVal val="0"/>
          <c:showCatName val="0"/>
          <c:showSerName val="0"/>
          <c:showPercent val="0"/>
          <c:showBubbleSize val="0"/>
        </c:dLbls>
        <c:smooth val="0"/>
        <c:axId val="546912896"/>
        <c:axId val="546914896"/>
      </c:lineChart>
      <c:catAx>
        <c:axId val="546912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6914896"/>
        <c:crosses val="autoZero"/>
        <c:auto val="1"/>
        <c:lblAlgn val="ctr"/>
        <c:lblOffset val="100"/>
        <c:noMultiLvlLbl val="0"/>
      </c:catAx>
      <c:valAx>
        <c:axId val="546914896"/>
        <c:scaling>
          <c:orientation val="minMax"/>
          <c:min val="100000000"/>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69128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Proposals</a:t>
            </a:r>
            <a:r>
              <a:rPr lang="en-US" baseline="0"/>
              <a:t> (#)</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0"/>
          <c:tx>
            <c:v>2019</c:v>
          </c:tx>
          <c:spPr>
            <a:solidFill>
              <a:schemeClr val="accent2"/>
            </a:solidFill>
            <a:ln>
              <a:noFill/>
            </a:ln>
            <a:effectLst/>
          </c:spPr>
          <c:invertIfNegative val="0"/>
          <c:cat>
            <c:strRef>
              <c:f>'Proposals Awards'!$C$52</c:f>
              <c:strCache>
                <c:ptCount val="1"/>
                <c:pt idx="0">
                  <c:v>Proposals (#)</c:v>
                </c:pt>
              </c:strCache>
            </c:strRef>
          </c:cat>
          <c:val>
            <c:numRef>
              <c:f>'Proposals Awards'!$C$53</c:f>
              <c:numCache>
                <c:formatCode>#,##0_);\(#,##0\)</c:formatCode>
                <c:ptCount val="1"/>
                <c:pt idx="0">
                  <c:v>793</c:v>
                </c:pt>
              </c:numCache>
            </c:numRef>
          </c:val>
          <c:extLst>
            <c:ext xmlns:c16="http://schemas.microsoft.com/office/drawing/2014/chart" uri="{C3380CC4-5D6E-409C-BE32-E72D297353CC}">
              <c16:uniqueId val="{00000000-E105-EC4E-B131-FE28FCFBEF40}"/>
            </c:ext>
          </c:extLst>
        </c:ser>
        <c:ser>
          <c:idx val="0"/>
          <c:order val="1"/>
          <c:tx>
            <c:v>2020</c:v>
          </c:tx>
          <c:spPr>
            <a:solidFill>
              <a:schemeClr val="accent1"/>
            </a:solidFill>
            <a:ln>
              <a:noFill/>
            </a:ln>
            <a:effectLst/>
          </c:spPr>
          <c:invertIfNegative val="0"/>
          <c:cat>
            <c:strRef>
              <c:f>'Proposals Awards'!$C$52</c:f>
              <c:strCache>
                <c:ptCount val="1"/>
                <c:pt idx="0">
                  <c:v>Proposals (#)</c:v>
                </c:pt>
              </c:strCache>
            </c:strRef>
          </c:cat>
          <c:val>
            <c:numRef>
              <c:f>'Proposals Awards'!$C$54</c:f>
              <c:numCache>
                <c:formatCode>#,##0_);\(#,##0\)</c:formatCode>
                <c:ptCount val="1"/>
                <c:pt idx="0">
                  <c:v>723</c:v>
                </c:pt>
              </c:numCache>
            </c:numRef>
          </c:val>
          <c:extLst>
            <c:ext xmlns:c16="http://schemas.microsoft.com/office/drawing/2014/chart" uri="{C3380CC4-5D6E-409C-BE32-E72D297353CC}">
              <c16:uniqueId val="{00000001-E105-EC4E-B131-FE28FCFBEF40}"/>
            </c:ext>
          </c:extLst>
        </c:ser>
        <c:ser>
          <c:idx val="2"/>
          <c:order val="2"/>
          <c:tx>
            <c:v>2021</c:v>
          </c:tx>
          <c:spPr>
            <a:solidFill>
              <a:schemeClr val="accent3"/>
            </a:solidFill>
            <a:ln>
              <a:noFill/>
            </a:ln>
            <a:effectLst/>
          </c:spPr>
          <c:invertIfNegative val="0"/>
          <c:cat>
            <c:strRef>
              <c:f>'Proposals Awards'!$C$52</c:f>
              <c:strCache>
                <c:ptCount val="1"/>
                <c:pt idx="0">
                  <c:v>Proposals (#)</c:v>
                </c:pt>
              </c:strCache>
            </c:strRef>
          </c:cat>
          <c:val>
            <c:numRef>
              <c:f>'Proposals Awards'!$C$55</c:f>
              <c:numCache>
                <c:formatCode>#,##0_);\(#,##0\)</c:formatCode>
                <c:ptCount val="1"/>
                <c:pt idx="0">
                  <c:v>695</c:v>
                </c:pt>
              </c:numCache>
            </c:numRef>
          </c:val>
          <c:extLst>
            <c:ext xmlns:c16="http://schemas.microsoft.com/office/drawing/2014/chart" uri="{C3380CC4-5D6E-409C-BE32-E72D297353CC}">
              <c16:uniqueId val="{00000002-E105-EC4E-B131-FE28FCFBEF40}"/>
            </c:ext>
          </c:extLst>
        </c:ser>
        <c:ser>
          <c:idx val="3"/>
          <c:order val="3"/>
          <c:tx>
            <c:v>2022</c:v>
          </c:tx>
          <c:spPr>
            <a:solidFill>
              <a:schemeClr val="accent4"/>
            </a:solidFill>
            <a:ln>
              <a:noFill/>
            </a:ln>
            <a:effectLst/>
          </c:spPr>
          <c:invertIfNegative val="0"/>
          <c:cat>
            <c:strRef>
              <c:f>'Proposals Awards'!$C$52</c:f>
              <c:strCache>
                <c:ptCount val="1"/>
                <c:pt idx="0">
                  <c:v>Proposals (#)</c:v>
                </c:pt>
              </c:strCache>
            </c:strRef>
          </c:cat>
          <c:val>
            <c:numRef>
              <c:f>'Proposals Awards'!$C$56</c:f>
              <c:numCache>
                <c:formatCode>#,##0_);\(#,##0\)</c:formatCode>
                <c:ptCount val="1"/>
                <c:pt idx="0">
                  <c:v>652</c:v>
                </c:pt>
              </c:numCache>
            </c:numRef>
          </c:val>
          <c:extLst>
            <c:ext xmlns:c16="http://schemas.microsoft.com/office/drawing/2014/chart" uri="{C3380CC4-5D6E-409C-BE32-E72D297353CC}">
              <c16:uniqueId val="{00000003-E105-EC4E-B131-FE28FCFBEF40}"/>
            </c:ext>
          </c:extLst>
        </c:ser>
        <c:ser>
          <c:idx val="4"/>
          <c:order val="4"/>
          <c:tx>
            <c:v>2023</c:v>
          </c:tx>
          <c:spPr>
            <a:solidFill>
              <a:schemeClr val="accent5"/>
            </a:solidFill>
            <a:ln>
              <a:noFill/>
            </a:ln>
            <a:effectLst/>
          </c:spPr>
          <c:invertIfNegative val="0"/>
          <c:cat>
            <c:strRef>
              <c:f>'Proposals Awards'!$C$52</c:f>
              <c:strCache>
                <c:ptCount val="1"/>
                <c:pt idx="0">
                  <c:v>Proposals (#)</c:v>
                </c:pt>
              </c:strCache>
            </c:strRef>
          </c:cat>
          <c:val>
            <c:numRef>
              <c:f>'Proposals Awards'!$C$57</c:f>
              <c:numCache>
                <c:formatCode>#,##0_);\(#,##0\)</c:formatCode>
                <c:ptCount val="1"/>
                <c:pt idx="0">
                  <c:v>624</c:v>
                </c:pt>
              </c:numCache>
            </c:numRef>
          </c:val>
          <c:extLst>
            <c:ext xmlns:c16="http://schemas.microsoft.com/office/drawing/2014/chart" uri="{C3380CC4-5D6E-409C-BE32-E72D297353CC}">
              <c16:uniqueId val="{00000004-E105-EC4E-B131-FE28FCFBEF40}"/>
            </c:ext>
          </c:extLst>
        </c:ser>
        <c:ser>
          <c:idx val="5"/>
          <c:order val="5"/>
          <c:tx>
            <c:v>2024</c:v>
          </c:tx>
          <c:spPr>
            <a:solidFill>
              <a:schemeClr val="accent6"/>
            </a:solidFill>
            <a:ln>
              <a:noFill/>
            </a:ln>
            <a:effectLst/>
          </c:spPr>
          <c:invertIfNegative val="0"/>
          <c:cat>
            <c:strRef>
              <c:f>'Proposals Awards'!$C$52</c:f>
              <c:strCache>
                <c:ptCount val="1"/>
                <c:pt idx="0">
                  <c:v>Proposals (#)</c:v>
                </c:pt>
              </c:strCache>
            </c:strRef>
          </c:cat>
          <c:val>
            <c:numRef>
              <c:f>'Proposals Awards'!$C$58</c:f>
              <c:numCache>
                <c:formatCode>#,##0_);\(#,##0\)</c:formatCode>
                <c:ptCount val="1"/>
                <c:pt idx="0">
                  <c:v>707</c:v>
                </c:pt>
              </c:numCache>
            </c:numRef>
          </c:val>
          <c:extLst>
            <c:ext xmlns:c16="http://schemas.microsoft.com/office/drawing/2014/chart" uri="{C3380CC4-5D6E-409C-BE32-E72D297353CC}">
              <c16:uniqueId val="{00000005-E105-EC4E-B131-FE28FCFBEF40}"/>
            </c:ext>
          </c:extLst>
        </c:ser>
        <c:dLbls>
          <c:showLegendKey val="0"/>
          <c:showVal val="0"/>
          <c:showCatName val="0"/>
          <c:showSerName val="0"/>
          <c:showPercent val="0"/>
          <c:showBubbleSize val="0"/>
        </c:dLbls>
        <c:gapWidth val="300"/>
        <c:axId val="1011595248"/>
        <c:axId val="1011596976"/>
      </c:barChart>
      <c:catAx>
        <c:axId val="1011595248"/>
        <c:scaling>
          <c:orientation val="minMax"/>
        </c:scaling>
        <c:delete val="1"/>
        <c:axPos val="b"/>
        <c:numFmt formatCode="General" sourceLinked="1"/>
        <c:majorTickMark val="none"/>
        <c:minorTickMark val="none"/>
        <c:tickLblPos val="nextTo"/>
        <c:crossAx val="1011596976"/>
        <c:crosses val="autoZero"/>
        <c:auto val="0"/>
        <c:lblAlgn val="ctr"/>
        <c:lblOffset val="100"/>
        <c:noMultiLvlLbl val="0"/>
      </c:catAx>
      <c:valAx>
        <c:axId val="1011596976"/>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Proposals (#) </a:t>
                </a:r>
              </a:p>
            </c:rich>
          </c:tx>
          <c:layout>
            <c:manualLayout>
              <c:xMode val="edge"/>
              <c:yMode val="edge"/>
              <c:x val="2.5000000000000001E-2"/>
              <c:y val="0.2589041994750656"/>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_);\(#,##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11595248"/>
        <c:crossesAt val="1"/>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E5A2C12-01D1-E246-B964-9233C7271752}" type="datetimeFigureOut">
              <a:rPr lang="en-US" smtClean="0"/>
              <a:t>8/5/24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2A1D3A-8463-F644-8A06-EDF3D29FCB78}" type="slidenum">
              <a:rPr lang="en-US" smtClean="0"/>
              <a:t>‹#›</a:t>
            </a:fld>
            <a:endParaRPr lang="en-US"/>
          </a:p>
        </p:txBody>
      </p:sp>
    </p:spTree>
    <p:extLst>
      <p:ext uri="{BB962C8B-B14F-4D97-AF65-F5344CB8AC3E}">
        <p14:creationId xmlns:p14="http://schemas.microsoft.com/office/powerpoint/2010/main" val="1920583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E999EE-4A5A-CF4B-9EC2-8D0EF34D04D0}" type="datetimeFigureOut">
              <a:rPr lang="en-US" smtClean="0"/>
              <a:t>8/5/24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6CCC3C-4CC6-DE44-A6D3-141A247AF1ED}" type="slidenum">
              <a:rPr lang="en-US" smtClean="0"/>
              <a:t>‹#›</a:t>
            </a:fld>
            <a:endParaRPr lang="en-US"/>
          </a:p>
        </p:txBody>
      </p:sp>
    </p:spTree>
    <p:extLst>
      <p:ext uri="{BB962C8B-B14F-4D97-AF65-F5344CB8AC3E}">
        <p14:creationId xmlns:p14="http://schemas.microsoft.com/office/powerpoint/2010/main" val="939943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6CCC3C-4CC6-DE44-A6D3-141A247AF1ED}" type="slidenum">
              <a:rPr lang="en-US" smtClean="0"/>
              <a:t>3</a:t>
            </a:fld>
            <a:endParaRPr lang="en-US"/>
          </a:p>
        </p:txBody>
      </p:sp>
    </p:spTree>
    <p:extLst>
      <p:ext uri="{BB962C8B-B14F-4D97-AF65-F5344CB8AC3E}">
        <p14:creationId xmlns:p14="http://schemas.microsoft.com/office/powerpoint/2010/main" val="3714982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6CCC3C-4CC6-DE44-A6D3-141A247AF1ED}" type="slidenum">
              <a:rPr lang="en-US" smtClean="0"/>
              <a:t>15</a:t>
            </a:fld>
            <a:endParaRPr lang="en-US"/>
          </a:p>
        </p:txBody>
      </p:sp>
    </p:spTree>
    <p:extLst>
      <p:ext uri="{BB962C8B-B14F-4D97-AF65-F5344CB8AC3E}">
        <p14:creationId xmlns:p14="http://schemas.microsoft.com/office/powerpoint/2010/main" val="2794853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6CCC3C-4CC6-DE44-A6D3-141A247AF1ED}" type="slidenum">
              <a:rPr lang="en-US" smtClean="0"/>
              <a:t>18</a:t>
            </a:fld>
            <a:endParaRPr lang="en-US"/>
          </a:p>
        </p:txBody>
      </p:sp>
    </p:spTree>
    <p:extLst>
      <p:ext uri="{BB962C8B-B14F-4D97-AF65-F5344CB8AC3E}">
        <p14:creationId xmlns:p14="http://schemas.microsoft.com/office/powerpoint/2010/main" val="2360240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6CCC3C-4CC6-DE44-A6D3-141A247AF1ED}" type="slidenum">
              <a:rPr lang="en-US" smtClean="0"/>
              <a:t>19</a:t>
            </a:fld>
            <a:endParaRPr lang="en-US"/>
          </a:p>
        </p:txBody>
      </p:sp>
    </p:spTree>
    <p:extLst>
      <p:ext uri="{BB962C8B-B14F-4D97-AF65-F5344CB8AC3E}">
        <p14:creationId xmlns:p14="http://schemas.microsoft.com/office/powerpoint/2010/main" val="1080741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6CCC3C-4CC6-DE44-A6D3-141A247AF1ED}" type="slidenum">
              <a:rPr lang="en-US" smtClean="0"/>
              <a:t>25</a:t>
            </a:fld>
            <a:endParaRPr lang="en-US"/>
          </a:p>
        </p:txBody>
      </p:sp>
    </p:spTree>
    <p:extLst>
      <p:ext uri="{BB962C8B-B14F-4D97-AF65-F5344CB8AC3E}">
        <p14:creationId xmlns:p14="http://schemas.microsoft.com/office/powerpoint/2010/main" val="4136106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6CCC3C-4CC6-DE44-A6D3-141A247AF1ED}" type="slidenum">
              <a:rPr lang="en-US" smtClean="0"/>
              <a:t>27</a:t>
            </a:fld>
            <a:endParaRPr lang="en-US"/>
          </a:p>
        </p:txBody>
      </p:sp>
    </p:spTree>
    <p:extLst>
      <p:ext uri="{BB962C8B-B14F-4D97-AF65-F5344CB8AC3E}">
        <p14:creationId xmlns:p14="http://schemas.microsoft.com/office/powerpoint/2010/main" val="3714982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6CCC3C-4CC6-DE44-A6D3-141A247AF1ED}" type="slidenum">
              <a:rPr lang="en-US" smtClean="0"/>
              <a:t>28</a:t>
            </a:fld>
            <a:endParaRPr lang="en-US"/>
          </a:p>
        </p:txBody>
      </p:sp>
    </p:spTree>
    <p:extLst>
      <p:ext uri="{BB962C8B-B14F-4D97-AF65-F5344CB8AC3E}">
        <p14:creationId xmlns:p14="http://schemas.microsoft.com/office/powerpoint/2010/main" val="37149822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0"/>
              </a:spcAft>
            </a:pPr>
            <a:r>
              <a:rPr lang="en-US" sz="1800">
                <a:effectLst/>
                <a:latin typeface="Garamond" panose="02020404030301010803" pitchFamily="18" charset="0"/>
                <a:ea typeface="Calibri" panose="020F0502020204030204" pitchFamily="34" charset="0"/>
                <a:cs typeface="Arial" panose="020B0604020202020204" pitchFamily="34" charset="0"/>
              </a:rPr>
              <a:t>The university adopted a new strategic plan that will guide us through 2028. This plan, Future Focused, Innovation Driven, strikes at the core of who we are as a university community. It draws on our hallmark commitments to serve and gives us space to continue our quest to be a national model for student success, public service, and regional transformation. At the same time, we envision a future where we turn our attention toward the innovations that will have deep and meaningful impact on the people and places we serve as well as the challenges around them.</a:t>
            </a:r>
          </a:p>
          <a:p>
            <a:pPr marL="0" marR="0">
              <a:lnSpc>
                <a:spcPct val="150000"/>
              </a:lnSpc>
              <a:spcBef>
                <a:spcPts val="0"/>
              </a:spcBef>
              <a:spcAft>
                <a:spcPts val="0"/>
              </a:spcAft>
            </a:pPr>
            <a:endParaRPr lang="en-US" sz="1800">
              <a:effectLst/>
              <a:latin typeface="Garamond" panose="02020404030301010803" pitchFamily="18"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1800">
                <a:effectLst/>
                <a:latin typeface="Garamond" panose="02020404030301010803" pitchFamily="18" charset="0"/>
                <a:ea typeface="Calibri" panose="020F0502020204030204" pitchFamily="34" charset="0"/>
                <a:cs typeface="Arial" panose="020B0604020202020204" pitchFamily="34" charset="0"/>
              </a:rPr>
              <a:t>To set the stage for the plan we will share with you next, we want to share guiding definitions for this work. </a:t>
            </a:r>
          </a:p>
          <a:p>
            <a:pPr marL="0" marR="0">
              <a:lnSpc>
                <a:spcPct val="150000"/>
              </a:lnSpc>
              <a:spcBef>
                <a:spcPts val="0"/>
              </a:spcBef>
              <a:spcAft>
                <a:spcPts val="0"/>
              </a:spcAft>
            </a:pPr>
            <a:endParaRPr lang="en-US" sz="1800">
              <a:effectLst/>
              <a:latin typeface="Garamond" panose="02020404030301010803" pitchFamily="18"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1800">
                <a:effectLst/>
                <a:latin typeface="Garamond" panose="02020404030301010803" pitchFamily="18" charset="0"/>
                <a:ea typeface="Calibri" panose="020F0502020204030204" pitchFamily="34" charset="0"/>
                <a:cs typeface="Arial" panose="020B0604020202020204" pitchFamily="34" charset="0"/>
              </a:rPr>
              <a:t>Our evergreen commitments – what we sometimes talk about as our “DNA” – are our mission – our reason for being. While there may be new ways to think about achieving the mission, at its core this purpose does not change. On the other hand, as we look to the future, we think about what vision we see for our campus – what do we strive to be in five years? Our values provide the culture and action to propel us forward.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1800">
                <a:effectLst/>
                <a:latin typeface="Garamond" panose="02020404030301010803" pitchFamily="18" charset="0"/>
                <a:ea typeface="Calibri" panose="020F0502020204030204" pitchFamily="34" charset="0"/>
                <a:cs typeface="Arial" panose="020B0604020202020204" pitchFamily="34" charset="0"/>
              </a:rPr>
              <a:t> </a:t>
            </a:r>
            <a:endParaRPr lang="en-US" sz="18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736CCC3C-4CC6-DE44-A6D3-141A247AF1ED}" type="slidenum">
              <a:rPr lang="en-US" smtClean="0"/>
              <a:t>29</a:t>
            </a:fld>
            <a:endParaRPr lang="en-US"/>
          </a:p>
        </p:txBody>
      </p:sp>
    </p:spTree>
    <p:extLst>
      <p:ext uri="{BB962C8B-B14F-4D97-AF65-F5344CB8AC3E}">
        <p14:creationId xmlns:p14="http://schemas.microsoft.com/office/powerpoint/2010/main" val="3729801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800">
                <a:effectLst/>
                <a:latin typeface="Garamond" panose="02020404030301010803" pitchFamily="18" charset="0"/>
                <a:ea typeface="Calibri" panose="020F0502020204030204" pitchFamily="34" charset="0"/>
                <a:cs typeface="Arial" panose="020B0604020202020204" pitchFamily="34" charset="0"/>
              </a:rPr>
              <a:t>The refreshed plan maintains a focus on areas that are core to our mission while also turning an eye toward what we aspire to be. At the intersection of our mission and vision are our priorities.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0"/>
              </a:spcAft>
            </a:pPr>
            <a:endParaRPr lang="en-US" sz="1800">
              <a:effectLst/>
              <a:latin typeface="Garamond" panose="02020404030301010803" pitchFamily="18"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1800">
                <a:effectLst/>
                <a:latin typeface="Garamond" panose="02020404030301010803" pitchFamily="18" charset="0"/>
                <a:ea typeface="Calibri" panose="020F0502020204030204" pitchFamily="34" charset="0"/>
                <a:cs typeface="Arial" panose="020B0604020202020204" pitchFamily="34" charset="0"/>
              </a:rPr>
              <a:t>Through comments made to strategic planning and advisory committee members, surveys and campus forums, there was been robust stakeholder input in this process. The Chancellor and Executive Council rely on these two groups to provide insight into the capacities, expertise, and vision for where ECU will go.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1800">
                <a:effectLst/>
                <a:latin typeface="Garamond" panose="02020404030301010803" pitchFamily="18" charset="0"/>
                <a:ea typeface="Calibri" panose="020F0502020204030204" pitchFamily="34" charset="0"/>
                <a:cs typeface="Arial" panose="020B0604020202020204" pitchFamily="34" charset="0"/>
              </a:rPr>
              <a:t>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1800">
                <a:effectLst/>
                <a:latin typeface="Garamond" panose="02020404030301010803" pitchFamily="18" charset="0"/>
                <a:ea typeface="Calibri" panose="020F0502020204030204" pitchFamily="34" charset="0"/>
                <a:cs typeface="Arial" panose="020B0604020202020204" pitchFamily="34" charset="0"/>
              </a:rPr>
              <a:t>This was a “refresh” rather than the building of an entirely new plan. The three phases of this approach ensured that we canvased the landscape around us, used a data driven approach, and engaged Pirate Nation along the way. From this iterative process, we built an inclusive, focused, and impactful plan that reflects the opportunities and needs of the stakeholders who helped develop it. </a:t>
            </a:r>
          </a:p>
          <a:p>
            <a:pPr marL="0" marR="0">
              <a:lnSpc>
                <a:spcPct val="150000"/>
              </a:lnSpc>
              <a:spcBef>
                <a:spcPts val="0"/>
              </a:spcBef>
              <a:spcAft>
                <a:spcPts val="0"/>
              </a:spcAft>
            </a:pPr>
            <a:endParaRPr lang="en-US" sz="1800">
              <a:effectLst/>
              <a:latin typeface="Garamond" panose="02020404030301010803" pitchFamily="18"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1800">
                <a:effectLst/>
                <a:latin typeface="Garamond" panose="02020404030301010803" pitchFamily="18" charset="0"/>
                <a:ea typeface="Calibri" panose="020F0502020204030204" pitchFamily="34" charset="0"/>
                <a:cs typeface="Arial" panose="020B0604020202020204" pitchFamily="34" charset="0"/>
              </a:rPr>
              <a:t>The campus has set the mission, vision, priorities, and objectives. Colleges, schools, divisions, and departments are now going through the process of identifying the initiatives that will measure our progress over the next five years.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1800">
                <a:effectLst/>
                <a:latin typeface="Garamond" panose="02020404030301010803" pitchFamily="18" charset="0"/>
                <a:ea typeface="Calibri" panose="020F0502020204030204" pitchFamily="34" charset="0"/>
                <a:cs typeface="Arial" panose="020B0604020202020204" pitchFamily="34" charset="0"/>
              </a:rPr>
              <a:t>That process will be ongoing through fall 2023 to ensure faculty, staff, students, and administrators have an opportunity to weigh in on those things that best represent how ECU is future focused and innovation driven. Unit alignment plans must advance the broader strategic goals and priorities of the university, connect with one or more UNC system performance metrics, and prioritize the university as future-focused and innovation driven. We will create publicly available strategic plan dashboards as well as internal tools to measure our progress.</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0"/>
              </a:spcAft>
            </a:pPr>
            <a:endParaRPr lang="en-US" sz="18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10"/>
          </p:nvPr>
        </p:nvSpPr>
        <p:spPr/>
        <p:txBody>
          <a:bodyPr/>
          <a:lstStyle/>
          <a:p>
            <a:fld id="{736CCC3C-4CC6-DE44-A6D3-141A247AF1ED}" type="slidenum">
              <a:rPr lang="en-US" smtClean="0"/>
              <a:t>30</a:t>
            </a:fld>
            <a:endParaRPr lang="en-US"/>
          </a:p>
        </p:txBody>
      </p:sp>
    </p:spTree>
    <p:extLst>
      <p:ext uri="{BB962C8B-B14F-4D97-AF65-F5344CB8AC3E}">
        <p14:creationId xmlns:p14="http://schemas.microsoft.com/office/powerpoint/2010/main" val="4162536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0"/>
              </a:spcAft>
            </a:pPr>
            <a:r>
              <a:rPr lang="en-US" sz="1200">
                <a:solidFill>
                  <a:srgbClr val="000000"/>
                </a:solidFill>
                <a:effectLst/>
                <a:latin typeface="Garamond" panose="02020404030301010803" pitchFamily="18" charset="0"/>
                <a:ea typeface="Calibri" panose="020F0502020204030204" pitchFamily="34" charset="0"/>
                <a:cs typeface="Avenir Next" panose="020B0503020202020204" pitchFamily="34" charset="0"/>
              </a:rPr>
              <a:t>I want to connect the strategic plan with UNC system performance metrics. From a high level, the funding model is based on the sum of enrollment change and weighted performance. Weighted performance is based on the core metrics that you see here. Campuses were allowed to select one metric while the other five are required. ECU analyzed available options and chose research productivity as our elective metric. </a:t>
            </a:r>
            <a:endParaRPr lang="en-US" sz="1200">
              <a:solidFill>
                <a:srgbClr val="000000"/>
              </a:solidFill>
              <a:effectLst/>
              <a:latin typeface="Avenir Next" panose="020B0503020202020204" pitchFamily="34" charset="0"/>
              <a:ea typeface="Calibri" panose="020F0502020204030204" pitchFamily="34" charset="0"/>
              <a:cs typeface="Avenir Next" panose="020B0503020202020204" pitchFamily="34" charset="0"/>
            </a:endParaRPr>
          </a:p>
          <a:p>
            <a:pPr marL="0" marR="0">
              <a:lnSpc>
                <a:spcPct val="150000"/>
              </a:lnSpc>
              <a:spcBef>
                <a:spcPts val="0"/>
              </a:spcBef>
              <a:spcAft>
                <a:spcPts val="0"/>
              </a:spcAft>
            </a:pPr>
            <a:r>
              <a:rPr lang="en-US" sz="1200">
                <a:solidFill>
                  <a:srgbClr val="000000"/>
                </a:solidFill>
                <a:effectLst/>
                <a:latin typeface="Garamond" panose="02020404030301010803" pitchFamily="18" charset="0"/>
                <a:ea typeface="Calibri" panose="020F0502020204030204" pitchFamily="34" charset="0"/>
                <a:cs typeface="Arial" panose="020B0604020202020204" pitchFamily="34" charset="0"/>
              </a:rPr>
              <a:t> </a:t>
            </a:r>
            <a:endParaRPr lang="en-US" sz="1200">
              <a:solidFill>
                <a:srgbClr val="000000"/>
              </a:solidFill>
              <a:effectLst/>
              <a:latin typeface="Avenir Next" panose="020B0503020202020204" pitchFamily="34" charset="0"/>
              <a:ea typeface="Calibri" panose="020F0502020204030204" pitchFamily="34" charset="0"/>
              <a:cs typeface="Avenir Next" panose="020B0503020202020204" pitchFamily="34" charset="0"/>
            </a:endParaRPr>
          </a:p>
          <a:p>
            <a:pPr marL="0" marR="0">
              <a:lnSpc>
                <a:spcPct val="150000"/>
              </a:lnSpc>
              <a:spcBef>
                <a:spcPts val="0"/>
              </a:spcBef>
              <a:spcAft>
                <a:spcPts val="0"/>
              </a:spcAft>
            </a:pPr>
            <a:r>
              <a:rPr lang="en-US" sz="1200">
                <a:solidFill>
                  <a:srgbClr val="000000"/>
                </a:solidFill>
                <a:effectLst/>
                <a:latin typeface="Garamond" panose="02020404030301010803" pitchFamily="18" charset="0"/>
                <a:ea typeface="Calibri" panose="020F0502020204030204" pitchFamily="34" charset="0"/>
                <a:cs typeface="Avenir Next" panose="020B0503020202020204" pitchFamily="34" charset="0"/>
              </a:rPr>
              <a:t>Reporting guidelines for sponsored program awards and licensing income are identical to those used in the annual UNC Report to the President on Research and Sponsored Programs.</a:t>
            </a:r>
          </a:p>
          <a:p>
            <a:endParaRPr lang="en-US"/>
          </a:p>
        </p:txBody>
      </p:sp>
      <p:sp>
        <p:nvSpPr>
          <p:cNvPr id="4" name="Slide Number Placeholder 3"/>
          <p:cNvSpPr>
            <a:spLocks noGrp="1"/>
          </p:cNvSpPr>
          <p:nvPr>
            <p:ph type="sldNum" sz="quarter" idx="10"/>
          </p:nvPr>
        </p:nvSpPr>
        <p:spPr/>
        <p:txBody>
          <a:bodyPr/>
          <a:lstStyle/>
          <a:p>
            <a:fld id="{736CCC3C-4CC6-DE44-A6D3-141A247AF1ED}" type="slidenum">
              <a:rPr lang="en-US" smtClean="0"/>
              <a:t>31</a:t>
            </a:fld>
            <a:endParaRPr lang="en-US"/>
          </a:p>
        </p:txBody>
      </p:sp>
    </p:spTree>
    <p:extLst>
      <p:ext uri="{BB962C8B-B14F-4D97-AF65-F5344CB8AC3E}">
        <p14:creationId xmlns:p14="http://schemas.microsoft.com/office/powerpoint/2010/main" val="1878667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800">
                <a:solidFill>
                  <a:srgbClr val="000000"/>
                </a:solidFill>
                <a:effectLst/>
                <a:latin typeface="Garamond" panose="02020404030301010803" pitchFamily="18" charset="0"/>
                <a:ea typeface="Calibri" panose="020F0502020204030204" pitchFamily="34" charset="0"/>
                <a:cs typeface="Avenir Next" panose="020B0503020202020204" pitchFamily="34" charset="0"/>
              </a:rPr>
              <a:t>We thought it would be helpful for you to see how connected the strategic plan objectives are to our core performance metrics. Every priority in the plan connects to at least one of the performance metrics. We feel this is an important alignment of system and campus priorities as well as a way to track our progress toward our commitment to be a future focused, innovation driven organization.</a:t>
            </a:r>
            <a:endParaRPr lang="en-US" sz="1800">
              <a:solidFill>
                <a:srgbClr val="000000"/>
              </a:solidFill>
              <a:effectLst/>
              <a:latin typeface="Avenir Next" panose="020B0503020202020204" pitchFamily="34" charset="0"/>
              <a:ea typeface="Calibri" panose="020F0502020204030204" pitchFamily="34" charset="0"/>
              <a:cs typeface="Avenir Next" panose="020B0503020202020204" pitchFamily="34" charset="0"/>
            </a:endParaRPr>
          </a:p>
          <a:p>
            <a:pPr marL="0" marR="0">
              <a:lnSpc>
                <a:spcPct val="150000"/>
              </a:lnSpc>
              <a:spcBef>
                <a:spcPts val="0"/>
              </a:spcBef>
              <a:spcAft>
                <a:spcPts val="0"/>
              </a:spcAft>
            </a:pPr>
            <a:endParaRPr lang="en-US" sz="1800">
              <a:solidFill>
                <a:srgbClr val="000000"/>
              </a:solidFill>
              <a:effectLst/>
              <a:latin typeface="Avenir Next" panose="020B0503020202020204" pitchFamily="34" charset="0"/>
              <a:ea typeface="Calibri" panose="020F0502020204030204" pitchFamily="34" charset="0"/>
              <a:cs typeface="Avenir Next" panose="020B0503020202020204" pitchFamily="34" charset="0"/>
            </a:endParaRPr>
          </a:p>
          <a:p>
            <a:endParaRPr lang="en-US"/>
          </a:p>
        </p:txBody>
      </p:sp>
      <p:sp>
        <p:nvSpPr>
          <p:cNvPr id="4" name="Slide Number Placeholder 3"/>
          <p:cNvSpPr>
            <a:spLocks noGrp="1"/>
          </p:cNvSpPr>
          <p:nvPr>
            <p:ph type="sldNum" sz="quarter" idx="10"/>
          </p:nvPr>
        </p:nvSpPr>
        <p:spPr/>
        <p:txBody>
          <a:bodyPr/>
          <a:lstStyle/>
          <a:p>
            <a:fld id="{736CCC3C-4CC6-DE44-A6D3-141A247AF1ED}" type="slidenum">
              <a:rPr lang="en-US" smtClean="0"/>
              <a:t>32</a:t>
            </a:fld>
            <a:endParaRPr lang="en-US"/>
          </a:p>
        </p:txBody>
      </p:sp>
    </p:spTree>
    <p:extLst>
      <p:ext uri="{BB962C8B-B14F-4D97-AF65-F5344CB8AC3E}">
        <p14:creationId xmlns:p14="http://schemas.microsoft.com/office/powerpoint/2010/main" val="2958922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6CCC3C-4CC6-DE44-A6D3-141A247AF1ED}" type="slidenum">
              <a:rPr lang="en-US" smtClean="0"/>
              <a:t>4</a:t>
            </a:fld>
            <a:endParaRPr lang="en-US"/>
          </a:p>
        </p:txBody>
      </p:sp>
    </p:spTree>
    <p:extLst>
      <p:ext uri="{BB962C8B-B14F-4D97-AF65-F5344CB8AC3E}">
        <p14:creationId xmlns:p14="http://schemas.microsoft.com/office/powerpoint/2010/main" val="3808509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ECU’s growth has been from a team effort across the university, from the Chancellor down, to create systems and structures and supports to help faculty Showing from 2019-2024.</a:t>
            </a:r>
          </a:p>
        </p:txBody>
      </p:sp>
      <p:sp>
        <p:nvSpPr>
          <p:cNvPr id="4" name="Slide Number Placeholder 3"/>
          <p:cNvSpPr>
            <a:spLocks noGrp="1"/>
          </p:cNvSpPr>
          <p:nvPr>
            <p:ph type="sldNum" sz="quarter" idx="5"/>
          </p:nvPr>
        </p:nvSpPr>
        <p:spPr/>
        <p:txBody>
          <a:bodyPr/>
          <a:lstStyle/>
          <a:p>
            <a:fld id="{736CCC3C-4CC6-DE44-A6D3-141A247AF1ED}" type="slidenum">
              <a:rPr lang="en-US" smtClean="0"/>
              <a:t>33</a:t>
            </a:fld>
            <a:endParaRPr lang="en-US"/>
          </a:p>
        </p:txBody>
      </p:sp>
    </p:spTree>
    <p:extLst>
      <p:ext uri="{BB962C8B-B14F-4D97-AF65-F5344CB8AC3E}">
        <p14:creationId xmlns:p14="http://schemas.microsoft.com/office/powerpoint/2010/main" val="20169072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ECU’s growth has been from a team effort across the university, from the Chancellor down, to create systems and structures and supports to help faculty Showing from 2019-2024.</a:t>
            </a:r>
          </a:p>
        </p:txBody>
      </p:sp>
      <p:sp>
        <p:nvSpPr>
          <p:cNvPr id="4" name="Slide Number Placeholder 3"/>
          <p:cNvSpPr>
            <a:spLocks noGrp="1"/>
          </p:cNvSpPr>
          <p:nvPr>
            <p:ph type="sldNum" sz="quarter" idx="5"/>
          </p:nvPr>
        </p:nvSpPr>
        <p:spPr/>
        <p:txBody>
          <a:bodyPr/>
          <a:lstStyle/>
          <a:p>
            <a:fld id="{736CCC3C-4CC6-DE44-A6D3-141A247AF1ED}" type="slidenum">
              <a:rPr lang="en-US" smtClean="0"/>
              <a:t>34</a:t>
            </a:fld>
            <a:endParaRPr lang="en-US"/>
          </a:p>
        </p:txBody>
      </p:sp>
    </p:spTree>
    <p:extLst>
      <p:ext uri="{BB962C8B-B14F-4D97-AF65-F5344CB8AC3E}">
        <p14:creationId xmlns:p14="http://schemas.microsoft.com/office/powerpoint/2010/main" val="11467055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8AAC420D-ED3E-1057-BD06-7FA03ACCECF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a:extLst>
              <a:ext uri="{FF2B5EF4-FFF2-40B4-BE49-F238E27FC236}">
                <a16:creationId xmlns:a16="http://schemas.microsoft.com/office/drawing/2014/main" id="{D47AFE99-8775-2B82-3407-029AA185445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Responsibility matrix</a:t>
            </a:r>
          </a:p>
        </p:txBody>
      </p:sp>
      <p:sp>
        <p:nvSpPr>
          <p:cNvPr id="15363" name="Slide Number Placeholder 3">
            <a:extLst>
              <a:ext uri="{FF2B5EF4-FFF2-40B4-BE49-F238E27FC236}">
                <a16:creationId xmlns:a16="http://schemas.microsoft.com/office/drawing/2014/main" id="{94FDF6AB-24DC-47D2-BDDE-F30ECD103D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8A25F44-2ACC-BD44-9634-9F7F123A7E66}" type="slidenum">
              <a:rPr lang="en-US" altLang="en-US" smtClean="0"/>
              <a:pPr/>
              <a:t>36</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6CCC3C-4CC6-DE44-A6D3-141A247AF1ED}" type="slidenum">
              <a:rPr lang="en-US" smtClean="0"/>
              <a:t>38</a:t>
            </a:fld>
            <a:endParaRPr lang="en-US"/>
          </a:p>
        </p:txBody>
      </p:sp>
    </p:spTree>
    <p:extLst>
      <p:ext uri="{BB962C8B-B14F-4D97-AF65-F5344CB8AC3E}">
        <p14:creationId xmlns:p14="http://schemas.microsoft.com/office/powerpoint/2010/main" val="28459591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CCC3C-4CC6-DE44-A6D3-141A247AF1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10577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6CCC3C-4CC6-DE44-A6D3-141A247AF1ED}" type="slidenum">
              <a:rPr lang="en-US" smtClean="0"/>
              <a:t>40</a:t>
            </a:fld>
            <a:endParaRPr lang="en-US"/>
          </a:p>
        </p:txBody>
      </p:sp>
    </p:spTree>
    <p:extLst>
      <p:ext uri="{BB962C8B-B14F-4D97-AF65-F5344CB8AC3E}">
        <p14:creationId xmlns:p14="http://schemas.microsoft.com/office/powerpoint/2010/main" val="10807412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6CCC3C-4CC6-DE44-A6D3-141A247AF1ED}" type="slidenum">
              <a:rPr lang="en-US" smtClean="0"/>
              <a:t>41</a:t>
            </a:fld>
            <a:endParaRPr lang="en-US"/>
          </a:p>
        </p:txBody>
      </p:sp>
    </p:spTree>
    <p:extLst>
      <p:ext uri="{BB962C8B-B14F-4D97-AF65-F5344CB8AC3E}">
        <p14:creationId xmlns:p14="http://schemas.microsoft.com/office/powerpoint/2010/main" val="605110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6CCC3C-4CC6-DE44-A6D3-141A247AF1ED}" type="slidenum">
              <a:rPr lang="en-US" smtClean="0"/>
              <a:t>43</a:t>
            </a:fld>
            <a:endParaRPr lang="en-US"/>
          </a:p>
        </p:txBody>
      </p:sp>
    </p:spTree>
    <p:extLst>
      <p:ext uri="{BB962C8B-B14F-4D97-AF65-F5344CB8AC3E}">
        <p14:creationId xmlns:p14="http://schemas.microsoft.com/office/powerpoint/2010/main" val="2038702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0"/>
              </a:spcAft>
            </a:pPr>
            <a:r>
              <a:rPr lang="en-US" sz="1800">
                <a:effectLst/>
                <a:latin typeface="Garamond" panose="02020404030301010803" pitchFamily="18" charset="0"/>
                <a:ea typeface="Calibri" panose="020F0502020204030204" pitchFamily="34" charset="0"/>
                <a:cs typeface="Arial" panose="020B0604020202020204" pitchFamily="34" charset="0"/>
              </a:rPr>
              <a:t>The university adopted a new strategic plan that will guide us through 2028. This plan, Future Focused, Innovation Driven, strikes at the core of who we are as a university community. It draws on our hallmark commitments to serve and gives us space to continue our quest to be a national model for student success, public service, and regional transformation. At the same time, we envision a future where we turn our attention toward the innovations that will have deep and meaningful impact on the people and places we serve as well as the challenges around them.</a:t>
            </a:r>
          </a:p>
          <a:p>
            <a:pPr marL="0" marR="0">
              <a:lnSpc>
                <a:spcPct val="150000"/>
              </a:lnSpc>
              <a:spcBef>
                <a:spcPts val="0"/>
              </a:spcBef>
              <a:spcAft>
                <a:spcPts val="0"/>
              </a:spcAft>
            </a:pPr>
            <a:endParaRPr lang="en-US" sz="1800">
              <a:effectLst/>
              <a:latin typeface="Garamond" panose="02020404030301010803" pitchFamily="18"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1800">
                <a:effectLst/>
                <a:latin typeface="Garamond" panose="02020404030301010803" pitchFamily="18" charset="0"/>
                <a:ea typeface="Calibri" panose="020F0502020204030204" pitchFamily="34" charset="0"/>
                <a:cs typeface="Arial" panose="020B0604020202020204" pitchFamily="34" charset="0"/>
              </a:rPr>
              <a:t>To set the stage for the plan we will share with you next, we want to share guiding definitions for this work. </a:t>
            </a:r>
          </a:p>
          <a:p>
            <a:pPr marL="0" marR="0">
              <a:lnSpc>
                <a:spcPct val="150000"/>
              </a:lnSpc>
              <a:spcBef>
                <a:spcPts val="0"/>
              </a:spcBef>
              <a:spcAft>
                <a:spcPts val="0"/>
              </a:spcAft>
            </a:pPr>
            <a:endParaRPr lang="en-US" sz="1800">
              <a:effectLst/>
              <a:latin typeface="Garamond" panose="02020404030301010803" pitchFamily="18"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1800">
                <a:effectLst/>
                <a:latin typeface="Garamond" panose="02020404030301010803" pitchFamily="18" charset="0"/>
                <a:ea typeface="Calibri" panose="020F0502020204030204" pitchFamily="34" charset="0"/>
                <a:cs typeface="Arial" panose="020B0604020202020204" pitchFamily="34" charset="0"/>
              </a:rPr>
              <a:t>Our evergreen commitments – what we sometimes talk about as our “DNA” – are our mission – our reason for being. While there may be new ways to think about achieving the mission, at its core this purpose does not change. On the other hand, as we look to the future, we think about what vision we see for our campus – what do we strive to be in five years? Our values provide the culture and action to propel us forward.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1800">
                <a:effectLst/>
                <a:latin typeface="Garamond" panose="02020404030301010803" pitchFamily="18" charset="0"/>
                <a:ea typeface="Calibri" panose="020F0502020204030204" pitchFamily="34" charset="0"/>
                <a:cs typeface="Arial" panose="020B0604020202020204" pitchFamily="34" charset="0"/>
              </a:rPr>
              <a:t> </a:t>
            </a:r>
            <a:endParaRPr lang="en-US" sz="18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736CCC3C-4CC6-DE44-A6D3-141A247AF1ED}" type="slidenum">
              <a:rPr lang="en-US" smtClean="0"/>
              <a:t>5</a:t>
            </a:fld>
            <a:endParaRPr lang="en-US"/>
          </a:p>
        </p:txBody>
      </p:sp>
    </p:spTree>
    <p:extLst>
      <p:ext uri="{BB962C8B-B14F-4D97-AF65-F5344CB8AC3E}">
        <p14:creationId xmlns:p14="http://schemas.microsoft.com/office/powerpoint/2010/main" val="3729801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800">
                <a:effectLst/>
                <a:latin typeface="Garamond" panose="02020404030301010803" pitchFamily="18" charset="0"/>
                <a:ea typeface="Calibri" panose="020F0502020204030204" pitchFamily="34" charset="0"/>
                <a:cs typeface="Arial" panose="020B0604020202020204" pitchFamily="34" charset="0"/>
              </a:rPr>
              <a:t>The refreshed plan maintains a focus on areas that are core to our mission while also turning an eye toward what we aspire to be. At the intersection of our mission and vision are our priorities.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0"/>
              </a:spcAft>
            </a:pPr>
            <a:endParaRPr lang="en-US" sz="1800">
              <a:effectLst/>
              <a:latin typeface="Garamond" panose="02020404030301010803" pitchFamily="18"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1800">
                <a:effectLst/>
                <a:latin typeface="Garamond" panose="02020404030301010803" pitchFamily="18" charset="0"/>
                <a:ea typeface="Calibri" panose="020F0502020204030204" pitchFamily="34" charset="0"/>
                <a:cs typeface="Arial" panose="020B0604020202020204" pitchFamily="34" charset="0"/>
              </a:rPr>
              <a:t>Through comments made to strategic planning and advisory committee members, surveys and campus forums, there was been robust stakeholder input in this process. The Chancellor and Executive Council rely on these two groups to provide insight into the capacities, expertise, and vision for where ECU will go.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1800">
                <a:effectLst/>
                <a:latin typeface="Garamond" panose="02020404030301010803" pitchFamily="18" charset="0"/>
                <a:ea typeface="Calibri" panose="020F0502020204030204" pitchFamily="34" charset="0"/>
                <a:cs typeface="Arial" panose="020B0604020202020204" pitchFamily="34" charset="0"/>
              </a:rPr>
              <a:t>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1800">
                <a:effectLst/>
                <a:latin typeface="Garamond" panose="02020404030301010803" pitchFamily="18" charset="0"/>
                <a:ea typeface="Calibri" panose="020F0502020204030204" pitchFamily="34" charset="0"/>
                <a:cs typeface="Arial" panose="020B0604020202020204" pitchFamily="34" charset="0"/>
              </a:rPr>
              <a:t>This was a “refresh” rather than the building of an entirely new plan. The three phases of this approach ensured that we canvased the landscape around us, used a data driven approach, and engaged Pirate Nation along the way. From this iterative process, we built an inclusive, focused, and impactful plan that reflects the opportunities and needs of the stakeholders who helped develop it. </a:t>
            </a:r>
          </a:p>
          <a:p>
            <a:pPr marL="0" marR="0">
              <a:lnSpc>
                <a:spcPct val="150000"/>
              </a:lnSpc>
              <a:spcBef>
                <a:spcPts val="0"/>
              </a:spcBef>
              <a:spcAft>
                <a:spcPts val="0"/>
              </a:spcAft>
            </a:pPr>
            <a:endParaRPr lang="en-US" sz="1800">
              <a:effectLst/>
              <a:latin typeface="Garamond" panose="02020404030301010803" pitchFamily="18"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1800">
                <a:effectLst/>
                <a:latin typeface="Garamond" panose="02020404030301010803" pitchFamily="18" charset="0"/>
                <a:ea typeface="Calibri" panose="020F0502020204030204" pitchFamily="34" charset="0"/>
                <a:cs typeface="Arial" panose="020B0604020202020204" pitchFamily="34" charset="0"/>
              </a:rPr>
              <a:t>The campus has set the mission, vision, priorities, and objectives. Colleges, schools, divisions, and departments are now going through the process of identifying the initiatives that will measure our progress over the next five years.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1800">
                <a:effectLst/>
                <a:latin typeface="Garamond" panose="02020404030301010803" pitchFamily="18" charset="0"/>
                <a:ea typeface="Calibri" panose="020F0502020204030204" pitchFamily="34" charset="0"/>
                <a:cs typeface="Arial" panose="020B0604020202020204" pitchFamily="34" charset="0"/>
              </a:rPr>
              <a:t>That process will be ongoing through fall 2023 to ensure faculty, staff, students, and administrators have an opportunity to weigh in on those things that best represent how ECU is future focused and innovation driven. Unit alignment plans must advance the broader strategic goals and priorities of the university, connect with one or more UNC system performance metrics, and prioritize the university as future-focused and innovation driven. We will create publicly available strategic plan dashboards as well as internal tools to measure our progress.</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0"/>
              </a:spcAft>
            </a:pPr>
            <a:endParaRPr lang="en-US" sz="18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10"/>
          </p:nvPr>
        </p:nvSpPr>
        <p:spPr/>
        <p:txBody>
          <a:bodyPr/>
          <a:lstStyle/>
          <a:p>
            <a:fld id="{736CCC3C-4CC6-DE44-A6D3-141A247AF1ED}" type="slidenum">
              <a:rPr lang="en-US" smtClean="0"/>
              <a:t>6</a:t>
            </a:fld>
            <a:endParaRPr lang="en-US"/>
          </a:p>
        </p:txBody>
      </p:sp>
    </p:spTree>
    <p:extLst>
      <p:ext uri="{BB962C8B-B14F-4D97-AF65-F5344CB8AC3E}">
        <p14:creationId xmlns:p14="http://schemas.microsoft.com/office/powerpoint/2010/main" val="416253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0"/>
              </a:spcAft>
            </a:pPr>
            <a:r>
              <a:rPr lang="en-US" sz="1200">
                <a:solidFill>
                  <a:srgbClr val="000000"/>
                </a:solidFill>
                <a:effectLst/>
                <a:latin typeface="Garamond" panose="02020404030301010803" pitchFamily="18" charset="0"/>
                <a:ea typeface="Calibri" panose="020F0502020204030204" pitchFamily="34" charset="0"/>
                <a:cs typeface="Avenir Next" panose="020B0503020202020204" pitchFamily="34" charset="0"/>
              </a:rPr>
              <a:t>I want to connect the strategic plan with UNC system performance metrics. From a high level, the funding model is based on the sum of enrollment change and weighted performance. Weighted performance is based on the core metrics that you see here. Campuses were allowed to select one metric while the other five are required. ECU analyzed available options and chose research productivity as our elective metric. </a:t>
            </a:r>
            <a:endParaRPr lang="en-US" sz="1200">
              <a:solidFill>
                <a:srgbClr val="000000"/>
              </a:solidFill>
              <a:effectLst/>
              <a:latin typeface="Avenir Next" panose="020B0503020202020204" pitchFamily="34" charset="0"/>
              <a:ea typeface="Calibri" panose="020F0502020204030204" pitchFamily="34" charset="0"/>
              <a:cs typeface="Avenir Next" panose="020B0503020202020204" pitchFamily="34" charset="0"/>
            </a:endParaRPr>
          </a:p>
          <a:p>
            <a:pPr marL="0" marR="0">
              <a:lnSpc>
                <a:spcPct val="150000"/>
              </a:lnSpc>
              <a:spcBef>
                <a:spcPts val="0"/>
              </a:spcBef>
              <a:spcAft>
                <a:spcPts val="0"/>
              </a:spcAft>
            </a:pPr>
            <a:r>
              <a:rPr lang="en-US" sz="1200">
                <a:solidFill>
                  <a:srgbClr val="000000"/>
                </a:solidFill>
                <a:effectLst/>
                <a:latin typeface="Garamond" panose="02020404030301010803" pitchFamily="18" charset="0"/>
                <a:ea typeface="Calibri" panose="020F0502020204030204" pitchFamily="34" charset="0"/>
                <a:cs typeface="Arial" panose="020B0604020202020204" pitchFamily="34" charset="0"/>
              </a:rPr>
              <a:t> </a:t>
            </a:r>
            <a:endParaRPr lang="en-US" sz="1200">
              <a:solidFill>
                <a:srgbClr val="000000"/>
              </a:solidFill>
              <a:effectLst/>
              <a:latin typeface="Avenir Next" panose="020B0503020202020204" pitchFamily="34" charset="0"/>
              <a:ea typeface="Calibri" panose="020F0502020204030204" pitchFamily="34" charset="0"/>
              <a:cs typeface="Avenir Next" panose="020B0503020202020204" pitchFamily="34" charset="0"/>
            </a:endParaRPr>
          </a:p>
          <a:p>
            <a:pPr marL="0" marR="0">
              <a:lnSpc>
                <a:spcPct val="150000"/>
              </a:lnSpc>
              <a:spcBef>
                <a:spcPts val="0"/>
              </a:spcBef>
              <a:spcAft>
                <a:spcPts val="0"/>
              </a:spcAft>
            </a:pPr>
            <a:r>
              <a:rPr lang="en-US" sz="1200">
                <a:solidFill>
                  <a:srgbClr val="000000"/>
                </a:solidFill>
                <a:effectLst/>
                <a:latin typeface="Garamond" panose="02020404030301010803" pitchFamily="18" charset="0"/>
                <a:ea typeface="Calibri" panose="020F0502020204030204" pitchFamily="34" charset="0"/>
                <a:cs typeface="Avenir Next" panose="020B0503020202020204" pitchFamily="34" charset="0"/>
              </a:rPr>
              <a:t>Reporting guidelines for sponsored program awards and licensing income are identical to those used in the annual UNC Report to the President on Research and Sponsored Programs.</a:t>
            </a:r>
          </a:p>
          <a:p>
            <a:endParaRPr lang="en-US"/>
          </a:p>
        </p:txBody>
      </p:sp>
      <p:sp>
        <p:nvSpPr>
          <p:cNvPr id="4" name="Slide Number Placeholder 3"/>
          <p:cNvSpPr>
            <a:spLocks noGrp="1"/>
          </p:cNvSpPr>
          <p:nvPr>
            <p:ph type="sldNum" sz="quarter" idx="10"/>
          </p:nvPr>
        </p:nvSpPr>
        <p:spPr/>
        <p:txBody>
          <a:bodyPr/>
          <a:lstStyle/>
          <a:p>
            <a:fld id="{736CCC3C-4CC6-DE44-A6D3-141A247AF1ED}" type="slidenum">
              <a:rPr lang="en-US" smtClean="0"/>
              <a:t>7</a:t>
            </a:fld>
            <a:endParaRPr lang="en-US"/>
          </a:p>
        </p:txBody>
      </p:sp>
    </p:spTree>
    <p:extLst>
      <p:ext uri="{BB962C8B-B14F-4D97-AF65-F5344CB8AC3E}">
        <p14:creationId xmlns:p14="http://schemas.microsoft.com/office/powerpoint/2010/main" val="1878667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800">
                <a:solidFill>
                  <a:srgbClr val="000000"/>
                </a:solidFill>
                <a:effectLst/>
                <a:latin typeface="Garamond" panose="02020404030301010803" pitchFamily="18" charset="0"/>
                <a:ea typeface="Calibri" panose="020F0502020204030204" pitchFamily="34" charset="0"/>
                <a:cs typeface="Avenir Next" panose="020B0503020202020204" pitchFamily="34" charset="0"/>
              </a:rPr>
              <a:t>We thought it would be helpful for you to see how connected the strategic plan objectives are to our core performance metrics. Every priority in the plan connects to at least one of the performance metrics. We feel this is an important alignment of system and campus priorities as well as a way to track our progress toward our commitment to be a future focused, innovation driven organization.</a:t>
            </a:r>
            <a:endParaRPr lang="en-US" sz="1800">
              <a:solidFill>
                <a:srgbClr val="000000"/>
              </a:solidFill>
              <a:effectLst/>
              <a:latin typeface="Avenir Next" panose="020B0503020202020204" pitchFamily="34" charset="0"/>
              <a:ea typeface="Calibri" panose="020F0502020204030204" pitchFamily="34" charset="0"/>
              <a:cs typeface="Avenir Next" panose="020B0503020202020204" pitchFamily="34" charset="0"/>
            </a:endParaRPr>
          </a:p>
          <a:p>
            <a:pPr marL="0" marR="0">
              <a:lnSpc>
                <a:spcPct val="150000"/>
              </a:lnSpc>
              <a:spcBef>
                <a:spcPts val="0"/>
              </a:spcBef>
              <a:spcAft>
                <a:spcPts val="0"/>
              </a:spcAft>
            </a:pPr>
            <a:endParaRPr lang="en-US" sz="1800">
              <a:solidFill>
                <a:srgbClr val="000000"/>
              </a:solidFill>
              <a:effectLst/>
              <a:latin typeface="Avenir Next" panose="020B0503020202020204" pitchFamily="34" charset="0"/>
              <a:ea typeface="Calibri" panose="020F0502020204030204" pitchFamily="34" charset="0"/>
              <a:cs typeface="Avenir Next" panose="020B0503020202020204" pitchFamily="34" charset="0"/>
            </a:endParaRPr>
          </a:p>
          <a:p>
            <a:endParaRPr lang="en-US"/>
          </a:p>
        </p:txBody>
      </p:sp>
      <p:sp>
        <p:nvSpPr>
          <p:cNvPr id="4" name="Slide Number Placeholder 3"/>
          <p:cNvSpPr>
            <a:spLocks noGrp="1"/>
          </p:cNvSpPr>
          <p:nvPr>
            <p:ph type="sldNum" sz="quarter" idx="10"/>
          </p:nvPr>
        </p:nvSpPr>
        <p:spPr/>
        <p:txBody>
          <a:bodyPr/>
          <a:lstStyle/>
          <a:p>
            <a:fld id="{736CCC3C-4CC6-DE44-A6D3-141A247AF1ED}" type="slidenum">
              <a:rPr lang="en-US" smtClean="0"/>
              <a:t>8</a:t>
            </a:fld>
            <a:endParaRPr lang="en-US"/>
          </a:p>
        </p:txBody>
      </p:sp>
    </p:spTree>
    <p:extLst>
      <p:ext uri="{BB962C8B-B14F-4D97-AF65-F5344CB8AC3E}">
        <p14:creationId xmlns:p14="http://schemas.microsoft.com/office/powerpoint/2010/main" val="2958922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ECU’s growth has been from a team effort across the university, from the Chancellor down, to create systems and structures and supports to help faculty Showing from 2019-2024.</a:t>
            </a:r>
          </a:p>
        </p:txBody>
      </p:sp>
      <p:sp>
        <p:nvSpPr>
          <p:cNvPr id="4" name="Slide Number Placeholder 3"/>
          <p:cNvSpPr>
            <a:spLocks noGrp="1"/>
          </p:cNvSpPr>
          <p:nvPr>
            <p:ph type="sldNum" sz="quarter" idx="5"/>
          </p:nvPr>
        </p:nvSpPr>
        <p:spPr/>
        <p:txBody>
          <a:bodyPr/>
          <a:lstStyle/>
          <a:p>
            <a:fld id="{736CCC3C-4CC6-DE44-A6D3-141A247AF1ED}" type="slidenum">
              <a:rPr lang="en-US" smtClean="0"/>
              <a:t>9</a:t>
            </a:fld>
            <a:endParaRPr lang="en-US"/>
          </a:p>
        </p:txBody>
      </p:sp>
    </p:spTree>
    <p:extLst>
      <p:ext uri="{BB962C8B-B14F-4D97-AF65-F5344CB8AC3E}">
        <p14:creationId xmlns:p14="http://schemas.microsoft.com/office/powerpoint/2010/main" val="2016907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ECU’s growth has been from a team effort across the university, from the Chancellor down, to create systems and structures and supports to help faculty Showing from 2019-2024.</a:t>
            </a:r>
          </a:p>
        </p:txBody>
      </p:sp>
      <p:sp>
        <p:nvSpPr>
          <p:cNvPr id="4" name="Slide Number Placeholder 3"/>
          <p:cNvSpPr>
            <a:spLocks noGrp="1"/>
          </p:cNvSpPr>
          <p:nvPr>
            <p:ph type="sldNum" sz="quarter" idx="5"/>
          </p:nvPr>
        </p:nvSpPr>
        <p:spPr/>
        <p:txBody>
          <a:bodyPr/>
          <a:lstStyle/>
          <a:p>
            <a:fld id="{736CCC3C-4CC6-DE44-A6D3-141A247AF1ED}" type="slidenum">
              <a:rPr lang="en-US" smtClean="0"/>
              <a:t>10</a:t>
            </a:fld>
            <a:endParaRPr lang="en-US"/>
          </a:p>
        </p:txBody>
      </p:sp>
    </p:spTree>
    <p:extLst>
      <p:ext uri="{BB962C8B-B14F-4D97-AF65-F5344CB8AC3E}">
        <p14:creationId xmlns:p14="http://schemas.microsoft.com/office/powerpoint/2010/main" val="1146705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6CCC3C-4CC6-DE44-A6D3-141A247AF1ED}" type="slidenum">
              <a:rPr lang="en-US" smtClean="0"/>
              <a:t>14</a:t>
            </a:fld>
            <a:endParaRPr lang="en-US"/>
          </a:p>
        </p:txBody>
      </p:sp>
    </p:spTree>
    <p:extLst>
      <p:ext uri="{BB962C8B-B14F-4D97-AF65-F5344CB8AC3E}">
        <p14:creationId xmlns:p14="http://schemas.microsoft.com/office/powerpoint/2010/main" val="3237994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78046-9E8A-F07C-8B37-71BA274E6D14}"/>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F3B7531-6675-600E-A511-70AF16951A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43A35E-B84C-1CB1-CC74-C8EDAED13774}"/>
              </a:ext>
            </a:extLst>
          </p:cNvPr>
          <p:cNvSpPr>
            <a:spLocks noGrp="1"/>
          </p:cNvSpPr>
          <p:nvPr>
            <p:ph type="dt" sz="half" idx="10"/>
          </p:nvPr>
        </p:nvSpPr>
        <p:spPr/>
        <p:txBody>
          <a:bodyPr/>
          <a:lstStyle/>
          <a:p>
            <a:fld id="{65C74FA6-ACC9-4A58-B97F-875859D9DE2F}" type="datetimeFigureOut">
              <a:rPr lang="en-US" smtClean="0"/>
              <a:t>8/5/24</a:t>
            </a:fld>
            <a:endParaRPr lang="en-US"/>
          </a:p>
        </p:txBody>
      </p:sp>
      <p:sp>
        <p:nvSpPr>
          <p:cNvPr id="5" name="Footer Placeholder 4">
            <a:extLst>
              <a:ext uri="{FF2B5EF4-FFF2-40B4-BE49-F238E27FC236}">
                <a16:creationId xmlns:a16="http://schemas.microsoft.com/office/drawing/2014/main" id="{A94D9AF9-F72C-6A5E-E9F4-86CA3EEB4D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006B33-32F3-B631-A684-45952020AB4C}"/>
              </a:ext>
            </a:extLst>
          </p:cNvPr>
          <p:cNvSpPr>
            <a:spLocks noGrp="1"/>
          </p:cNvSpPr>
          <p:nvPr>
            <p:ph type="sldNum" sz="quarter" idx="12"/>
          </p:nvPr>
        </p:nvSpPr>
        <p:spPr/>
        <p:txBody>
          <a:bodyPr/>
          <a:lstStyle/>
          <a:p>
            <a:fld id="{A3FE672D-1777-481D-8B60-1E920276E0EA}" type="slidenum">
              <a:rPr lang="en-US" smtClean="0"/>
              <a:t>‹#›</a:t>
            </a:fld>
            <a:endParaRPr lang="en-US"/>
          </a:p>
        </p:txBody>
      </p:sp>
    </p:spTree>
    <p:extLst>
      <p:ext uri="{BB962C8B-B14F-4D97-AF65-F5344CB8AC3E}">
        <p14:creationId xmlns:p14="http://schemas.microsoft.com/office/powerpoint/2010/main" val="4005363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GreyBack_SectionTitle">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p:cNvSpPr/>
          <p:nvPr userDrawn="1"/>
        </p:nvSpPr>
        <p:spPr>
          <a:xfrm>
            <a:off x="0" y="1652840"/>
            <a:ext cx="12192000" cy="653638"/>
          </a:xfrm>
          <a:prstGeom prst="rect">
            <a:avLst/>
          </a:prstGeom>
          <a:gradFill flip="none" rotWithShape="1">
            <a:gsLst>
              <a:gs pos="25000">
                <a:schemeClr val="tx1"/>
              </a:gs>
              <a:gs pos="100000">
                <a:schemeClr val="tx1">
                  <a:lumMod val="85000"/>
                  <a:lumOff val="15000"/>
                </a:schemeClr>
              </a:gs>
            </a:gsLst>
            <a:lin ang="162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Title 1"/>
          <p:cNvSpPr>
            <a:spLocks noGrp="1"/>
          </p:cNvSpPr>
          <p:nvPr>
            <p:ph type="title" hasCustomPrompt="1"/>
          </p:nvPr>
        </p:nvSpPr>
        <p:spPr>
          <a:xfrm>
            <a:off x="746760" y="1722346"/>
            <a:ext cx="10515600" cy="623888"/>
          </a:xfrm>
          <a:noFill/>
          <a:ln>
            <a:noFill/>
          </a:ln>
        </p:spPr>
        <p:txBody>
          <a:bodyPr/>
          <a:lstStyle>
            <a:lvl1pPr>
              <a:defRPr b="1" i="0" baseline="0">
                <a:solidFill>
                  <a:schemeClr val="bg1"/>
                </a:solidFill>
                <a:latin typeface="Avenir Next" charset="0"/>
                <a:ea typeface="Avenir Next" charset="0"/>
                <a:cs typeface="Avenir Next" charset="0"/>
              </a:defRPr>
            </a:lvl1pPr>
          </a:lstStyle>
          <a:p>
            <a:r>
              <a:rPr lang="en-US"/>
              <a:t>SECTION TITLE</a:t>
            </a:r>
          </a:p>
        </p:txBody>
      </p:sp>
    </p:spTree>
    <p:extLst>
      <p:ext uri="{BB962C8B-B14F-4D97-AF65-F5344CB8AC3E}">
        <p14:creationId xmlns:p14="http://schemas.microsoft.com/office/powerpoint/2010/main" val="1020042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PurpleBack_RightImage">
    <p:bg>
      <p:bgPr>
        <a:gradFill flip="none" rotWithShape="1">
          <a:gsLst>
            <a:gs pos="49000">
              <a:srgbClr val="3C276A">
                <a:lumMod val="97000"/>
                <a:lumOff val="3000"/>
              </a:srgbClr>
            </a:gs>
            <a:gs pos="0">
              <a:schemeClr val="bg1">
                <a:lumMod val="85000"/>
                <a:lumOff val="15000"/>
              </a:schemeClr>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838199" y="2246313"/>
            <a:ext cx="5761383" cy="3975100"/>
          </a:xfrm>
        </p:spPr>
        <p:txBody>
          <a:bodyPr/>
          <a:lstStyle>
            <a:lvl1pPr>
              <a:defRPr b="0" i="0">
                <a:solidFill>
                  <a:schemeClr val="tx1"/>
                </a:solidFill>
                <a:latin typeface="Avenir Next Medium" charset="0"/>
                <a:ea typeface="Avenir Next Medium" charset="0"/>
                <a:cs typeface="Avenir Next Medium" charset="0"/>
              </a:defRPr>
            </a:lvl1pPr>
            <a:lvl2pPr>
              <a:defRPr>
                <a:solidFill>
                  <a:schemeClr val="bg1">
                    <a:lumMod val="20000"/>
                    <a:lumOff val="80000"/>
                  </a:schemeClr>
                </a:solidFill>
              </a:defRPr>
            </a:lvl2pPr>
            <a:lvl3pPr>
              <a:defRPr>
                <a:solidFill>
                  <a:schemeClr val="tx1">
                    <a:lumMod val="85000"/>
                  </a:schemeClr>
                </a:solidFill>
              </a:defRPr>
            </a:lvl3pPr>
          </a:lstStyle>
          <a:p>
            <a:pPr lvl="0"/>
            <a:r>
              <a:rPr lang="en-US"/>
              <a:t>Click to edit Master text styles</a:t>
            </a:r>
          </a:p>
          <a:p>
            <a:pPr lvl="1"/>
            <a:r>
              <a:rPr lang="en-US"/>
              <a:t>Second level</a:t>
            </a:r>
          </a:p>
          <a:p>
            <a:pPr lvl="2"/>
            <a:r>
              <a:rPr lang="en-US"/>
              <a:t>Third level</a:t>
            </a:r>
          </a:p>
        </p:txBody>
      </p:sp>
      <p:sp>
        <p:nvSpPr>
          <p:cNvPr id="14" name="Rectangle 13"/>
          <p:cNvSpPr/>
          <p:nvPr userDrawn="1"/>
        </p:nvSpPr>
        <p:spPr>
          <a:xfrm>
            <a:off x="0" y="0"/>
            <a:ext cx="12192000" cy="663599"/>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12"/>
          <p:cNvSpPr/>
          <p:nvPr userDrawn="1"/>
        </p:nvSpPr>
        <p:spPr>
          <a:xfrm>
            <a:off x="0" y="653638"/>
            <a:ext cx="12192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5"/>
          <p:cNvSpPr>
            <a:spLocks noGrp="1"/>
          </p:cNvSpPr>
          <p:nvPr>
            <p:ph type="pic" sz="quarter" idx="13"/>
          </p:nvPr>
        </p:nvSpPr>
        <p:spPr>
          <a:xfrm>
            <a:off x="6877877" y="2246313"/>
            <a:ext cx="5314123" cy="3975100"/>
          </a:xfrm>
          <a:noFill/>
        </p:spPr>
        <p:txBody>
          <a:bodyPr/>
          <a:lstStyle/>
          <a:p>
            <a:endParaRPr lang="en-US"/>
          </a:p>
        </p:txBody>
      </p:sp>
      <p:sp>
        <p:nvSpPr>
          <p:cNvPr id="17" name="Title 1"/>
          <p:cNvSpPr>
            <a:spLocks noGrp="1"/>
          </p:cNvSpPr>
          <p:nvPr>
            <p:ph type="title" hasCustomPrompt="1"/>
          </p:nvPr>
        </p:nvSpPr>
        <p:spPr>
          <a:xfrm>
            <a:off x="838199" y="1167402"/>
            <a:ext cx="10515600" cy="623888"/>
          </a:xfrm>
        </p:spPr>
        <p:txBody>
          <a:bodyPr/>
          <a:lstStyle>
            <a:lvl1pPr algn="ctr">
              <a:defRPr b="1" i="0">
                <a:solidFill>
                  <a:schemeClr val="tx1"/>
                </a:solidFill>
                <a:latin typeface="Avenir Next" charset="0"/>
                <a:ea typeface="Avenir Next" charset="0"/>
                <a:cs typeface="Avenir Next" charset="0"/>
              </a:defRPr>
            </a:lvl1pPr>
          </a:lstStyle>
          <a:p>
            <a:r>
              <a:rPr lang="en-US"/>
              <a:t>TITLE</a:t>
            </a:r>
          </a:p>
        </p:txBody>
      </p:sp>
      <p:pic>
        <p:nvPicPr>
          <p:cNvPr id="19" name="Picture 18"/>
          <p:cNvPicPr>
            <a:picLocks noChangeAspect="1"/>
          </p:cNvPicPr>
          <p:nvPr userDrawn="1"/>
        </p:nvPicPr>
        <p:blipFill>
          <a:blip r:embed="rId2"/>
          <a:srcRect/>
          <a:stretch/>
        </p:blipFill>
        <p:spPr>
          <a:xfrm>
            <a:off x="157278" y="120980"/>
            <a:ext cx="2986174" cy="441570"/>
          </a:xfrm>
          <a:prstGeom prst="rect">
            <a:avLst/>
          </a:prstGeom>
        </p:spPr>
      </p:pic>
      <p:sp>
        <p:nvSpPr>
          <p:cNvPr id="11" name="Slide Number Placeholder 3"/>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tint val="75000"/>
                  </a:schemeClr>
                </a:solidFill>
                <a:latin typeface="Garamond" charset="0"/>
                <a:ea typeface="Garamond" charset="0"/>
                <a:cs typeface="Garamond" charset="0"/>
              </a:defRPr>
            </a:lvl1pPr>
          </a:lstStyle>
          <a:p>
            <a:fld id="{B33F6F0C-3A50-654C-8BCB-9D551D367FDC}" type="slidenum">
              <a:rPr lang="en-US" smtClean="0"/>
              <a:pPr/>
              <a:t>‹#›</a:t>
            </a:fld>
            <a:endParaRPr lang="en-US"/>
          </a:p>
        </p:txBody>
      </p:sp>
    </p:spTree>
    <p:extLst>
      <p:ext uri="{BB962C8B-B14F-4D97-AF65-F5344CB8AC3E}">
        <p14:creationId xmlns:p14="http://schemas.microsoft.com/office/powerpoint/2010/main" val="17828530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PurpleBack_LeftImage">
    <p:bg>
      <p:bgPr>
        <a:gradFill flip="none" rotWithShape="1">
          <a:gsLst>
            <a:gs pos="0">
              <a:schemeClr val="bg1">
                <a:lumMod val="85000"/>
                <a:lumOff val="15000"/>
              </a:schemeClr>
            </a:gs>
            <a:gs pos="50000">
              <a:schemeClr val="bg1">
                <a:lumMod val="97000"/>
                <a:lumOff val="3000"/>
              </a:schemeClr>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500977" y="2246313"/>
            <a:ext cx="5761383" cy="3975100"/>
          </a:xfrm>
        </p:spPr>
        <p:txBody>
          <a:bodyPr/>
          <a:lstStyle>
            <a:lvl1pPr>
              <a:defRPr b="0" i="0">
                <a:solidFill>
                  <a:schemeClr val="tx1"/>
                </a:solidFill>
                <a:latin typeface="Avenir Next Medium" charset="0"/>
                <a:ea typeface="Avenir Next Medium" charset="0"/>
                <a:cs typeface="Avenir Next Medium" charset="0"/>
              </a:defRPr>
            </a:lvl1pPr>
            <a:lvl2pPr>
              <a:defRPr>
                <a:solidFill>
                  <a:schemeClr val="bg1">
                    <a:lumMod val="20000"/>
                    <a:lumOff val="80000"/>
                  </a:schemeClr>
                </a:solidFill>
              </a:defRPr>
            </a:lvl2pPr>
            <a:lvl3pPr>
              <a:defRPr>
                <a:solidFill>
                  <a:schemeClr val="tx1">
                    <a:lumMod val="85000"/>
                  </a:schemeClr>
                </a:solidFill>
              </a:defRPr>
            </a:lvl3pPr>
          </a:lstStyle>
          <a:p>
            <a:pPr lvl="0"/>
            <a:r>
              <a:rPr lang="en-US"/>
              <a:t>Click to edit Master text styles</a:t>
            </a:r>
          </a:p>
          <a:p>
            <a:pPr lvl="1"/>
            <a:r>
              <a:rPr lang="en-US"/>
              <a:t>Second level</a:t>
            </a:r>
          </a:p>
          <a:p>
            <a:pPr lvl="2"/>
            <a:r>
              <a:rPr lang="en-US"/>
              <a:t>Third level</a:t>
            </a:r>
          </a:p>
        </p:txBody>
      </p:sp>
      <p:sp>
        <p:nvSpPr>
          <p:cNvPr id="14" name="Rectangle 13"/>
          <p:cNvSpPr/>
          <p:nvPr userDrawn="1"/>
        </p:nvSpPr>
        <p:spPr>
          <a:xfrm>
            <a:off x="0" y="0"/>
            <a:ext cx="12192000" cy="663599"/>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12"/>
          <p:cNvSpPr/>
          <p:nvPr userDrawn="1"/>
        </p:nvSpPr>
        <p:spPr>
          <a:xfrm>
            <a:off x="0" y="653638"/>
            <a:ext cx="12192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p:cNvSpPr>
            <a:spLocks noGrp="1"/>
          </p:cNvSpPr>
          <p:nvPr>
            <p:ph type="pic" sz="quarter" idx="13"/>
          </p:nvPr>
        </p:nvSpPr>
        <p:spPr>
          <a:xfrm>
            <a:off x="0" y="2246313"/>
            <a:ext cx="5314123" cy="3975100"/>
          </a:xfrm>
          <a:noFill/>
        </p:spPr>
        <p:txBody>
          <a:bodyPr/>
          <a:lstStyle/>
          <a:p>
            <a:endParaRPr lang="en-US"/>
          </a:p>
        </p:txBody>
      </p:sp>
      <p:sp>
        <p:nvSpPr>
          <p:cNvPr id="10" name="Title 1"/>
          <p:cNvSpPr>
            <a:spLocks noGrp="1"/>
          </p:cNvSpPr>
          <p:nvPr>
            <p:ph type="title" hasCustomPrompt="1"/>
          </p:nvPr>
        </p:nvSpPr>
        <p:spPr>
          <a:xfrm>
            <a:off x="838199" y="1167402"/>
            <a:ext cx="10515600" cy="623888"/>
          </a:xfrm>
        </p:spPr>
        <p:txBody>
          <a:bodyPr/>
          <a:lstStyle>
            <a:lvl1pPr algn="ctr">
              <a:defRPr b="1" i="0">
                <a:solidFill>
                  <a:schemeClr val="tx1"/>
                </a:solidFill>
                <a:latin typeface="Avenir Next" charset="0"/>
                <a:ea typeface="Avenir Next" charset="0"/>
                <a:cs typeface="Avenir Next" charset="0"/>
              </a:defRPr>
            </a:lvl1pPr>
          </a:lstStyle>
          <a:p>
            <a:r>
              <a:rPr lang="en-US"/>
              <a:t>TITLE</a:t>
            </a:r>
          </a:p>
        </p:txBody>
      </p:sp>
      <p:pic>
        <p:nvPicPr>
          <p:cNvPr id="16" name="Picture 15"/>
          <p:cNvPicPr>
            <a:picLocks noChangeAspect="1"/>
          </p:cNvPicPr>
          <p:nvPr userDrawn="1"/>
        </p:nvPicPr>
        <p:blipFill>
          <a:blip r:embed="rId2"/>
          <a:srcRect/>
          <a:stretch/>
        </p:blipFill>
        <p:spPr>
          <a:xfrm>
            <a:off x="157278" y="120980"/>
            <a:ext cx="2986174" cy="441570"/>
          </a:xfrm>
          <a:prstGeom prst="rect">
            <a:avLst/>
          </a:prstGeom>
        </p:spPr>
      </p:pic>
      <p:sp>
        <p:nvSpPr>
          <p:cNvPr id="12" name="Slide Number Placeholder 3"/>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tint val="75000"/>
                  </a:schemeClr>
                </a:solidFill>
                <a:latin typeface="Garamond" charset="0"/>
                <a:ea typeface="Garamond" charset="0"/>
                <a:cs typeface="Garamond" charset="0"/>
              </a:defRPr>
            </a:lvl1pPr>
          </a:lstStyle>
          <a:p>
            <a:fld id="{B33F6F0C-3A50-654C-8BCB-9D551D367FDC}" type="slidenum">
              <a:rPr lang="en-US" smtClean="0"/>
              <a:pPr/>
              <a:t>‹#›</a:t>
            </a:fld>
            <a:endParaRPr lang="en-US"/>
          </a:p>
        </p:txBody>
      </p:sp>
    </p:spTree>
    <p:extLst>
      <p:ext uri="{BB962C8B-B14F-4D97-AF65-F5344CB8AC3E}">
        <p14:creationId xmlns:p14="http://schemas.microsoft.com/office/powerpoint/2010/main" val="144839288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PurpleBack_Text">
    <p:bg>
      <p:bgPr>
        <a:gradFill flip="none" rotWithShape="1">
          <a:gsLst>
            <a:gs pos="0">
              <a:schemeClr val="bg1">
                <a:lumMod val="85000"/>
                <a:lumOff val="15000"/>
              </a:schemeClr>
            </a:gs>
            <a:gs pos="50000">
              <a:schemeClr val="bg1">
                <a:lumMod val="97000"/>
                <a:lumOff val="3000"/>
              </a:schemeClr>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746761" y="2246313"/>
            <a:ext cx="10515600" cy="3975100"/>
          </a:xfrm>
        </p:spPr>
        <p:txBody>
          <a:bodyPr/>
          <a:lstStyle>
            <a:lvl1pPr>
              <a:defRPr b="0" i="0">
                <a:solidFill>
                  <a:schemeClr val="tx1"/>
                </a:solidFill>
                <a:latin typeface="Avenir Next Medium" charset="0"/>
                <a:ea typeface="Avenir Next Medium" charset="0"/>
                <a:cs typeface="Avenir Next Medium" charset="0"/>
              </a:defRPr>
            </a:lvl1pPr>
            <a:lvl2pPr>
              <a:defRPr>
                <a:solidFill>
                  <a:schemeClr val="bg1">
                    <a:lumMod val="20000"/>
                    <a:lumOff val="80000"/>
                  </a:schemeClr>
                </a:solidFill>
              </a:defRPr>
            </a:lvl2pPr>
            <a:lvl3pPr>
              <a:defRPr>
                <a:solidFill>
                  <a:schemeClr val="tx1">
                    <a:lumMod val="85000"/>
                  </a:schemeClr>
                </a:solidFill>
              </a:defRPr>
            </a:lvl3pPr>
          </a:lstStyle>
          <a:p>
            <a:pPr lvl="0"/>
            <a:r>
              <a:rPr lang="en-US"/>
              <a:t>Click to edit Master text styles</a:t>
            </a:r>
          </a:p>
          <a:p>
            <a:pPr lvl="1"/>
            <a:r>
              <a:rPr lang="en-US"/>
              <a:t>Second level</a:t>
            </a:r>
          </a:p>
          <a:p>
            <a:pPr lvl="2"/>
            <a:r>
              <a:rPr lang="en-US"/>
              <a:t>Third level</a:t>
            </a:r>
          </a:p>
        </p:txBody>
      </p:sp>
      <p:sp>
        <p:nvSpPr>
          <p:cNvPr id="14" name="Rectangle 13"/>
          <p:cNvSpPr/>
          <p:nvPr userDrawn="1"/>
        </p:nvSpPr>
        <p:spPr>
          <a:xfrm>
            <a:off x="0" y="0"/>
            <a:ext cx="12192000" cy="663599"/>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12"/>
          <p:cNvSpPr/>
          <p:nvPr userDrawn="1"/>
        </p:nvSpPr>
        <p:spPr>
          <a:xfrm>
            <a:off x="0" y="653638"/>
            <a:ext cx="12192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title" hasCustomPrompt="1"/>
          </p:nvPr>
        </p:nvSpPr>
        <p:spPr>
          <a:xfrm>
            <a:off x="838199" y="1167402"/>
            <a:ext cx="10515600" cy="623888"/>
          </a:xfrm>
        </p:spPr>
        <p:txBody>
          <a:bodyPr/>
          <a:lstStyle>
            <a:lvl1pPr algn="ctr">
              <a:defRPr b="1" i="0">
                <a:solidFill>
                  <a:schemeClr val="tx1"/>
                </a:solidFill>
                <a:latin typeface="Avenir Next" charset="0"/>
                <a:ea typeface="Avenir Next" charset="0"/>
                <a:cs typeface="Avenir Next" charset="0"/>
              </a:defRPr>
            </a:lvl1pPr>
          </a:lstStyle>
          <a:p>
            <a:r>
              <a:rPr lang="en-US"/>
              <a:t>TITLE</a:t>
            </a:r>
          </a:p>
        </p:txBody>
      </p:sp>
      <p:pic>
        <p:nvPicPr>
          <p:cNvPr id="17" name="Picture 16"/>
          <p:cNvPicPr>
            <a:picLocks noChangeAspect="1"/>
          </p:cNvPicPr>
          <p:nvPr userDrawn="1"/>
        </p:nvPicPr>
        <p:blipFill>
          <a:blip r:embed="rId2"/>
          <a:srcRect/>
          <a:stretch/>
        </p:blipFill>
        <p:spPr>
          <a:xfrm>
            <a:off x="157278" y="120980"/>
            <a:ext cx="2986174" cy="441570"/>
          </a:xfrm>
          <a:prstGeom prst="rect">
            <a:avLst/>
          </a:prstGeom>
        </p:spPr>
      </p:pic>
      <p:sp>
        <p:nvSpPr>
          <p:cNvPr id="10" name="Slide Number Placeholder 3"/>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tint val="75000"/>
                  </a:schemeClr>
                </a:solidFill>
                <a:latin typeface="Garamond" charset="0"/>
                <a:ea typeface="Garamond" charset="0"/>
                <a:cs typeface="Garamond" charset="0"/>
              </a:defRPr>
            </a:lvl1pPr>
          </a:lstStyle>
          <a:p>
            <a:fld id="{B33F6F0C-3A50-654C-8BCB-9D551D367FDC}" type="slidenum">
              <a:rPr lang="en-US" smtClean="0"/>
              <a:pPr/>
              <a:t>‹#›</a:t>
            </a:fld>
            <a:endParaRPr lang="en-US"/>
          </a:p>
        </p:txBody>
      </p:sp>
    </p:spTree>
    <p:extLst>
      <p:ext uri="{BB962C8B-B14F-4D97-AF65-F5344CB8AC3E}">
        <p14:creationId xmlns:p14="http://schemas.microsoft.com/office/powerpoint/2010/main" val="12596337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PurpleBack_SectionTitle">
    <p:bg>
      <p:bgPr>
        <a:gradFill flip="none" rotWithShape="1">
          <a:gsLst>
            <a:gs pos="0">
              <a:schemeClr val="bg1">
                <a:lumMod val="85000"/>
                <a:lumOff val="15000"/>
              </a:schemeClr>
            </a:gs>
            <a:gs pos="50000">
              <a:schemeClr val="bg1">
                <a:lumMod val="97000"/>
                <a:lumOff val="3000"/>
              </a:schemeClr>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7" name="Rectangle 6"/>
          <p:cNvSpPr/>
          <p:nvPr userDrawn="1"/>
        </p:nvSpPr>
        <p:spPr>
          <a:xfrm>
            <a:off x="0" y="1652840"/>
            <a:ext cx="12192000" cy="653638"/>
          </a:xfrm>
          <a:prstGeom prst="rect">
            <a:avLst/>
          </a:prstGeom>
          <a:gradFill flip="none" rotWithShape="1">
            <a:gsLst>
              <a:gs pos="0">
                <a:schemeClr val="accent1">
                  <a:lumMod val="27000"/>
                  <a:lumOff val="73000"/>
                </a:schemeClr>
              </a:gs>
              <a:gs pos="50000">
                <a:schemeClr val="accent1">
                  <a:lumMod val="85000"/>
                  <a:lumOff val="15000"/>
                </a:schemeClr>
              </a:gs>
              <a:gs pos="99000">
                <a:schemeClr val="accent1"/>
              </a:gs>
            </a:gsLst>
            <a:lin ang="54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itle 1"/>
          <p:cNvSpPr>
            <a:spLocks noGrp="1"/>
          </p:cNvSpPr>
          <p:nvPr>
            <p:ph type="title" hasCustomPrompt="1"/>
          </p:nvPr>
        </p:nvSpPr>
        <p:spPr>
          <a:xfrm>
            <a:off x="746760" y="1722346"/>
            <a:ext cx="10515600" cy="623888"/>
          </a:xfrm>
          <a:noFill/>
          <a:ln>
            <a:noFill/>
          </a:ln>
        </p:spPr>
        <p:txBody>
          <a:bodyPr/>
          <a:lstStyle>
            <a:lvl1pPr>
              <a:defRPr b="1" i="0" baseline="0">
                <a:solidFill>
                  <a:schemeClr val="bg1"/>
                </a:solidFill>
                <a:latin typeface="Avenir Next" charset="0"/>
                <a:ea typeface="Avenir Next" charset="0"/>
                <a:cs typeface="Avenir Next" charset="0"/>
              </a:defRPr>
            </a:lvl1pPr>
          </a:lstStyle>
          <a:p>
            <a:r>
              <a:rPr lang="en-US"/>
              <a:t>SECTION TITLE</a:t>
            </a:r>
          </a:p>
        </p:txBody>
      </p:sp>
    </p:spTree>
    <p:extLst>
      <p:ext uri="{BB962C8B-B14F-4D97-AF65-F5344CB8AC3E}">
        <p14:creationId xmlns:p14="http://schemas.microsoft.com/office/powerpoint/2010/main" val="120532440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Section Title Dark Bkg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a:xfrm>
            <a:off x="0" y="0"/>
            <a:ext cx="12192000" cy="6858000"/>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0" y="1593206"/>
            <a:ext cx="12192000" cy="653638"/>
          </a:xfrm>
          <a:prstGeom prst="rect">
            <a:avLst/>
          </a:prstGeom>
          <a:gradFill flip="none" rotWithShape="1">
            <a:gsLst>
              <a:gs pos="20000">
                <a:schemeClr val="accent1">
                  <a:lumMod val="59000"/>
                  <a:lumOff val="41000"/>
                </a:schemeClr>
              </a:gs>
              <a:gs pos="100000">
                <a:schemeClr val="accent1"/>
              </a:gs>
            </a:gsLst>
            <a:lin ang="54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09192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ext Only">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3" name="Rectangle 12"/>
          <p:cNvSpPr/>
          <p:nvPr userDrawn="1"/>
        </p:nvSpPr>
        <p:spPr>
          <a:xfrm>
            <a:off x="0" y="-31898"/>
            <a:ext cx="12192000"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3017"/>
            <a:ext cx="12192000" cy="696340"/>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p:cNvSpPr/>
          <p:nvPr userDrawn="1"/>
        </p:nvSpPr>
        <p:spPr>
          <a:xfrm>
            <a:off x="0" y="653638"/>
            <a:ext cx="12192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3"/>
          <p:cNvSpPr>
            <a:spLocks noGrp="1"/>
          </p:cNvSpPr>
          <p:nvPr>
            <p:ph type="body" sz="quarter" idx="10"/>
          </p:nvPr>
        </p:nvSpPr>
        <p:spPr>
          <a:xfrm>
            <a:off x="838200" y="2246313"/>
            <a:ext cx="10449339" cy="3975100"/>
          </a:xfrm>
        </p:spPr>
        <p:txBody>
          <a:bodyPr/>
          <a:lstStyle>
            <a:lvl1pPr>
              <a:defRPr b="0" i="0">
                <a:solidFill>
                  <a:schemeClr val="bg1"/>
                </a:solidFill>
                <a:latin typeface="Avenir Next Medium" charset="0"/>
                <a:ea typeface="Avenir Next Medium" charset="0"/>
                <a:cs typeface="Avenir Next Medium" charset="0"/>
              </a:defRPr>
            </a:lvl1pPr>
            <a:lvl2pPr>
              <a:defRPr>
                <a:solidFill>
                  <a:schemeClr val="accent1"/>
                </a:solidFill>
              </a:defRPr>
            </a:lvl2pPr>
            <a:lvl3pPr>
              <a:defRPr>
                <a:solidFill>
                  <a:schemeClr val="accent2"/>
                </a:solidFill>
              </a:defRPr>
            </a:lvl3pPr>
          </a:lstStyle>
          <a:p>
            <a:pPr lvl="0"/>
            <a:r>
              <a:rPr lang="en-US"/>
              <a:t>Click to edit Master text styles</a:t>
            </a:r>
          </a:p>
          <a:p>
            <a:pPr lvl="1"/>
            <a:r>
              <a:rPr lang="en-US"/>
              <a:t>Second level</a:t>
            </a:r>
          </a:p>
          <a:p>
            <a:pPr lvl="2"/>
            <a:r>
              <a:rPr lang="en-US"/>
              <a:t>Third level</a:t>
            </a:r>
          </a:p>
        </p:txBody>
      </p:sp>
      <p:sp>
        <p:nvSpPr>
          <p:cNvPr id="14" name="Title 1"/>
          <p:cNvSpPr>
            <a:spLocks noGrp="1"/>
          </p:cNvSpPr>
          <p:nvPr>
            <p:ph type="title" hasCustomPrompt="1"/>
          </p:nvPr>
        </p:nvSpPr>
        <p:spPr>
          <a:xfrm>
            <a:off x="838199" y="1167402"/>
            <a:ext cx="10515600" cy="623888"/>
          </a:xfrm>
        </p:spPr>
        <p:txBody>
          <a:bodyPr/>
          <a:lstStyle>
            <a:lvl1pPr algn="ctr">
              <a:defRPr b="1" i="0">
                <a:solidFill>
                  <a:schemeClr val="bg1"/>
                </a:solidFill>
                <a:latin typeface="Avenir Next" charset="0"/>
                <a:ea typeface="Avenir Next" charset="0"/>
                <a:cs typeface="Avenir Next" charset="0"/>
              </a:defRPr>
            </a:lvl1pPr>
          </a:lstStyle>
          <a:p>
            <a:r>
              <a:rPr lang="en-US"/>
              <a:t>TITLE</a:t>
            </a:r>
          </a:p>
        </p:txBody>
      </p:sp>
      <p:pic>
        <p:nvPicPr>
          <p:cNvPr id="16" name="Picture 15"/>
          <p:cNvPicPr>
            <a:picLocks noChangeAspect="1"/>
          </p:cNvPicPr>
          <p:nvPr userDrawn="1"/>
        </p:nvPicPr>
        <p:blipFill>
          <a:blip r:embed="rId4"/>
          <a:srcRect/>
          <a:stretch/>
        </p:blipFill>
        <p:spPr>
          <a:xfrm>
            <a:off x="157278" y="120980"/>
            <a:ext cx="2986174" cy="441570"/>
          </a:xfrm>
          <a:prstGeom prst="rect">
            <a:avLst/>
          </a:prstGeom>
        </p:spPr>
      </p:pic>
      <p:sp>
        <p:nvSpPr>
          <p:cNvPr id="15" name="Slide Number Placeholder 3"/>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tint val="75000"/>
                  </a:schemeClr>
                </a:solidFill>
                <a:latin typeface="Garamond" charset="0"/>
                <a:ea typeface="Garamond" charset="0"/>
                <a:cs typeface="Garamond" charset="0"/>
              </a:defRPr>
            </a:lvl1pPr>
          </a:lstStyle>
          <a:p>
            <a:fld id="{B33F6F0C-3A50-654C-8BCB-9D551D367FDC}" type="slidenum">
              <a:rPr lang="en-US" smtClean="0"/>
              <a:pPr/>
              <a:t>‹#›</a:t>
            </a:fld>
            <a:endParaRPr lang="en-US"/>
          </a:p>
        </p:txBody>
      </p:sp>
    </p:spTree>
    <p:extLst>
      <p:ext uri="{BB962C8B-B14F-4D97-AF65-F5344CB8AC3E}">
        <p14:creationId xmlns:p14="http://schemas.microsoft.com/office/powerpoint/2010/main" val="17155491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Text &amp; Left Photo">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Rectangle 13"/>
          <p:cNvSpPr/>
          <p:nvPr userDrawn="1"/>
        </p:nvSpPr>
        <p:spPr>
          <a:xfrm>
            <a:off x="0" y="0"/>
            <a:ext cx="12192000"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0"/>
            <a:ext cx="12192000" cy="696340"/>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p:cNvSpPr/>
          <p:nvPr userDrawn="1"/>
        </p:nvSpPr>
        <p:spPr>
          <a:xfrm>
            <a:off x="0" y="653638"/>
            <a:ext cx="12192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3"/>
          <p:cNvSpPr>
            <a:spLocks noGrp="1"/>
          </p:cNvSpPr>
          <p:nvPr>
            <p:ph type="body" sz="quarter" idx="10"/>
          </p:nvPr>
        </p:nvSpPr>
        <p:spPr>
          <a:xfrm>
            <a:off x="5592418" y="2246313"/>
            <a:ext cx="5761381" cy="3975100"/>
          </a:xfrm>
        </p:spPr>
        <p:txBody>
          <a:bodyPr/>
          <a:lstStyle>
            <a:lvl1pPr>
              <a:defRPr b="0" i="0">
                <a:solidFill>
                  <a:schemeClr val="bg1"/>
                </a:solidFill>
                <a:latin typeface="Avenir Next Medium" charset="0"/>
                <a:ea typeface="Avenir Next Medium" charset="0"/>
                <a:cs typeface="Avenir Next Medium" charset="0"/>
              </a:defRPr>
            </a:lvl1pPr>
            <a:lvl2pPr>
              <a:defRPr>
                <a:solidFill>
                  <a:schemeClr val="accent1"/>
                </a:solidFill>
              </a:defRPr>
            </a:lvl2pPr>
            <a:lvl3pPr>
              <a:defRPr>
                <a:solidFill>
                  <a:schemeClr val="accent2"/>
                </a:solidFill>
              </a:defRPr>
            </a:lvl3pPr>
          </a:lstStyle>
          <a:p>
            <a:pPr lvl="0"/>
            <a:r>
              <a:rPr lang="en-US"/>
              <a:t>Click to edit Master text styles</a:t>
            </a:r>
          </a:p>
          <a:p>
            <a:pPr lvl="1"/>
            <a:r>
              <a:rPr lang="en-US"/>
              <a:t>Second level</a:t>
            </a:r>
          </a:p>
          <a:p>
            <a:pPr lvl="2"/>
            <a:r>
              <a:rPr lang="en-US"/>
              <a:t>Third level</a:t>
            </a:r>
          </a:p>
        </p:txBody>
      </p:sp>
      <p:sp>
        <p:nvSpPr>
          <p:cNvPr id="12" name="Picture Placeholder 5"/>
          <p:cNvSpPr>
            <a:spLocks noGrp="1"/>
          </p:cNvSpPr>
          <p:nvPr>
            <p:ph type="pic" sz="quarter" idx="12"/>
          </p:nvPr>
        </p:nvSpPr>
        <p:spPr>
          <a:xfrm>
            <a:off x="0" y="2246313"/>
            <a:ext cx="5314123" cy="3975100"/>
          </a:xfrm>
          <a:noFill/>
        </p:spPr>
        <p:txBody>
          <a:bodyPr/>
          <a:lstStyle/>
          <a:p>
            <a:endParaRPr lang="en-US"/>
          </a:p>
        </p:txBody>
      </p:sp>
      <p:sp>
        <p:nvSpPr>
          <p:cNvPr id="15" name="Title 1"/>
          <p:cNvSpPr>
            <a:spLocks noGrp="1"/>
          </p:cNvSpPr>
          <p:nvPr>
            <p:ph type="title" hasCustomPrompt="1"/>
          </p:nvPr>
        </p:nvSpPr>
        <p:spPr>
          <a:xfrm>
            <a:off x="838199" y="1167402"/>
            <a:ext cx="10515600" cy="623888"/>
          </a:xfrm>
        </p:spPr>
        <p:txBody>
          <a:bodyPr/>
          <a:lstStyle>
            <a:lvl1pPr algn="ctr">
              <a:defRPr b="1" i="0">
                <a:solidFill>
                  <a:schemeClr val="bg1"/>
                </a:solidFill>
                <a:latin typeface="Avenir Next" charset="0"/>
                <a:ea typeface="Avenir Next" charset="0"/>
                <a:cs typeface="Avenir Next" charset="0"/>
              </a:defRPr>
            </a:lvl1pPr>
          </a:lstStyle>
          <a:p>
            <a:r>
              <a:rPr lang="en-US"/>
              <a:t>TITLE</a:t>
            </a:r>
          </a:p>
        </p:txBody>
      </p:sp>
      <p:pic>
        <p:nvPicPr>
          <p:cNvPr id="17" name="Picture 16"/>
          <p:cNvPicPr>
            <a:picLocks noChangeAspect="1"/>
          </p:cNvPicPr>
          <p:nvPr userDrawn="1"/>
        </p:nvPicPr>
        <p:blipFill>
          <a:blip r:embed="rId4"/>
          <a:srcRect/>
          <a:stretch/>
        </p:blipFill>
        <p:spPr>
          <a:xfrm>
            <a:off x="157278" y="120980"/>
            <a:ext cx="2986174" cy="441570"/>
          </a:xfrm>
          <a:prstGeom prst="rect">
            <a:avLst/>
          </a:prstGeom>
        </p:spPr>
      </p:pic>
      <p:sp>
        <p:nvSpPr>
          <p:cNvPr id="16" name="Slide Number Placeholder 3"/>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tint val="75000"/>
                  </a:schemeClr>
                </a:solidFill>
                <a:latin typeface="Garamond" charset="0"/>
                <a:ea typeface="Garamond" charset="0"/>
                <a:cs typeface="Garamond" charset="0"/>
              </a:defRPr>
            </a:lvl1pPr>
          </a:lstStyle>
          <a:p>
            <a:fld id="{B33F6F0C-3A50-654C-8BCB-9D551D367FDC}" type="slidenum">
              <a:rPr lang="en-US" smtClean="0"/>
              <a:pPr/>
              <a:t>‹#›</a:t>
            </a:fld>
            <a:endParaRPr lang="en-US"/>
          </a:p>
        </p:txBody>
      </p:sp>
    </p:spTree>
    <p:extLst>
      <p:ext uri="{BB962C8B-B14F-4D97-AF65-F5344CB8AC3E}">
        <p14:creationId xmlns:p14="http://schemas.microsoft.com/office/powerpoint/2010/main" val="926093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ImageBack_TitleCentered_RPic">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Rectangle 13"/>
          <p:cNvSpPr/>
          <p:nvPr userDrawn="1"/>
        </p:nvSpPr>
        <p:spPr>
          <a:xfrm>
            <a:off x="0" y="0"/>
            <a:ext cx="12192000"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0"/>
            <a:ext cx="12192000" cy="696340"/>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p:cNvSpPr/>
          <p:nvPr userDrawn="1"/>
        </p:nvSpPr>
        <p:spPr>
          <a:xfrm>
            <a:off x="0" y="653638"/>
            <a:ext cx="12192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hasCustomPrompt="1"/>
          </p:nvPr>
        </p:nvSpPr>
        <p:spPr>
          <a:xfrm>
            <a:off x="838199" y="1167402"/>
            <a:ext cx="10515600" cy="623888"/>
          </a:xfrm>
        </p:spPr>
        <p:txBody>
          <a:bodyPr/>
          <a:lstStyle>
            <a:lvl1pPr algn="ctr">
              <a:defRPr b="1" i="0">
                <a:solidFill>
                  <a:schemeClr val="bg1"/>
                </a:solidFill>
                <a:latin typeface="Avenir Next" charset="0"/>
                <a:ea typeface="Avenir Next" charset="0"/>
                <a:cs typeface="Avenir Next" charset="0"/>
              </a:defRPr>
            </a:lvl1pPr>
          </a:lstStyle>
          <a:p>
            <a:r>
              <a:rPr lang="en-US"/>
              <a:t>TITLE</a:t>
            </a:r>
          </a:p>
        </p:txBody>
      </p:sp>
      <p:sp>
        <p:nvSpPr>
          <p:cNvPr id="11" name="Text Placeholder 3"/>
          <p:cNvSpPr>
            <a:spLocks noGrp="1"/>
          </p:cNvSpPr>
          <p:nvPr>
            <p:ph type="body" sz="quarter" idx="10"/>
          </p:nvPr>
        </p:nvSpPr>
        <p:spPr>
          <a:xfrm>
            <a:off x="838201" y="2246313"/>
            <a:ext cx="5761381" cy="3975100"/>
          </a:xfrm>
        </p:spPr>
        <p:txBody>
          <a:bodyPr/>
          <a:lstStyle>
            <a:lvl1pPr>
              <a:defRPr b="0" i="0">
                <a:solidFill>
                  <a:schemeClr val="bg1"/>
                </a:solidFill>
                <a:latin typeface="Avenir Next Medium" charset="0"/>
                <a:ea typeface="Avenir Next Medium" charset="0"/>
                <a:cs typeface="Avenir Next Medium" charset="0"/>
              </a:defRPr>
            </a:lvl1pPr>
            <a:lvl2pPr>
              <a:defRPr>
                <a:solidFill>
                  <a:schemeClr val="accent1"/>
                </a:solidFill>
              </a:defRPr>
            </a:lvl2pPr>
            <a:lvl3pPr>
              <a:defRPr>
                <a:solidFill>
                  <a:schemeClr val="accent2"/>
                </a:solidFill>
              </a:defRPr>
            </a:lvl3pPr>
          </a:lstStyle>
          <a:p>
            <a:pPr lvl="0"/>
            <a:r>
              <a:rPr lang="en-US"/>
              <a:t>Click to edit Master text styles</a:t>
            </a:r>
          </a:p>
          <a:p>
            <a:pPr lvl="1"/>
            <a:r>
              <a:rPr lang="en-US"/>
              <a:t>Second level</a:t>
            </a:r>
          </a:p>
          <a:p>
            <a:pPr lvl="2"/>
            <a:r>
              <a:rPr lang="en-US"/>
              <a:t>Third level</a:t>
            </a:r>
          </a:p>
        </p:txBody>
      </p:sp>
      <p:sp>
        <p:nvSpPr>
          <p:cNvPr id="13" name="Picture Placeholder 5"/>
          <p:cNvSpPr>
            <a:spLocks noGrp="1"/>
          </p:cNvSpPr>
          <p:nvPr>
            <p:ph type="pic" sz="quarter" idx="12"/>
          </p:nvPr>
        </p:nvSpPr>
        <p:spPr>
          <a:xfrm>
            <a:off x="6877877" y="2246313"/>
            <a:ext cx="5314123" cy="3975100"/>
          </a:xfrm>
          <a:noFill/>
        </p:spPr>
        <p:txBody>
          <a:bodyPr/>
          <a:lstStyle/>
          <a:p>
            <a:endParaRPr lang="en-US"/>
          </a:p>
        </p:txBody>
      </p:sp>
      <p:pic>
        <p:nvPicPr>
          <p:cNvPr id="16" name="Picture 15"/>
          <p:cNvPicPr>
            <a:picLocks noChangeAspect="1"/>
          </p:cNvPicPr>
          <p:nvPr userDrawn="1"/>
        </p:nvPicPr>
        <p:blipFill>
          <a:blip r:embed="rId4"/>
          <a:srcRect/>
          <a:stretch/>
        </p:blipFill>
        <p:spPr>
          <a:xfrm>
            <a:off x="157278" y="120980"/>
            <a:ext cx="2986174" cy="441570"/>
          </a:xfrm>
          <a:prstGeom prst="rect">
            <a:avLst/>
          </a:prstGeom>
        </p:spPr>
      </p:pic>
      <p:sp>
        <p:nvSpPr>
          <p:cNvPr id="18" name="Slide Number Placeholder 3"/>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tint val="75000"/>
                  </a:schemeClr>
                </a:solidFill>
                <a:latin typeface="Garamond" charset="0"/>
                <a:ea typeface="Garamond" charset="0"/>
                <a:cs typeface="Garamond" charset="0"/>
              </a:defRPr>
            </a:lvl1pPr>
          </a:lstStyle>
          <a:p>
            <a:fld id="{B33F6F0C-3A50-654C-8BCB-9D551D367FDC}" type="slidenum">
              <a:rPr lang="en-US" smtClean="0"/>
              <a:pPr/>
              <a:t>‹#›</a:t>
            </a:fld>
            <a:endParaRPr lang="en-US"/>
          </a:p>
        </p:txBody>
      </p:sp>
    </p:spTree>
    <p:extLst>
      <p:ext uri="{BB962C8B-B14F-4D97-AF65-F5344CB8AC3E}">
        <p14:creationId xmlns:p14="http://schemas.microsoft.com/office/powerpoint/2010/main" val="906358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Photo Background">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696913"/>
            <a:ext cx="12192000" cy="6161087"/>
          </a:xfrm>
        </p:spPr>
        <p:txBody>
          <a:bodyPr/>
          <a:lstStyle/>
          <a:p>
            <a:endParaRPr lang="en-US"/>
          </a:p>
        </p:txBody>
      </p:sp>
      <p:sp>
        <p:nvSpPr>
          <p:cNvPr id="5" name="Rectangle 4"/>
          <p:cNvSpPr/>
          <p:nvPr userDrawn="1"/>
        </p:nvSpPr>
        <p:spPr>
          <a:xfrm>
            <a:off x="0" y="3950208"/>
            <a:ext cx="12192000" cy="2907793"/>
          </a:xfrm>
          <a:prstGeom prst="rect">
            <a:avLst/>
          </a:prstGeom>
          <a:gradFill flip="none" rotWithShape="1">
            <a:gsLst>
              <a:gs pos="2000">
                <a:schemeClr val="tx1"/>
              </a:gs>
              <a:gs pos="100000">
                <a:schemeClr val="tx1">
                  <a:alpha val="0"/>
                  <a:lumMod val="58000"/>
                  <a:lumOff val="42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0"/>
            <a:ext cx="12192000" cy="696340"/>
          </a:xfrm>
          <a:prstGeom prst="rect">
            <a:avLst/>
          </a:prstGeom>
          <a:gradFill flip="none" rotWithShape="1">
            <a:gsLst>
              <a:gs pos="25000">
                <a:schemeClr val="tx1">
                  <a:lumMod val="85000"/>
                  <a:lumOff val="15000"/>
                </a:schemeClr>
              </a:gs>
              <a:gs pos="100000">
                <a:schemeClr val="tx1"/>
              </a:gs>
            </a:gsLst>
            <a:lin ang="54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p:cNvSpPr/>
          <p:nvPr userDrawn="1"/>
        </p:nvSpPr>
        <p:spPr>
          <a:xfrm>
            <a:off x="0" y="653638"/>
            <a:ext cx="12192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7278" y="70295"/>
            <a:ext cx="2986174" cy="542940"/>
          </a:xfrm>
          <a:prstGeom prst="rect">
            <a:avLst/>
          </a:prstGeom>
        </p:spPr>
      </p:pic>
      <p:sp>
        <p:nvSpPr>
          <p:cNvPr id="11" name="Text Placeholder 3"/>
          <p:cNvSpPr>
            <a:spLocks noGrp="1"/>
          </p:cNvSpPr>
          <p:nvPr>
            <p:ph type="body" sz="quarter" idx="10" hasCustomPrompt="1"/>
          </p:nvPr>
        </p:nvSpPr>
        <p:spPr>
          <a:xfrm>
            <a:off x="838201" y="5047487"/>
            <a:ext cx="10646663" cy="1173925"/>
          </a:xfrm>
        </p:spPr>
        <p:txBody>
          <a:bodyPr>
            <a:normAutofit/>
          </a:bodyPr>
          <a:lstStyle>
            <a:lvl1pPr marL="0" indent="0" algn="ctr">
              <a:buFontTx/>
              <a:buNone/>
              <a:defRPr sz="3600" b="1" i="0" baseline="0">
                <a:solidFill>
                  <a:schemeClr val="bg1"/>
                </a:solidFill>
                <a:latin typeface="Avenir Next Demi Bold" charset="0"/>
                <a:ea typeface="Avenir Next Demi Bold" charset="0"/>
                <a:cs typeface="Avenir Next Demi Bold" charset="0"/>
              </a:defRPr>
            </a:lvl1pPr>
            <a:lvl2pPr>
              <a:defRPr>
                <a:solidFill>
                  <a:schemeClr val="accent1"/>
                </a:solidFill>
              </a:defRPr>
            </a:lvl2pPr>
            <a:lvl3pPr>
              <a:defRPr>
                <a:solidFill>
                  <a:schemeClr val="accent2"/>
                </a:solidFill>
              </a:defRPr>
            </a:lvl3pPr>
          </a:lstStyle>
          <a:p>
            <a:pPr lvl="0"/>
            <a:r>
              <a:rPr lang="en-US"/>
              <a:t>Important Info</a:t>
            </a:r>
          </a:p>
          <a:p>
            <a:pPr lvl="0"/>
            <a:r>
              <a:rPr lang="en-US"/>
              <a:t>Put info here and here and here</a:t>
            </a:r>
          </a:p>
        </p:txBody>
      </p:sp>
      <p:sp>
        <p:nvSpPr>
          <p:cNvPr id="13" name="Slide Number Placeholder 3"/>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tint val="75000"/>
                  </a:schemeClr>
                </a:solidFill>
                <a:latin typeface="Garamond" charset="0"/>
                <a:ea typeface="Garamond" charset="0"/>
                <a:cs typeface="Garamond" charset="0"/>
              </a:defRPr>
            </a:lvl1pPr>
          </a:lstStyle>
          <a:p>
            <a:fld id="{B33F6F0C-3A50-654C-8BCB-9D551D367FDC}" type="slidenum">
              <a:rPr lang="en-US" smtClean="0"/>
              <a:pPr/>
              <a:t>‹#›</a:t>
            </a:fld>
            <a:endParaRPr lang="en-US"/>
          </a:p>
        </p:txBody>
      </p:sp>
      <p:pic>
        <p:nvPicPr>
          <p:cNvPr id="2" name="Picture 1">
            <a:extLst>
              <a:ext uri="{FF2B5EF4-FFF2-40B4-BE49-F238E27FC236}">
                <a16:creationId xmlns:a16="http://schemas.microsoft.com/office/drawing/2014/main" id="{32891CF6-0FB7-8855-C95E-F1E8689AD64D}"/>
              </a:ext>
            </a:extLst>
          </p:cNvPr>
          <p:cNvPicPr>
            <a:picLocks noChangeAspect="1"/>
          </p:cNvPicPr>
          <p:nvPr userDrawn="1"/>
        </p:nvPicPr>
        <p:blipFill>
          <a:blip r:embed="rId3"/>
          <a:srcRect/>
          <a:stretch/>
        </p:blipFill>
        <p:spPr>
          <a:xfrm>
            <a:off x="157278" y="144333"/>
            <a:ext cx="2986174" cy="441570"/>
          </a:xfrm>
          <a:prstGeom prst="rect">
            <a:avLst/>
          </a:prstGeom>
        </p:spPr>
      </p:pic>
    </p:spTree>
    <p:extLst>
      <p:ext uri="{BB962C8B-B14F-4D97-AF65-F5344CB8AC3E}">
        <p14:creationId xmlns:p14="http://schemas.microsoft.com/office/powerpoint/2010/main" val="1694685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3FEF0-7489-7307-692E-BC21D4A336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79AF6B-E0FE-EA06-693A-E1AD39E77F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8ED9456-362E-F42F-EA43-6FEE879DBB13}"/>
              </a:ext>
            </a:extLst>
          </p:cNvPr>
          <p:cNvSpPr>
            <a:spLocks noGrp="1"/>
          </p:cNvSpPr>
          <p:nvPr>
            <p:ph type="dt" sz="half" idx="10"/>
          </p:nvPr>
        </p:nvSpPr>
        <p:spPr/>
        <p:txBody>
          <a:bodyPr/>
          <a:lstStyle/>
          <a:p>
            <a:fld id="{65C74FA6-ACC9-4A58-B97F-875859D9DE2F}" type="datetimeFigureOut">
              <a:rPr lang="en-US" smtClean="0"/>
              <a:t>8/5/24</a:t>
            </a:fld>
            <a:endParaRPr lang="en-US"/>
          </a:p>
        </p:txBody>
      </p:sp>
      <p:sp>
        <p:nvSpPr>
          <p:cNvPr id="5" name="Footer Placeholder 4">
            <a:extLst>
              <a:ext uri="{FF2B5EF4-FFF2-40B4-BE49-F238E27FC236}">
                <a16:creationId xmlns:a16="http://schemas.microsoft.com/office/drawing/2014/main" id="{A7FB6E59-FE06-8B29-2475-F76CF73C6D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5D405-2089-0699-8E50-57B6E76222F0}"/>
              </a:ext>
            </a:extLst>
          </p:cNvPr>
          <p:cNvSpPr>
            <a:spLocks noGrp="1"/>
          </p:cNvSpPr>
          <p:nvPr>
            <p:ph type="sldNum" sz="quarter" idx="12"/>
          </p:nvPr>
        </p:nvSpPr>
        <p:spPr/>
        <p:txBody>
          <a:bodyPr/>
          <a:lstStyle/>
          <a:p>
            <a:fld id="{A3FE672D-1777-481D-8B60-1E920276E0EA}" type="slidenum">
              <a:rPr lang="en-US" smtClean="0"/>
              <a:t>‹#›</a:t>
            </a:fld>
            <a:endParaRPr lang="en-US"/>
          </a:p>
        </p:txBody>
      </p:sp>
    </p:spTree>
    <p:extLst>
      <p:ext uri="{BB962C8B-B14F-4D97-AF65-F5344CB8AC3E}">
        <p14:creationId xmlns:p14="http://schemas.microsoft.com/office/powerpoint/2010/main" val="19511972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Photo Background &amp; Left Text">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696913"/>
            <a:ext cx="12192000" cy="6161087"/>
          </a:xfrm>
        </p:spPr>
        <p:txBody>
          <a:bodyPr/>
          <a:lstStyle/>
          <a:p>
            <a:endParaRPr lang="en-US"/>
          </a:p>
        </p:txBody>
      </p:sp>
      <p:sp>
        <p:nvSpPr>
          <p:cNvPr id="5" name="Rectangle 4"/>
          <p:cNvSpPr/>
          <p:nvPr userDrawn="1"/>
        </p:nvSpPr>
        <p:spPr>
          <a:xfrm rot="5400000">
            <a:off x="175943" y="523412"/>
            <a:ext cx="6158645" cy="6510531"/>
          </a:xfrm>
          <a:prstGeom prst="rect">
            <a:avLst/>
          </a:prstGeom>
          <a:gradFill flip="none" rotWithShape="1">
            <a:gsLst>
              <a:gs pos="5000">
                <a:schemeClr val="tx1"/>
              </a:gs>
              <a:gs pos="100000">
                <a:schemeClr val="tx1">
                  <a:alpha val="0"/>
                  <a:lumMod val="58000"/>
                  <a:lumOff val="42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0"/>
            <a:ext cx="12192000" cy="696340"/>
          </a:xfrm>
          <a:prstGeom prst="rect">
            <a:avLst/>
          </a:prstGeom>
          <a:gradFill flip="none" rotWithShape="1">
            <a:gsLst>
              <a:gs pos="25000">
                <a:schemeClr val="tx1">
                  <a:lumMod val="85000"/>
                  <a:lumOff val="15000"/>
                </a:schemeClr>
              </a:gs>
              <a:gs pos="100000">
                <a:schemeClr val="tx1"/>
              </a:gs>
            </a:gsLst>
            <a:lin ang="5400000" scaled="1"/>
            <a:tileRect/>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p:cNvSpPr/>
          <p:nvPr userDrawn="1"/>
        </p:nvSpPr>
        <p:spPr>
          <a:xfrm>
            <a:off x="0" y="653638"/>
            <a:ext cx="12192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a:srcRect/>
          <a:stretch/>
        </p:blipFill>
        <p:spPr>
          <a:xfrm>
            <a:off x="157278" y="120980"/>
            <a:ext cx="2986174" cy="441570"/>
          </a:xfrm>
          <a:prstGeom prst="rect">
            <a:avLst/>
          </a:prstGeom>
        </p:spPr>
      </p:pic>
      <p:sp>
        <p:nvSpPr>
          <p:cNvPr id="11" name="Text Placeholder 3"/>
          <p:cNvSpPr>
            <a:spLocks noGrp="1"/>
          </p:cNvSpPr>
          <p:nvPr>
            <p:ph type="body" sz="quarter" idx="10" hasCustomPrompt="1"/>
          </p:nvPr>
        </p:nvSpPr>
        <p:spPr>
          <a:xfrm>
            <a:off x="274321" y="1938528"/>
            <a:ext cx="4791456" cy="4282885"/>
          </a:xfrm>
          <a:ln>
            <a:noFill/>
          </a:ln>
        </p:spPr>
        <p:txBody>
          <a:bodyPr>
            <a:normAutofit/>
          </a:bodyPr>
          <a:lstStyle>
            <a:lvl1pPr marL="0" indent="0" algn="ctr">
              <a:buFontTx/>
              <a:buNone/>
              <a:defRPr sz="3600" b="1" i="0" baseline="0">
                <a:solidFill>
                  <a:schemeClr val="bg1"/>
                </a:solidFill>
                <a:latin typeface="Avenir Next Demi Bold" charset="0"/>
                <a:ea typeface="Avenir Next Demi Bold" charset="0"/>
                <a:cs typeface="Avenir Next Demi Bold" charset="0"/>
              </a:defRPr>
            </a:lvl1pPr>
            <a:lvl2pPr>
              <a:defRPr>
                <a:solidFill>
                  <a:schemeClr val="accent1"/>
                </a:solidFill>
              </a:defRPr>
            </a:lvl2pPr>
            <a:lvl3pPr>
              <a:defRPr>
                <a:solidFill>
                  <a:schemeClr val="accent2"/>
                </a:solidFill>
              </a:defRPr>
            </a:lvl3pPr>
          </a:lstStyle>
          <a:p>
            <a:pPr lvl="0"/>
            <a:r>
              <a:rPr lang="en-US"/>
              <a:t>Important Info</a:t>
            </a:r>
          </a:p>
          <a:p>
            <a:pPr lvl="0"/>
            <a:r>
              <a:rPr lang="en-US"/>
              <a:t>Put info here and here and here</a:t>
            </a:r>
          </a:p>
        </p:txBody>
      </p:sp>
      <p:sp>
        <p:nvSpPr>
          <p:cNvPr id="12" name="Slide Number Placeholder 3"/>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tint val="75000"/>
                  </a:schemeClr>
                </a:solidFill>
                <a:latin typeface="Garamond" charset="0"/>
                <a:ea typeface="Garamond" charset="0"/>
                <a:cs typeface="Garamond" charset="0"/>
              </a:defRPr>
            </a:lvl1pPr>
          </a:lstStyle>
          <a:p>
            <a:fld id="{B33F6F0C-3A50-654C-8BCB-9D551D367FDC}" type="slidenum">
              <a:rPr lang="en-US" smtClean="0"/>
              <a:pPr/>
              <a:t>‹#›</a:t>
            </a:fld>
            <a:endParaRPr lang="en-US"/>
          </a:p>
        </p:txBody>
      </p:sp>
    </p:spTree>
    <p:extLst>
      <p:ext uri="{BB962C8B-B14F-4D97-AF65-F5344CB8AC3E}">
        <p14:creationId xmlns:p14="http://schemas.microsoft.com/office/powerpoint/2010/main" val="21316743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Photo Background &amp; Right Text">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696913"/>
            <a:ext cx="12192000" cy="6161087"/>
          </a:xfrm>
        </p:spPr>
        <p:txBody>
          <a:bodyPr/>
          <a:lstStyle/>
          <a:p>
            <a:endParaRPr lang="en-US"/>
          </a:p>
        </p:txBody>
      </p:sp>
      <p:sp>
        <p:nvSpPr>
          <p:cNvPr id="5" name="Rectangle 4"/>
          <p:cNvSpPr/>
          <p:nvPr userDrawn="1"/>
        </p:nvSpPr>
        <p:spPr>
          <a:xfrm rot="5400000">
            <a:off x="5857412" y="537330"/>
            <a:ext cx="6158645" cy="6510531"/>
          </a:xfrm>
          <a:prstGeom prst="rect">
            <a:avLst/>
          </a:prstGeom>
          <a:gradFill flip="none" rotWithShape="1">
            <a:gsLst>
              <a:gs pos="5000">
                <a:schemeClr val="tx1"/>
              </a:gs>
              <a:gs pos="100000">
                <a:schemeClr val="tx1">
                  <a:alpha val="0"/>
                  <a:lumMod val="58000"/>
                  <a:lumOff val="42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0"/>
            <a:ext cx="12192000" cy="696340"/>
          </a:xfrm>
          <a:prstGeom prst="rect">
            <a:avLst/>
          </a:prstGeom>
          <a:gradFill flip="none" rotWithShape="1">
            <a:gsLst>
              <a:gs pos="25000">
                <a:schemeClr val="tx1">
                  <a:lumMod val="85000"/>
                  <a:lumOff val="15000"/>
                </a:schemeClr>
              </a:gs>
              <a:gs pos="99000">
                <a:schemeClr val="tx1"/>
              </a:gs>
            </a:gsLst>
            <a:lin ang="5400000" scaled="1"/>
            <a:tileRect/>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p:cNvSpPr/>
          <p:nvPr userDrawn="1"/>
        </p:nvSpPr>
        <p:spPr>
          <a:xfrm>
            <a:off x="0" y="653638"/>
            <a:ext cx="12192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a:srcRect/>
          <a:stretch/>
        </p:blipFill>
        <p:spPr>
          <a:xfrm>
            <a:off x="157278" y="120980"/>
            <a:ext cx="2986174" cy="441570"/>
          </a:xfrm>
          <a:prstGeom prst="rect">
            <a:avLst/>
          </a:prstGeom>
        </p:spPr>
      </p:pic>
      <p:sp>
        <p:nvSpPr>
          <p:cNvPr id="11" name="Text Placeholder 3"/>
          <p:cNvSpPr>
            <a:spLocks noGrp="1"/>
          </p:cNvSpPr>
          <p:nvPr>
            <p:ph type="body" sz="quarter" idx="10" hasCustomPrompt="1"/>
          </p:nvPr>
        </p:nvSpPr>
        <p:spPr>
          <a:xfrm>
            <a:off x="7089646" y="1989022"/>
            <a:ext cx="4791456" cy="4282885"/>
          </a:xfrm>
          <a:ln>
            <a:noFill/>
          </a:ln>
        </p:spPr>
        <p:txBody>
          <a:bodyPr>
            <a:normAutofit/>
          </a:bodyPr>
          <a:lstStyle>
            <a:lvl1pPr marL="0" indent="0" algn="ctr">
              <a:buFontTx/>
              <a:buNone/>
              <a:defRPr sz="3600" b="1" i="0" baseline="0">
                <a:solidFill>
                  <a:schemeClr val="bg1"/>
                </a:solidFill>
                <a:latin typeface="Avenir Next Demi Bold" charset="0"/>
                <a:ea typeface="Avenir Next Demi Bold" charset="0"/>
                <a:cs typeface="Avenir Next Demi Bold" charset="0"/>
              </a:defRPr>
            </a:lvl1pPr>
            <a:lvl2pPr>
              <a:defRPr>
                <a:solidFill>
                  <a:schemeClr val="accent1"/>
                </a:solidFill>
              </a:defRPr>
            </a:lvl2pPr>
            <a:lvl3pPr>
              <a:defRPr>
                <a:solidFill>
                  <a:schemeClr val="accent2"/>
                </a:solidFill>
              </a:defRPr>
            </a:lvl3pPr>
          </a:lstStyle>
          <a:p>
            <a:pPr lvl="0"/>
            <a:r>
              <a:rPr lang="en-US"/>
              <a:t>Important Info</a:t>
            </a:r>
          </a:p>
          <a:p>
            <a:pPr lvl="0"/>
            <a:r>
              <a:rPr lang="en-US"/>
              <a:t>Put info here and here and here</a:t>
            </a:r>
          </a:p>
        </p:txBody>
      </p:sp>
      <p:sp>
        <p:nvSpPr>
          <p:cNvPr id="13" name="Slide Number Placeholder 3"/>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tint val="75000"/>
                  </a:schemeClr>
                </a:solidFill>
                <a:latin typeface="Garamond" charset="0"/>
                <a:ea typeface="Garamond" charset="0"/>
                <a:cs typeface="Garamond" charset="0"/>
              </a:defRPr>
            </a:lvl1pPr>
          </a:lstStyle>
          <a:p>
            <a:fld id="{B33F6F0C-3A50-654C-8BCB-9D551D367FDC}" type="slidenum">
              <a:rPr lang="en-US" smtClean="0"/>
              <a:pPr/>
              <a:t>‹#›</a:t>
            </a:fld>
            <a:endParaRPr lang="en-US"/>
          </a:p>
        </p:txBody>
      </p:sp>
    </p:spTree>
    <p:extLst>
      <p:ext uri="{BB962C8B-B14F-4D97-AF65-F5344CB8AC3E}">
        <p14:creationId xmlns:p14="http://schemas.microsoft.com/office/powerpoint/2010/main" val="16086071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AEC75A-D69B-7355-7BC9-8F21F9E261A0}"/>
              </a:ext>
            </a:extLst>
          </p:cNvPr>
          <p:cNvSpPr>
            <a:spLocks noGrp="1"/>
          </p:cNvSpPr>
          <p:nvPr>
            <p:ph type="dt" sz="half" idx="10"/>
          </p:nvPr>
        </p:nvSpPr>
        <p:spPr/>
        <p:txBody>
          <a:bodyPr/>
          <a:lstStyle/>
          <a:p>
            <a:fld id="{DB9B5D76-C319-A94C-918F-E9558D6664D4}" type="datetimeFigureOut">
              <a:rPr lang="en-US" smtClean="0"/>
              <a:t>8/5/24</a:t>
            </a:fld>
            <a:endParaRPr lang="en-US"/>
          </a:p>
        </p:txBody>
      </p:sp>
      <p:sp>
        <p:nvSpPr>
          <p:cNvPr id="3" name="Footer Placeholder 2">
            <a:extLst>
              <a:ext uri="{FF2B5EF4-FFF2-40B4-BE49-F238E27FC236}">
                <a16:creationId xmlns:a16="http://schemas.microsoft.com/office/drawing/2014/main" id="{FE0A03D3-3CED-9108-2860-5249F17184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CADFB2-9F09-AC0C-C668-419066FA9B28}"/>
              </a:ext>
            </a:extLst>
          </p:cNvPr>
          <p:cNvSpPr>
            <a:spLocks noGrp="1"/>
          </p:cNvSpPr>
          <p:nvPr>
            <p:ph type="sldNum" sz="quarter" idx="12"/>
          </p:nvPr>
        </p:nvSpPr>
        <p:spPr/>
        <p:txBody>
          <a:bodyPr/>
          <a:lstStyle/>
          <a:p>
            <a:fld id="{05CAF95E-F9E1-2D4B-BFBB-474AEC58D0F3}" type="slidenum">
              <a:rPr lang="en-US" smtClean="0"/>
              <a:t>‹#›</a:t>
            </a:fld>
            <a:endParaRPr lang="en-US"/>
          </a:p>
        </p:txBody>
      </p:sp>
    </p:spTree>
    <p:extLst>
      <p:ext uri="{BB962C8B-B14F-4D97-AF65-F5344CB8AC3E}">
        <p14:creationId xmlns:p14="http://schemas.microsoft.com/office/powerpoint/2010/main" val="37945526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81370F0-F46B-2C43-A4A2-64FBD76BAE36}" type="datetimeFigureOut">
              <a:rPr lang="en-US" smtClean="0"/>
              <a:t>8/5/24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31420655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1370F0-F46B-2C43-A4A2-64FBD76BAE36}" type="datetimeFigureOut">
              <a:rPr lang="en-US" smtClean="0"/>
              <a:t>8/5/24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30712693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1370F0-F46B-2C43-A4A2-64FBD76BAE36}" type="datetimeFigureOut">
              <a:rPr lang="en-US" smtClean="0"/>
              <a:t>8/5/24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17899823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1370F0-F46B-2C43-A4A2-64FBD76BAE36}" type="datetimeFigureOut">
              <a:rPr lang="en-US" smtClean="0"/>
              <a:t>8/5/24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7154961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1370F0-F46B-2C43-A4A2-64FBD76BAE36}" type="datetimeFigureOut">
              <a:rPr lang="en-US" smtClean="0"/>
              <a:t>8/5/24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2152364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1370F0-F46B-2C43-A4A2-64FBD76BAE36}" type="datetimeFigureOut">
              <a:rPr lang="en-US" smtClean="0"/>
              <a:t>8/5/24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7131314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1370F0-F46B-2C43-A4A2-64FBD76BAE36}" type="datetimeFigureOut">
              <a:rPr lang="en-US" smtClean="0"/>
              <a:t>8/5/24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2956740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GreyBack_TextOnly">
    <p:bg>
      <p:bgPr>
        <a:solidFill>
          <a:schemeClr val="bg1">
            <a:lumMod val="95000"/>
          </a:schemeClr>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663599"/>
          </a:xfrm>
          <a:prstGeom prst="rect">
            <a:avLst/>
          </a:prstGeom>
          <a:gradFill flip="none" rotWithShape="1">
            <a:gsLst>
              <a:gs pos="25000">
                <a:schemeClr val="tx1">
                  <a:lumMod val="85000"/>
                  <a:lumOff val="15000"/>
                </a:schemeClr>
              </a:gs>
              <a:gs pos="100000">
                <a:schemeClr val="tx1"/>
              </a:gs>
            </a:gsLst>
            <a:lin ang="54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Text Placeholder 3"/>
          <p:cNvSpPr>
            <a:spLocks noGrp="1"/>
          </p:cNvSpPr>
          <p:nvPr>
            <p:ph type="body" sz="quarter" idx="10"/>
          </p:nvPr>
        </p:nvSpPr>
        <p:spPr>
          <a:xfrm>
            <a:off x="838200" y="2246313"/>
            <a:ext cx="10449339" cy="3975100"/>
          </a:xfrm>
        </p:spPr>
        <p:txBody>
          <a:bodyPr/>
          <a:lstStyle>
            <a:lvl1pPr>
              <a:defRPr b="0" i="0">
                <a:latin typeface="Avenir Next Medium" charset="0"/>
                <a:ea typeface="Avenir Next Medium" charset="0"/>
                <a:cs typeface="Avenir Next Medium" charset="0"/>
              </a:defRPr>
            </a:lvl1pPr>
          </a:lstStyle>
          <a:p>
            <a:pPr lvl="0"/>
            <a:r>
              <a:rPr lang="en-US"/>
              <a:t>Click to edit Master text styles</a:t>
            </a:r>
          </a:p>
          <a:p>
            <a:pPr lvl="1"/>
            <a:r>
              <a:rPr lang="en-US"/>
              <a:t>Second level</a:t>
            </a:r>
          </a:p>
          <a:p>
            <a:pPr lvl="2"/>
            <a:r>
              <a:rPr lang="en-US"/>
              <a:t>Third level</a:t>
            </a:r>
          </a:p>
        </p:txBody>
      </p:sp>
      <p:sp>
        <p:nvSpPr>
          <p:cNvPr id="6" name="Rectangle 5"/>
          <p:cNvSpPr/>
          <p:nvPr userDrawn="1"/>
        </p:nvSpPr>
        <p:spPr>
          <a:xfrm>
            <a:off x="0" y="653638"/>
            <a:ext cx="12192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hasCustomPrompt="1"/>
          </p:nvPr>
        </p:nvSpPr>
        <p:spPr>
          <a:xfrm>
            <a:off x="838199" y="1167402"/>
            <a:ext cx="10515600" cy="623888"/>
          </a:xfrm>
        </p:spPr>
        <p:txBody>
          <a:bodyPr/>
          <a:lstStyle>
            <a:lvl1pPr algn="ctr">
              <a:defRPr b="1" i="0">
                <a:solidFill>
                  <a:schemeClr val="tx1"/>
                </a:solidFill>
                <a:latin typeface="Avenir Next" charset="0"/>
                <a:ea typeface="Avenir Next" charset="0"/>
                <a:cs typeface="Avenir Next" charset="0"/>
              </a:defRPr>
            </a:lvl1pPr>
          </a:lstStyle>
          <a:p>
            <a:r>
              <a:rPr lang="en-US"/>
              <a:t>TITLE</a:t>
            </a:r>
          </a:p>
        </p:txBody>
      </p:sp>
      <p:pic>
        <p:nvPicPr>
          <p:cNvPr id="11" name="Picture 10"/>
          <p:cNvPicPr>
            <a:picLocks noChangeAspect="1"/>
          </p:cNvPicPr>
          <p:nvPr userDrawn="1"/>
        </p:nvPicPr>
        <p:blipFill rotWithShape="1">
          <a:blip r:embed="rId2"/>
          <a:srcRect l="7658" t="-4050" r="6846"/>
          <a:stretch/>
        </p:blipFill>
        <p:spPr>
          <a:xfrm>
            <a:off x="262466" y="59250"/>
            <a:ext cx="2260601" cy="540412"/>
          </a:xfrm>
          <a:prstGeom prst="rect">
            <a:avLst/>
          </a:prstGeom>
        </p:spPr>
      </p:pic>
      <p:sp>
        <p:nvSpPr>
          <p:cNvPr id="10" name="Slide Number Placeholder 3"/>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tint val="75000"/>
                  </a:schemeClr>
                </a:solidFill>
                <a:latin typeface="Garamond" charset="0"/>
                <a:ea typeface="Garamond" charset="0"/>
                <a:cs typeface="Garamond" charset="0"/>
              </a:defRPr>
            </a:lvl1pPr>
          </a:lstStyle>
          <a:p>
            <a:fld id="{B33F6F0C-3A50-654C-8BCB-9D551D367FDC}" type="slidenum">
              <a:rPr lang="en-US" smtClean="0"/>
              <a:pPr/>
              <a:t>‹#›</a:t>
            </a:fld>
            <a:endParaRPr lang="en-US"/>
          </a:p>
        </p:txBody>
      </p:sp>
    </p:spTree>
    <p:extLst>
      <p:ext uri="{BB962C8B-B14F-4D97-AF65-F5344CB8AC3E}">
        <p14:creationId xmlns:p14="http://schemas.microsoft.com/office/powerpoint/2010/main" val="877601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1370F0-F46B-2C43-A4A2-64FBD76BAE36}" type="datetimeFigureOut">
              <a:rPr lang="en-US" smtClean="0"/>
              <a:t>8/5/24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20442021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1370F0-F46B-2C43-A4A2-64FBD76BAE36}" type="datetimeFigureOut">
              <a:rPr lang="en-US" smtClean="0"/>
              <a:t>8/5/24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4717777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1370F0-F46B-2C43-A4A2-64FBD76BAE36}" type="datetimeFigureOut">
              <a:rPr lang="en-US" smtClean="0"/>
              <a:t>8/5/24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24689726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1370F0-F46B-2C43-A4A2-64FBD76BAE36}" type="datetimeFigureOut">
              <a:rPr lang="en-US" smtClean="0"/>
              <a:t>8/5/24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2536212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GradPurple">
    <p:bg>
      <p:bgPr>
        <a:gradFill rotWithShape="1">
          <a:gsLst>
            <a:gs pos="0">
              <a:schemeClr val="bg1">
                <a:tint val="93000"/>
                <a:satMod val="150000"/>
                <a:shade val="98000"/>
                <a:lumMod val="85000"/>
                <a:lumOff val="15000"/>
              </a:schemeClr>
            </a:gs>
            <a:gs pos="49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ADEEA9-FCCF-9A31-580D-C93223C6F591}"/>
              </a:ext>
            </a:extLst>
          </p:cNvPr>
          <p:cNvPicPr>
            <a:picLocks noChangeAspect="1"/>
          </p:cNvPicPr>
          <p:nvPr userDrawn="1"/>
        </p:nvPicPr>
        <p:blipFill>
          <a:blip r:embed="rId2"/>
          <a:srcRect/>
          <a:stretch/>
        </p:blipFill>
        <p:spPr>
          <a:xfrm>
            <a:off x="1930953" y="954449"/>
            <a:ext cx="8330094" cy="4049351"/>
          </a:xfrm>
          <a:prstGeom prst="rect">
            <a:avLst/>
          </a:prstGeom>
        </p:spPr>
      </p:pic>
    </p:spTree>
    <p:extLst>
      <p:ext uri="{BB962C8B-B14F-4D97-AF65-F5344CB8AC3E}">
        <p14:creationId xmlns:p14="http://schemas.microsoft.com/office/powerpoint/2010/main" val="2121030311"/>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GradPurple">
    <p:bg>
      <p:bgPr>
        <a:gradFill rotWithShape="1">
          <a:gsLst>
            <a:gs pos="0">
              <a:schemeClr val="bg1">
                <a:tint val="93000"/>
                <a:satMod val="150000"/>
                <a:shade val="98000"/>
                <a:lumMod val="85000"/>
                <a:lumOff val="15000"/>
              </a:schemeClr>
            </a:gs>
            <a:gs pos="49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rcRect/>
          <a:stretch/>
        </p:blipFill>
        <p:spPr>
          <a:xfrm>
            <a:off x="3052962" y="1039092"/>
            <a:ext cx="6086076" cy="3872958"/>
          </a:xfrm>
          <a:prstGeom prst="rect">
            <a:avLst/>
          </a:prstGeom>
        </p:spPr>
      </p:pic>
    </p:spTree>
    <p:extLst>
      <p:ext uri="{BB962C8B-B14F-4D97-AF65-F5344CB8AC3E}">
        <p14:creationId xmlns:p14="http://schemas.microsoft.com/office/powerpoint/2010/main" val="2121030311"/>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 BkgdImage">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p:cNvSpPr/>
          <p:nvPr userDrawn="1"/>
        </p:nvSpPr>
        <p:spPr>
          <a:xfrm>
            <a:off x="0" y="0"/>
            <a:ext cx="12192000" cy="6858000"/>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userDrawn="1"/>
        </p:nvSpPr>
        <p:spPr>
          <a:xfrm>
            <a:off x="927652" y="5642741"/>
            <a:ext cx="10336696" cy="461665"/>
          </a:xfrm>
          <a:prstGeom prst="rect">
            <a:avLst/>
          </a:prstGeom>
          <a:noFill/>
          <a:ln>
            <a:noFill/>
          </a:ln>
        </p:spPr>
        <p:txBody>
          <a:bodyPr wrap="square" rtlCol="0">
            <a:spAutoFit/>
          </a:bodyPr>
          <a:lstStyle/>
          <a:p>
            <a:pPr algn="ctr"/>
            <a:r>
              <a:rPr lang="en-US" sz="2400"/>
              <a:t>Title | Date</a:t>
            </a:r>
          </a:p>
        </p:txBody>
      </p:sp>
      <p:pic>
        <p:nvPicPr>
          <p:cNvPr id="8" name="Picture 7"/>
          <p:cNvPicPr>
            <a:picLocks noChangeAspect="1"/>
          </p:cNvPicPr>
          <p:nvPr userDrawn="1"/>
        </p:nvPicPr>
        <p:blipFill>
          <a:blip r:embed="rId4"/>
          <a:srcRect/>
          <a:stretch/>
        </p:blipFill>
        <p:spPr>
          <a:xfrm>
            <a:off x="3052962" y="1039092"/>
            <a:ext cx="6086076" cy="3872958"/>
          </a:xfrm>
          <a:prstGeom prst="rect">
            <a:avLst/>
          </a:prstGeom>
        </p:spPr>
      </p:pic>
    </p:spTree>
    <p:extLst>
      <p:ext uri="{BB962C8B-B14F-4D97-AF65-F5344CB8AC3E}">
        <p14:creationId xmlns:p14="http://schemas.microsoft.com/office/powerpoint/2010/main" val="2110526560"/>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GreyBack_RightImage">
    <p:bg>
      <p:bgPr>
        <a:solidFill>
          <a:schemeClr val="bg1">
            <a:lumMod val="95000"/>
          </a:schemeClr>
        </a:soli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663599"/>
          </a:xfrm>
          <a:prstGeom prst="rect">
            <a:avLst/>
          </a:prstGeom>
          <a:gradFill flip="none" rotWithShape="1">
            <a:gsLst>
              <a:gs pos="20000">
                <a:schemeClr val="tx1"/>
              </a:gs>
              <a:gs pos="100000">
                <a:schemeClr val="tx1">
                  <a:lumMod val="85000"/>
                  <a:lumOff val="15000"/>
                </a:schemeClr>
              </a:gs>
            </a:gsLst>
            <a:lin ang="162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 Placeholder 3"/>
          <p:cNvSpPr>
            <a:spLocks noGrp="1"/>
          </p:cNvSpPr>
          <p:nvPr>
            <p:ph type="body" sz="quarter" idx="10"/>
          </p:nvPr>
        </p:nvSpPr>
        <p:spPr>
          <a:xfrm>
            <a:off x="838199" y="2246313"/>
            <a:ext cx="5761383" cy="3975100"/>
          </a:xfrm>
        </p:spPr>
        <p:txBody>
          <a:bodyPr/>
          <a:lstStyle>
            <a:lvl1pPr>
              <a:defRPr b="0" i="0">
                <a:latin typeface="Avenir Next Medium" charset="0"/>
                <a:ea typeface="Avenir Next Medium" charset="0"/>
                <a:cs typeface="Avenir Next Medium" charset="0"/>
              </a:defRPr>
            </a:lvl1pPr>
          </a:lstStyle>
          <a:p>
            <a:pPr lvl="0"/>
            <a:r>
              <a:rPr lang="en-US"/>
              <a:t>Click to edit Master text styles</a:t>
            </a:r>
          </a:p>
          <a:p>
            <a:pPr lvl="1"/>
            <a:r>
              <a:rPr lang="en-US"/>
              <a:t>Second level</a:t>
            </a:r>
          </a:p>
          <a:p>
            <a:pPr lvl="2"/>
            <a:r>
              <a:rPr lang="en-US"/>
              <a:t>Third level</a:t>
            </a:r>
          </a:p>
        </p:txBody>
      </p:sp>
      <p:sp>
        <p:nvSpPr>
          <p:cNvPr id="6" name="Picture Placeholder 5"/>
          <p:cNvSpPr>
            <a:spLocks noGrp="1"/>
          </p:cNvSpPr>
          <p:nvPr>
            <p:ph type="pic" sz="quarter" idx="11"/>
          </p:nvPr>
        </p:nvSpPr>
        <p:spPr>
          <a:xfrm>
            <a:off x="6877878" y="2246313"/>
            <a:ext cx="4475922" cy="3975100"/>
          </a:xfrm>
        </p:spPr>
        <p:txBody>
          <a:bodyPr/>
          <a:lstStyle/>
          <a:p>
            <a:endParaRPr lang="en-US"/>
          </a:p>
        </p:txBody>
      </p:sp>
      <p:sp>
        <p:nvSpPr>
          <p:cNvPr id="9" name="Rectangle 8"/>
          <p:cNvSpPr/>
          <p:nvPr userDrawn="1"/>
        </p:nvSpPr>
        <p:spPr>
          <a:xfrm>
            <a:off x="0" y="653638"/>
            <a:ext cx="12192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hasCustomPrompt="1"/>
          </p:nvPr>
        </p:nvSpPr>
        <p:spPr>
          <a:xfrm>
            <a:off x="838199" y="1167402"/>
            <a:ext cx="10515600" cy="623888"/>
          </a:xfrm>
        </p:spPr>
        <p:txBody>
          <a:bodyPr/>
          <a:lstStyle>
            <a:lvl1pPr algn="ctr">
              <a:defRPr b="1" i="0">
                <a:solidFill>
                  <a:schemeClr val="tx1"/>
                </a:solidFill>
                <a:latin typeface="Avenir Next" charset="0"/>
                <a:ea typeface="Avenir Next" charset="0"/>
                <a:cs typeface="Avenir Next" charset="0"/>
              </a:defRPr>
            </a:lvl1pPr>
          </a:lstStyle>
          <a:p>
            <a:r>
              <a:rPr lang="en-US"/>
              <a:t>TITLE</a:t>
            </a:r>
          </a:p>
        </p:txBody>
      </p:sp>
      <p:sp>
        <p:nvSpPr>
          <p:cNvPr id="11" name="Slide Number Placeholder 3"/>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tint val="75000"/>
                  </a:schemeClr>
                </a:solidFill>
                <a:latin typeface="Garamond" charset="0"/>
                <a:ea typeface="Garamond" charset="0"/>
                <a:cs typeface="Garamond" charset="0"/>
              </a:defRPr>
            </a:lvl1pPr>
          </a:lstStyle>
          <a:p>
            <a:fld id="{B33F6F0C-3A50-654C-8BCB-9D551D367FDC}" type="slidenum">
              <a:rPr lang="en-US" smtClean="0"/>
              <a:pPr/>
              <a:t>‹#›</a:t>
            </a:fld>
            <a:endParaRPr lang="en-US"/>
          </a:p>
        </p:txBody>
      </p:sp>
      <p:pic>
        <p:nvPicPr>
          <p:cNvPr id="3" name="Picture 2">
            <a:extLst>
              <a:ext uri="{FF2B5EF4-FFF2-40B4-BE49-F238E27FC236}">
                <a16:creationId xmlns:a16="http://schemas.microsoft.com/office/drawing/2014/main" id="{A3C378D7-07F6-12D0-60E1-3DA536166E90}"/>
              </a:ext>
            </a:extLst>
          </p:cNvPr>
          <p:cNvPicPr>
            <a:picLocks noChangeAspect="1"/>
          </p:cNvPicPr>
          <p:nvPr userDrawn="1"/>
        </p:nvPicPr>
        <p:blipFill>
          <a:blip r:embed="rId2"/>
          <a:srcRect/>
          <a:stretch/>
        </p:blipFill>
        <p:spPr>
          <a:xfrm>
            <a:off x="236791" y="102784"/>
            <a:ext cx="2986174" cy="441570"/>
          </a:xfrm>
          <a:prstGeom prst="rect">
            <a:avLst/>
          </a:prstGeom>
        </p:spPr>
      </p:pic>
    </p:spTree>
    <p:extLst>
      <p:ext uri="{BB962C8B-B14F-4D97-AF65-F5344CB8AC3E}">
        <p14:creationId xmlns:p14="http://schemas.microsoft.com/office/powerpoint/2010/main" val="18898924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GreyBack_LeftImage">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8"/>
          <p:cNvSpPr/>
          <p:nvPr userDrawn="1"/>
        </p:nvSpPr>
        <p:spPr>
          <a:xfrm>
            <a:off x="0" y="0"/>
            <a:ext cx="12192000" cy="663599"/>
          </a:xfrm>
          <a:prstGeom prst="rect">
            <a:avLst/>
          </a:prstGeom>
          <a:gradFill flip="none" rotWithShape="1">
            <a:gsLst>
              <a:gs pos="25000">
                <a:schemeClr val="tx1"/>
              </a:gs>
              <a:gs pos="100000">
                <a:schemeClr val="tx1">
                  <a:lumMod val="77000"/>
                  <a:lumOff val="23000"/>
                </a:schemeClr>
              </a:gs>
            </a:gsLst>
            <a:lin ang="162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Text Placeholder 3"/>
          <p:cNvSpPr>
            <a:spLocks noGrp="1"/>
          </p:cNvSpPr>
          <p:nvPr>
            <p:ph type="body" sz="quarter" idx="10"/>
          </p:nvPr>
        </p:nvSpPr>
        <p:spPr>
          <a:xfrm>
            <a:off x="5526156" y="2246313"/>
            <a:ext cx="5761383" cy="3975100"/>
          </a:xfrm>
        </p:spPr>
        <p:txBody>
          <a:bodyPr/>
          <a:lstStyle>
            <a:lvl1pPr>
              <a:defRPr b="0" i="0">
                <a:latin typeface="Avenir Next Medium" charset="0"/>
                <a:ea typeface="Avenir Next Medium" charset="0"/>
                <a:cs typeface="Avenir Next Medium" charset="0"/>
              </a:defRPr>
            </a:lvl1pPr>
          </a:lstStyle>
          <a:p>
            <a:pPr lvl="0"/>
            <a:r>
              <a:rPr lang="en-US"/>
              <a:t>Click to edit Master text styles</a:t>
            </a:r>
          </a:p>
          <a:p>
            <a:pPr lvl="1"/>
            <a:r>
              <a:rPr lang="en-US"/>
              <a:t>Second level</a:t>
            </a:r>
          </a:p>
          <a:p>
            <a:pPr lvl="2"/>
            <a:r>
              <a:rPr lang="en-US"/>
              <a:t>Third level</a:t>
            </a:r>
          </a:p>
        </p:txBody>
      </p:sp>
      <p:sp>
        <p:nvSpPr>
          <p:cNvPr id="4" name="Picture Placeholder 5"/>
          <p:cNvSpPr>
            <a:spLocks noGrp="1"/>
          </p:cNvSpPr>
          <p:nvPr>
            <p:ph type="pic" sz="quarter" idx="11"/>
          </p:nvPr>
        </p:nvSpPr>
        <p:spPr>
          <a:xfrm>
            <a:off x="838199" y="2246313"/>
            <a:ext cx="4475922" cy="3975100"/>
          </a:xfrm>
        </p:spPr>
        <p:txBody>
          <a:bodyPr/>
          <a:lstStyle/>
          <a:p>
            <a:endParaRPr lang="en-US"/>
          </a:p>
        </p:txBody>
      </p:sp>
      <p:sp>
        <p:nvSpPr>
          <p:cNvPr id="7" name="Rectangle 6"/>
          <p:cNvSpPr/>
          <p:nvPr userDrawn="1"/>
        </p:nvSpPr>
        <p:spPr>
          <a:xfrm>
            <a:off x="0" y="653638"/>
            <a:ext cx="12192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hasCustomPrompt="1"/>
          </p:nvPr>
        </p:nvSpPr>
        <p:spPr>
          <a:xfrm>
            <a:off x="838199" y="1167402"/>
            <a:ext cx="10515600" cy="623888"/>
          </a:xfrm>
        </p:spPr>
        <p:txBody>
          <a:bodyPr/>
          <a:lstStyle>
            <a:lvl1pPr algn="ctr">
              <a:defRPr b="1" i="0">
                <a:solidFill>
                  <a:schemeClr val="tx1"/>
                </a:solidFill>
                <a:latin typeface="Avenir Next" charset="0"/>
                <a:ea typeface="Avenir Next" charset="0"/>
                <a:cs typeface="Avenir Next" charset="0"/>
              </a:defRPr>
            </a:lvl1pPr>
          </a:lstStyle>
          <a:p>
            <a:r>
              <a:rPr lang="en-US"/>
              <a:t>TITLE</a:t>
            </a:r>
          </a:p>
        </p:txBody>
      </p:sp>
      <p:pic>
        <p:nvPicPr>
          <p:cNvPr id="12" name="Picture 11"/>
          <p:cNvPicPr>
            <a:picLocks noChangeAspect="1"/>
          </p:cNvPicPr>
          <p:nvPr userDrawn="1"/>
        </p:nvPicPr>
        <p:blipFill>
          <a:blip r:embed="rId2"/>
          <a:srcRect/>
          <a:stretch/>
        </p:blipFill>
        <p:spPr>
          <a:xfrm>
            <a:off x="157278" y="120980"/>
            <a:ext cx="2986174" cy="441570"/>
          </a:xfrm>
          <a:prstGeom prst="rect">
            <a:avLst/>
          </a:prstGeom>
        </p:spPr>
      </p:pic>
      <p:sp>
        <p:nvSpPr>
          <p:cNvPr id="13" name="TextBox 12"/>
          <p:cNvSpPr txBox="1"/>
          <p:nvPr userDrawn="1"/>
        </p:nvSpPr>
        <p:spPr>
          <a:xfrm>
            <a:off x="7758114" y="172757"/>
            <a:ext cx="4171950" cy="276999"/>
          </a:xfrm>
          <a:prstGeom prst="rect">
            <a:avLst/>
          </a:prstGeom>
          <a:noFill/>
        </p:spPr>
        <p:txBody>
          <a:bodyPr wrap="square" rtlCol="0">
            <a:spAutoFit/>
          </a:bodyPr>
          <a:lstStyle/>
          <a:p>
            <a:pPr algn="r"/>
            <a:r>
              <a:rPr lang="en-US" sz="1200" b="1" i="0">
                <a:solidFill>
                  <a:schemeClr val="bg1"/>
                </a:solidFill>
                <a:latin typeface="Avenir Next Demi Bold" charset="0"/>
                <a:ea typeface="Avenir Next Demi Bold" charset="0"/>
                <a:cs typeface="Avenir Next Demi Bold" charset="0"/>
              </a:rPr>
              <a:t>Dr. Jay S. Golden,</a:t>
            </a:r>
            <a:r>
              <a:rPr lang="en-US" sz="1200" b="1" i="0" baseline="0">
                <a:solidFill>
                  <a:schemeClr val="bg1"/>
                </a:solidFill>
                <a:latin typeface="Avenir Next Demi Bold" charset="0"/>
                <a:ea typeface="Avenir Next Demi Bold" charset="0"/>
                <a:cs typeface="Avenir Next Demi Bold" charset="0"/>
              </a:rPr>
              <a:t> Vice Chancellor</a:t>
            </a:r>
            <a:endParaRPr lang="en-US" sz="1200" b="1" i="0">
              <a:solidFill>
                <a:schemeClr val="bg1"/>
              </a:solidFill>
              <a:latin typeface="Avenir Next Demi Bold" charset="0"/>
              <a:ea typeface="Avenir Next Demi Bold" charset="0"/>
              <a:cs typeface="Avenir Next Demi Bold" charset="0"/>
            </a:endParaRPr>
          </a:p>
        </p:txBody>
      </p:sp>
      <p:sp>
        <p:nvSpPr>
          <p:cNvPr id="11" name="Slide Number Placeholder 3"/>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tint val="75000"/>
                  </a:schemeClr>
                </a:solidFill>
                <a:latin typeface="Garamond" charset="0"/>
                <a:ea typeface="Garamond" charset="0"/>
                <a:cs typeface="Garamond" charset="0"/>
              </a:defRPr>
            </a:lvl1pPr>
          </a:lstStyle>
          <a:p>
            <a:fld id="{B33F6F0C-3A50-654C-8BCB-9D551D367FDC}" type="slidenum">
              <a:rPr lang="en-US" smtClean="0"/>
              <a:pPr/>
              <a:t>‹#›</a:t>
            </a:fld>
            <a:endParaRPr lang="en-US"/>
          </a:p>
        </p:txBody>
      </p:sp>
    </p:spTree>
    <p:extLst>
      <p:ext uri="{BB962C8B-B14F-4D97-AF65-F5344CB8AC3E}">
        <p14:creationId xmlns:p14="http://schemas.microsoft.com/office/powerpoint/2010/main" val="423283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GreyBack_TextOnly">
    <p:bg>
      <p:bgPr>
        <a:solidFill>
          <a:schemeClr val="bg1">
            <a:lumMod val="95000"/>
          </a:schemeClr>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663599"/>
          </a:xfrm>
          <a:prstGeom prst="rect">
            <a:avLst/>
          </a:prstGeom>
          <a:gradFill flip="none" rotWithShape="1">
            <a:gsLst>
              <a:gs pos="25000">
                <a:schemeClr val="tx1">
                  <a:lumMod val="85000"/>
                  <a:lumOff val="15000"/>
                </a:schemeClr>
              </a:gs>
              <a:gs pos="100000">
                <a:schemeClr val="tx1"/>
              </a:gs>
            </a:gsLst>
            <a:lin ang="54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Text Placeholder 3"/>
          <p:cNvSpPr>
            <a:spLocks noGrp="1"/>
          </p:cNvSpPr>
          <p:nvPr>
            <p:ph type="body" sz="quarter" idx="10"/>
          </p:nvPr>
        </p:nvSpPr>
        <p:spPr>
          <a:xfrm>
            <a:off x="838200" y="2246313"/>
            <a:ext cx="10449339" cy="3975100"/>
          </a:xfrm>
        </p:spPr>
        <p:txBody>
          <a:bodyPr/>
          <a:lstStyle>
            <a:lvl1pPr>
              <a:defRPr b="0" i="0">
                <a:latin typeface="Avenir Next Medium" charset="0"/>
                <a:ea typeface="Avenir Next Medium" charset="0"/>
                <a:cs typeface="Avenir Next Medium" charset="0"/>
              </a:defRPr>
            </a:lvl1pPr>
          </a:lstStyle>
          <a:p>
            <a:pPr lvl="0"/>
            <a:r>
              <a:rPr lang="en-US"/>
              <a:t>Click to edit Master text styles</a:t>
            </a:r>
          </a:p>
          <a:p>
            <a:pPr lvl="1"/>
            <a:r>
              <a:rPr lang="en-US"/>
              <a:t>Second level</a:t>
            </a:r>
          </a:p>
          <a:p>
            <a:pPr lvl="2"/>
            <a:r>
              <a:rPr lang="en-US"/>
              <a:t>Third level</a:t>
            </a:r>
          </a:p>
        </p:txBody>
      </p:sp>
      <p:sp>
        <p:nvSpPr>
          <p:cNvPr id="6" name="Rectangle 5"/>
          <p:cNvSpPr/>
          <p:nvPr userDrawn="1"/>
        </p:nvSpPr>
        <p:spPr>
          <a:xfrm>
            <a:off x="0" y="653638"/>
            <a:ext cx="12192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hasCustomPrompt="1"/>
          </p:nvPr>
        </p:nvSpPr>
        <p:spPr>
          <a:xfrm>
            <a:off x="838199" y="1167402"/>
            <a:ext cx="10515600" cy="623888"/>
          </a:xfrm>
        </p:spPr>
        <p:txBody>
          <a:bodyPr/>
          <a:lstStyle>
            <a:lvl1pPr algn="ctr">
              <a:defRPr b="1" i="0">
                <a:solidFill>
                  <a:schemeClr val="tx1"/>
                </a:solidFill>
                <a:latin typeface="Avenir Next" charset="0"/>
                <a:ea typeface="Avenir Next" charset="0"/>
                <a:cs typeface="Avenir Next" charset="0"/>
              </a:defRPr>
            </a:lvl1pPr>
          </a:lstStyle>
          <a:p>
            <a:r>
              <a:rPr lang="en-US"/>
              <a:t>TITLE</a:t>
            </a:r>
          </a:p>
        </p:txBody>
      </p:sp>
      <p:pic>
        <p:nvPicPr>
          <p:cNvPr id="11" name="Picture 10"/>
          <p:cNvPicPr>
            <a:picLocks noChangeAspect="1"/>
          </p:cNvPicPr>
          <p:nvPr userDrawn="1"/>
        </p:nvPicPr>
        <p:blipFill>
          <a:blip r:embed="rId2"/>
          <a:srcRect/>
          <a:stretch/>
        </p:blipFill>
        <p:spPr>
          <a:xfrm>
            <a:off x="127619" y="111014"/>
            <a:ext cx="2986174" cy="441570"/>
          </a:xfrm>
          <a:prstGeom prst="rect">
            <a:avLst/>
          </a:prstGeom>
        </p:spPr>
      </p:pic>
      <p:sp>
        <p:nvSpPr>
          <p:cNvPr id="10" name="Slide Number Placeholder 3"/>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tint val="75000"/>
                  </a:schemeClr>
                </a:solidFill>
                <a:latin typeface="Garamond" charset="0"/>
                <a:ea typeface="Garamond" charset="0"/>
                <a:cs typeface="Garamond" charset="0"/>
              </a:defRPr>
            </a:lvl1pPr>
          </a:lstStyle>
          <a:p>
            <a:fld id="{B33F6F0C-3A50-654C-8BCB-9D551D367FDC}" type="slidenum">
              <a:rPr lang="en-US" smtClean="0"/>
              <a:pPr/>
              <a:t>‹#›</a:t>
            </a:fld>
            <a:endParaRPr lang="en-US"/>
          </a:p>
        </p:txBody>
      </p:sp>
    </p:spTree>
    <p:extLst>
      <p:ext uri="{BB962C8B-B14F-4D97-AF65-F5344CB8AC3E}">
        <p14:creationId xmlns:p14="http://schemas.microsoft.com/office/powerpoint/2010/main" val="87760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066800"/>
            <a:ext cx="10515600" cy="623888"/>
          </a:xfrm>
          <a:prstGeom prst="rect">
            <a:avLst/>
          </a:prstGeom>
          <a:ln>
            <a:noFill/>
          </a:ln>
        </p:spPr>
        <p:txBody>
          <a:bodyPr vert="horz" lIns="91440" tIns="45720" rIns="91440" bIns="45720" rtlCol="0" anchor="ctr">
            <a:normAutofit/>
          </a:bodyPr>
          <a:lstStyle/>
          <a:p>
            <a:r>
              <a:rPr lang="en-US"/>
              <a:t>Title</a:t>
            </a:r>
          </a:p>
        </p:txBody>
      </p:sp>
      <p:sp>
        <p:nvSpPr>
          <p:cNvPr id="3" name="Text Placeholder 2"/>
          <p:cNvSpPr>
            <a:spLocks noGrp="1"/>
          </p:cNvSpPr>
          <p:nvPr>
            <p:ph type="body" idx="1"/>
          </p:nvPr>
        </p:nvSpPr>
        <p:spPr>
          <a:xfrm>
            <a:off x="838200" y="1825625"/>
            <a:ext cx="10515600" cy="4351338"/>
          </a:xfrm>
          <a:prstGeom prst="rect">
            <a:avLst/>
          </a:prstGeom>
          <a:ln>
            <a:noFill/>
          </a:ln>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4" name="Slide Number Placeholder 3"/>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tint val="75000"/>
                  </a:schemeClr>
                </a:solidFill>
                <a:latin typeface="Garamond" charset="0"/>
                <a:ea typeface="Garamond" charset="0"/>
                <a:cs typeface="Garamond" charset="0"/>
              </a:defRPr>
            </a:lvl1pPr>
          </a:lstStyle>
          <a:p>
            <a:fld id="{B33F6F0C-3A50-654C-8BCB-9D551D367FDC}" type="slidenum">
              <a:rPr lang="en-US" smtClean="0"/>
              <a:pPr/>
              <a:t>‹#›</a:t>
            </a:fld>
            <a:endParaRPr lang="en-US"/>
          </a:p>
        </p:txBody>
      </p:sp>
    </p:spTree>
    <p:extLst>
      <p:ext uri="{BB962C8B-B14F-4D97-AF65-F5344CB8AC3E}">
        <p14:creationId xmlns:p14="http://schemas.microsoft.com/office/powerpoint/2010/main" val="325564460"/>
      </p:ext>
    </p:extLst>
  </p:cSld>
  <p:clrMap bg1="lt1" tx1="dk1" bg2="lt2" tx2="dk2" accent1="accent1" accent2="accent2" accent3="accent3" accent4="accent4" accent5="accent5" accent6="accent6" hlink="hlink" folHlink="folHlink"/>
  <p:sldLayoutIdLst>
    <p:sldLayoutId id="2147483697" r:id="rId1"/>
    <p:sldLayoutId id="2147483696" r:id="rId2"/>
    <p:sldLayoutId id="2147483699" r:id="rId3"/>
    <p:sldLayoutId id="2147483698" r:id="rId4"/>
    <p:sldLayoutId id="2147483674" r:id="rId5"/>
    <p:sldLayoutId id="2147483671" r:id="rId6"/>
    <p:sldLayoutId id="2147483675" r:id="rId7"/>
    <p:sldLayoutId id="2147483688" r:id="rId8"/>
    <p:sldLayoutId id="2147483689" r:id="rId9"/>
    <p:sldLayoutId id="2147483690" r:id="rId10"/>
    <p:sldLayoutId id="2147483664" r:id="rId11"/>
    <p:sldLayoutId id="2147483668" r:id="rId12"/>
    <p:sldLayoutId id="2147483669" r:id="rId13"/>
    <p:sldLayoutId id="2147483670" r:id="rId14"/>
    <p:sldLayoutId id="2147483691" r:id="rId15"/>
    <p:sldLayoutId id="2147483694" r:id="rId16"/>
    <p:sldLayoutId id="2147483693" r:id="rId17"/>
    <p:sldLayoutId id="2147483692" r:id="rId18"/>
    <p:sldLayoutId id="2147483660" r:id="rId19"/>
    <p:sldLayoutId id="2147483661" r:id="rId20"/>
    <p:sldLayoutId id="2147483662" r:id="rId21"/>
    <p:sldLayoutId id="2147483672" r:id="rId22"/>
  </p:sldLayoutIdLst>
  <p:hf hdr="0" ftr="0" dt="0"/>
  <p:txStyles>
    <p:titleStyle>
      <a:lvl1pPr algn="l" defTabSz="914400" rtl="0" eaLnBrk="1" latinLnBrk="0" hangingPunct="1">
        <a:lnSpc>
          <a:spcPct val="90000"/>
        </a:lnSpc>
        <a:spcBef>
          <a:spcPct val="0"/>
        </a:spcBef>
        <a:buNone/>
        <a:defRPr sz="4400" b="1" i="0" kern="1200">
          <a:solidFill>
            <a:schemeClr val="tx1"/>
          </a:solidFill>
          <a:latin typeface="Avenir Next Demi Bold" charset="0"/>
          <a:ea typeface="Avenir Next Demi Bold" charset="0"/>
          <a:cs typeface="Avenir Next Demi Bold"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ysClr val="windowText" lastClr="000000"/>
          </a:solidFill>
          <a:latin typeface="Avenir Next Medium" charset="0"/>
          <a:ea typeface="Avenir Next Medium" charset="0"/>
          <a:cs typeface="Avenir Next Medium"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venir Next" charset="0"/>
          <a:ea typeface="Avenir Next" charset="0"/>
          <a:cs typeface="Avenir Next" charset="0"/>
        </a:defRPr>
      </a:lvl2pPr>
      <a:lvl3pPr marL="1143000" indent="-228600" algn="l" defTabSz="914400" rtl="0" eaLnBrk="1" latinLnBrk="0" hangingPunct="1">
        <a:lnSpc>
          <a:spcPct val="90000"/>
        </a:lnSpc>
        <a:spcBef>
          <a:spcPts val="500"/>
        </a:spcBef>
        <a:buFont typeface="Arial"/>
        <a:buChar char="•"/>
        <a:defRPr sz="2000" b="0" i="0" kern="1200">
          <a:solidFill>
            <a:schemeClr val="accent3"/>
          </a:solidFill>
          <a:latin typeface="Avenir Next" charset="0"/>
          <a:ea typeface="Avenir Next" charset="0"/>
          <a:cs typeface="Avenir Next" charset="0"/>
        </a:defRPr>
      </a:lvl3pPr>
      <a:lvl4pPr marL="1600200" indent="-228600" algn="l" defTabSz="914400" rtl="0" eaLnBrk="1" latinLnBrk="0" hangingPunct="1">
        <a:lnSpc>
          <a:spcPct val="90000"/>
        </a:lnSpc>
        <a:spcBef>
          <a:spcPts val="500"/>
        </a:spcBef>
        <a:buFont typeface="Arial"/>
        <a:buChar char="•"/>
        <a:defRPr sz="1800" b="0" i="0" kern="1200">
          <a:solidFill>
            <a:schemeClr val="accent3"/>
          </a:solidFill>
          <a:latin typeface="Avenir Next" charset="0"/>
          <a:ea typeface="Avenir Next" charset="0"/>
          <a:cs typeface="Avenir Next" charset="0"/>
        </a:defRPr>
      </a:lvl4pPr>
      <a:lvl5pPr marL="2057400" indent="-228600" algn="l" defTabSz="914400" rtl="0" eaLnBrk="1" latinLnBrk="0" hangingPunct="1">
        <a:lnSpc>
          <a:spcPct val="90000"/>
        </a:lnSpc>
        <a:spcBef>
          <a:spcPts val="500"/>
        </a:spcBef>
        <a:buFont typeface="Arial"/>
        <a:buChar char="•"/>
        <a:defRPr sz="1800" b="0" i="0" kern="1200">
          <a:solidFill>
            <a:schemeClr val="accent3"/>
          </a:solidFill>
          <a:latin typeface="Avenir Next" charset="0"/>
          <a:ea typeface="Avenir Next" charset="0"/>
          <a:cs typeface="Avenir Nex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4"/>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1370F0-F46B-2C43-A4A2-64FBD76BAE36}" type="datetimeFigureOut">
              <a:rPr lang="en-US" smtClean="0"/>
              <a:t>8/5/24</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247F49-15E3-AF47-9628-BAF668941D01}" type="slidenum">
              <a:rPr lang="en-US" smtClean="0"/>
              <a:t>‹#›</a:t>
            </a:fld>
            <a:endParaRPr lang="en-US"/>
          </a:p>
        </p:txBody>
      </p:sp>
    </p:spTree>
    <p:extLst>
      <p:ext uri="{BB962C8B-B14F-4D97-AF65-F5344CB8AC3E}">
        <p14:creationId xmlns:p14="http://schemas.microsoft.com/office/powerpoint/2010/main" val="34101440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hyperlink" Target="https://grants.nih.gov/grants/information-for-research.htm" TargetMode="External"/><Relationship Id="rId3" Type="http://schemas.openxmlformats.org/officeDocument/2006/relationships/hyperlink" Target="http://rede.ecu.edu/internalfunding/" TargetMode="External"/><Relationship Id="rId7" Type="http://schemas.openxmlformats.org/officeDocument/2006/relationships/hyperlink" Target="https://www.neh.gov/grants/listing"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hyperlink" Target="https://www.arts.gov/grants/apply-grant/grants-organizations" TargetMode="External"/><Relationship Id="rId5" Type="http://schemas.openxmlformats.org/officeDocument/2006/relationships/hyperlink" Target="http://lib.ecu.edu/databases/go/191" TargetMode="External"/><Relationship Id="rId4" Type="http://schemas.openxmlformats.org/officeDocument/2006/relationships/hyperlink" Target="https://www.grants.gov/web/grants/search-grants.html" TargetMode="External"/><Relationship Id="rId9" Type="http://schemas.openxmlformats.org/officeDocument/2006/relationships/hyperlink" Target="https://www.nsf.gov/funding/pgm_list.jsp?org=NSF&amp;ord=date"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 Id="rId5" Type="http://schemas.openxmlformats.org/officeDocument/2006/relationships/image" Target="../media/image32.jp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5.jpg"/></Relationships>
</file>

<file path=ppt/slides/_rels/slide2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chart" Target="../charts/chart6.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47760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33F6F0C-3A50-654C-8BCB-9D551D367FDC}" type="slidenum">
              <a:rPr lang="en-US" smtClean="0"/>
              <a:pPr/>
              <a:t>10</a:t>
            </a:fld>
            <a:endParaRPr lang="en-US"/>
          </a:p>
        </p:txBody>
      </p:sp>
      <p:graphicFrame>
        <p:nvGraphicFramePr>
          <p:cNvPr id="3" name="Chart 2">
            <a:extLst>
              <a:ext uri="{FF2B5EF4-FFF2-40B4-BE49-F238E27FC236}">
                <a16:creationId xmlns:a16="http://schemas.microsoft.com/office/drawing/2014/main" id="{DA56CE62-827D-C4C0-CFB0-9C11AF1958FC}"/>
              </a:ext>
            </a:extLst>
          </p:cNvPr>
          <p:cNvGraphicFramePr>
            <a:graphicFrameLocks/>
          </p:cNvGraphicFramePr>
          <p:nvPr/>
        </p:nvGraphicFramePr>
        <p:xfrm>
          <a:off x="6432310" y="1442439"/>
          <a:ext cx="5427135" cy="47382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F735565C-FD2F-1533-AC0E-55577BB56BE4}"/>
              </a:ext>
            </a:extLst>
          </p:cNvPr>
          <p:cNvGraphicFramePr>
            <a:graphicFrameLocks/>
          </p:cNvGraphicFramePr>
          <p:nvPr/>
        </p:nvGraphicFramePr>
        <p:xfrm>
          <a:off x="273284" y="1442438"/>
          <a:ext cx="5695713" cy="4738227"/>
        </p:xfrm>
        <a:graphic>
          <a:graphicData uri="http://schemas.openxmlformats.org/drawingml/2006/chart">
            <c:chart xmlns:c="http://schemas.openxmlformats.org/drawingml/2006/chart" xmlns:r="http://schemas.openxmlformats.org/officeDocument/2006/relationships" r:id="rId4"/>
          </a:graphicData>
        </a:graphic>
      </p:graphicFrame>
      <p:sp>
        <p:nvSpPr>
          <p:cNvPr id="2" name="Rectangle 1">
            <a:extLst>
              <a:ext uri="{FF2B5EF4-FFF2-40B4-BE49-F238E27FC236}">
                <a16:creationId xmlns:a16="http://schemas.microsoft.com/office/drawing/2014/main" id="{1E669597-AE40-BC2A-03C5-E761F4079FD4}"/>
              </a:ext>
            </a:extLst>
          </p:cNvPr>
          <p:cNvSpPr/>
          <p:nvPr/>
        </p:nvSpPr>
        <p:spPr>
          <a:xfrm>
            <a:off x="3272053" y="49204"/>
            <a:ext cx="5647893" cy="584775"/>
          </a:xfrm>
          <a:prstGeom prst="rect">
            <a:avLst/>
          </a:prstGeom>
        </p:spPr>
        <p:txBody>
          <a:bodyPr wrap="none" lIns="91440" tIns="45720" rIns="91440" bIns="45720" anchor="t">
            <a:spAutoFit/>
          </a:bodyPr>
          <a:lstStyle/>
          <a:p>
            <a:r>
              <a:rPr lang="en-US" sz="3200" b="1" dirty="0">
                <a:solidFill>
                  <a:schemeClr val="bg1"/>
                </a:solidFill>
                <a:latin typeface="Avenir Next Demi Bold"/>
                <a:ea typeface="Calibri"/>
                <a:cs typeface="Calibri"/>
              </a:rPr>
              <a:t>Sponsored Programs Activity</a:t>
            </a:r>
          </a:p>
        </p:txBody>
      </p:sp>
    </p:spTree>
    <p:extLst>
      <p:ext uri="{BB962C8B-B14F-4D97-AF65-F5344CB8AC3E}">
        <p14:creationId xmlns:p14="http://schemas.microsoft.com/office/powerpoint/2010/main" val="32064210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D1B7197-44B2-3ED8-E232-BDC1EA81DAF7}"/>
              </a:ext>
            </a:extLst>
          </p:cNvPr>
          <p:cNvSpPr>
            <a:spLocks noGrp="1"/>
          </p:cNvSpPr>
          <p:nvPr>
            <p:ph type="title"/>
          </p:nvPr>
        </p:nvSpPr>
        <p:spPr>
          <a:xfrm>
            <a:off x="762439" y="1131295"/>
            <a:ext cx="10515600" cy="623888"/>
          </a:xfrm>
        </p:spPr>
        <p:txBody>
          <a:bodyPr>
            <a:normAutofit fontScale="90000"/>
          </a:bodyPr>
          <a:lstStyle/>
          <a:p>
            <a:pPr algn="l"/>
            <a:r>
              <a:rPr lang="en-US" dirty="0"/>
              <a:t>Office of Research</a:t>
            </a:r>
          </a:p>
        </p:txBody>
      </p:sp>
      <p:sp>
        <p:nvSpPr>
          <p:cNvPr id="4" name="Slide Number Placeholder 3"/>
          <p:cNvSpPr>
            <a:spLocks noGrp="1"/>
          </p:cNvSpPr>
          <p:nvPr>
            <p:ph type="sldNum" sz="quarter" idx="4"/>
          </p:nvPr>
        </p:nvSpPr>
        <p:spPr/>
        <p:txBody>
          <a:bodyPr/>
          <a:lstStyle/>
          <a:p>
            <a:fld id="{B33F6F0C-3A50-654C-8BCB-9D551D367FDC}" type="slidenum">
              <a:rPr lang="en-US" smtClean="0"/>
              <a:pPr/>
              <a:t>11</a:t>
            </a:fld>
            <a:endParaRPr lang="en-US"/>
          </a:p>
        </p:txBody>
      </p:sp>
      <p:pic>
        <p:nvPicPr>
          <p:cNvPr id="2054" name="Picture 6">
            <a:extLst>
              <a:ext uri="{FF2B5EF4-FFF2-40B4-BE49-F238E27FC236}">
                <a16:creationId xmlns:a16="http://schemas.microsoft.com/office/drawing/2014/main" id="{DF63649B-64A0-A175-65AE-FFB1A2B40526}"/>
              </a:ext>
            </a:extLst>
          </p:cNvPr>
          <p:cNvPicPr>
            <a:picLocks noChangeAspect="1" noChangeArrowheads="1"/>
          </p:cNvPicPr>
          <p:nvPr/>
        </p:nvPicPr>
        <p:blipFill>
          <a:blip r:embed="rId2"/>
          <a:srcRect/>
          <a:stretch/>
        </p:blipFill>
        <p:spPr bwMode="auto">
          <a:xfrm>
            <a:off x="8977607" y="1818734"/>
            <a:ext cx="1975704" cy="246963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F91A12-4807-85F4-C645-92B62A383783}"/>
              </a:ext>
            </a:extLst>
          </p:cNvPr>
          <p:cNvSpPr txBox="1"/>
          <p:nvPr/>
        </p:nvSpPr>
        <p:spPr>
          <a:xfrm>
            <a:off x="762439" y="1905506"/>
            <a:ext cx="7689227"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latin typeface="Avenir Next Medium"/>
                <a:cs typeface="Segoe UI"/>
              </a:rPr>
              <a:t>Leadership</a:t>
            </a:r>
            <a:r>
              <a:rPr lang="en-US" sz="2400" dirty="0">
                <a:latin typeface="Avenir Next Medium"/>
                <a:cs typeface="Segoe UI"/>
              </a:rPr>
              <a:t>​:</a:t>
            </a:r>
          </a:p>
          <a:p>
            <a:pPr marL="342900" indent="-342900">
              <a:buFont typeface="Arial"/>
              <a:buChar char="•"/>
            </a:pPr>
            <a:r>
              <a:rPr lang="en-US" sz="2400" dirty="0">
                <a:latin typeface="Avenir Next Medium"/>
                <a:cs typeface="Segoe UI"/>
              </a:rPr>
              <a:t>Interim Chief Research Officer </a:t>
            </a:r>
            <a:br>
              <a:rPr lang="en-US" sz="2400" dirty="0">
                <a:latin typeface="Avenir Next Medium"/>
                <a:cs typeface="Segoe UI"/>
              </a:rPr>
            </a:br>
            <a:r>
              <a:rPr lang="en-US" sz="2400" dirty="0">
                <a:latin typeface="Avenir Next Medium"/>
                <a:cs typeface="Segoe UI"/>
              </a:rPr>
              <a:t>	</a:t>
            </a:r>
            <a:r>
              <a:rPr lang="en-US" sz="2400" b="1" dirty="0">
                <a:latin typeface="Avenir Next Medium"/>
                <a:cs typeface="Segoe UI"/>
              </a:rPr>
              <a:t>Dr. Sharon Paynter</a:t>
            </a:r>
            <a:r>
              <a:rPr lang="en-US" sz="2400" dirty="0">
                <a:latin typeface="Avenir Next Medium"/>
                <a:cs typeface="Segoe UI"/>
              </a:rPr>
              <a:t>​</a:t>
            </a:r>
          </a:p>
          <a:p>
            <a:pPr marL="342900" indent="-342900">
              <a:buFont typeface="Arial"/>
              <a:buChar char="•"/>
            </a:pPr>
            <a:r>
              <a:rPr lang="en-US" sz="2400" dirty="0">
                <a:latin typeface="Avenir Next Medium"/>
                <a:cs typeface="Segoe UI"/>
              </a:rPr>
              <a:t>AVC for Research Development </a:t>
            </a:r>
            <a:br>
              <a:rPr lang="en-US" sz="2400" dirty="0">
                <a:latin typeface="Avenir Next Medium"/>
                <a:cs typeface="Segoe UI"/>
              </a:rPr>
            </a:br>
            <a:r>
              <a:rPr lang="en-US" sz="2400" dirty="0">
                <a:latin typeface="Avenir Next Medium"/>
                <a:cs typeface="Segoe UI"/>
              </a:rPr>
              <a:t>	</a:t>
            </a:r>
            <a:r>
              <a:rPr lang="en-US" sz="2400" b="1" dirty="0">
                <a:latin typeface="Avenir Next Medium"/>
                <a:cs typeface="Segoe UI"/>
              </a:rPr>
              <a:t>Dr. Mary Farwell</a:t>
            </a:r>
            <a:r>
              <a:rPr lang="en-US" sz="2400" dirty="0">
                <a:latin typeface="Avenir Next Medium"/>
                <a:cs typeface="Segoe UI"/>
              </a:rPr>
              <a:t>​</a:t>
            </a:r>
          </a:p>
          <a:p>
            <a:pPr marL="342900" indent="-342900">
              <a:buFont typeface="Arial"/>
              <a:buChar char="•"/>
            </a:pPr>
            <a:r>
              <a:rPr lang="en-US" sz="2400" dirty="0">
                <a:latin typeface="Avenir Next Medium"/>
                <a:cs typeface="Segoe UI"/>
              </a:rPr>
              <a:t>AVC for Research Administration and Compliance </a:t>
            </a:r>
            <a:br>
              <a:rPr lang="en-US" sz="2400" dirty="0">
                <a:latin typeface="Avenir Next Medium"/>
                <a:cs typeface="Segoe UI"/>
              </a:rPr>
            </a:br>
            <a:r>
              <a:rPr lang="en-US" sz="2400" dirty="0">
                <a:latin typeface="Avenir Next Medium"/>
                <a:cs typeface="Segoe UI"/>
              </a:rPr>
              <a:t>	</a:t>
            </a:r>
            <a:r>
              <a:rPr lang="en-US" sz="2400" b="1" dirty="0">
                <a:latin typeface="Avenir Next Medium"/>
                <a:cs typeface="Segoe UI"/>
              </a:rPr>
              <a:t>Ms. Becky Welch</a:t>
            </a:r>
            <a:r>
              <a:rPr lang="en-US" sz="2400" dirty="0">
                <a:latin typeface="Avenir Next Medium"/>
                <a:cs typeface="Segoe UI"/>
              </a:rPr>
              <a:t>​</a:t>
            </a:r>
          </a:p>
          <a:p>
            <a:pPr marL="342900" indent="-342900">
              <a:buFont typeface="Arial"/>
              <a:buChar char="•"/>
            </a:pPr>
            <a:endParaRPr lang="en-US" sz="2400" dirty="0">
              <a:latin typeface="Avenir Next Medium"/>
              <a:cs typeface="Segoe UI"/>
            </a:endParaRPr>
          </a:p>
        </p:txBody>
      </p:sp>
      <p:sp>
        <p:nvSpPr>
          <p:cNvPr id="2" name="TextBox 1">
            <a:extLst>
              <a:ext uri="{FF2B5EF4-FFF2-40B4-BE49-F238E27FC236}">
                <a16:creationId xmlns:a16="http://schemas.microsoft.com/office/drawing/2014/main" id="{56F06087-02E2-FB91-FFAC-929A47284978}"/>
              </a:ext>
            </a:extLst>
          </p:cNvPr>
          <p:cNvSpPr txBox="1"/>
          <p:nvPr/>
        </p:nvSpPr>
        <p:spPr>
          <a:xfrm>
            <a:off x="8977607" y="4399028"/>
            <a:ext cx="2170671" cy="615553"/>
          </a:xfrm>
          <a:prstGeom prst="rect">
            <a:avLst/>
          </a:prstGeom>
          <a:noFill/>
        </p:spPr>
        <p:txBody>
          <a:bodyPr wrap="square" rtlCol="0">
            <a:spAutoFit/>
          </a:bodyPr>
          <a:lstStyle/>
          <a:p>
            <a:r>
              <a:rPr lang="en-US" sz="1600" dirty="0">
                <a:latin typeface="Avenir Next Medium" panose="020B0503020202020204" pitchFamily="34" charset="0"/>
              </a:rPr>
              <a:t>Dr. Sharon Paynter</a:t>
            </a:r>
          </a:p>
          <a:p>
            <a:endParaRPr lang="en-US" dirty="0">
              <a:latin typeface="Avenir Next Medium" panose="020B0503020202020204" pitchFamily="34" charset="0"/>
            </a:endParaRPr>
          </a:p>
        </p:txBody>
      </p:sp>
    </p:spTree>
    <p:extLst>
      <p:ext uri="{BB962C8B-B14F-4D97-AF65-F5344CB8AC3E}">
        <p14:creationId xmlns:p14="http://schemas.microsoft.com/office/powerpoint/2010/main" val="1470334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6114160-DCE1-8370-A2EA-1CCED926E682}"/>
              </a:ext>
            </a:extLst>
          </p:cNvPr>
          <p:cNvSpPr>
            <a:spLocks noGrp="1"/>
          </p:cNvSpPr>
          <p:nvPr>
            <p:ph type="sldNum" sz="quarter" idx="4"/>
          </p:nvPr>
        </p:nvSpPr>
        <p:spPr/>
        <p:txBody>
          <a:bodyPr/>
          <a:lstStyle/>
          <a:p>
            <a:fld id="{B33F6F0C-3A50-654C-8BCB-9D551D367FDC}" type="slidenum">
              <a:rPr lang="en-US" smtClean="0"/>
              <a:pPr/>
              <a:t>12</a:t>
            </a:fld>
            <a:endParaRPr lang="en-US"/>
          </a:p>
        </p:txBody>
      </p:sp>
      <p:grpSp>
        <p:nvGrpSpPr>
          <p:cNvPr id="5" name="Group 4">
            <a:extLst>
              <a:ext uri="{FF2B5EF4-FFF2-40B4-BE49-F238E27FC236}">
                <a16:creationId xmlns:a16="http://schemas.microsoft.com/office/drawing/2014/main" id="{096940F1-8AEB-960B-8075-26FF3B7686A7}"/>
              </a:ext>
            </a:extLst>
          </p:cNvPr>
          <p:cNvGrpSpPr/>
          <p:nvPr/>
        </p:nvGrpSpPr>
        <p:grpSpPr>
          <a:xfrm>
            <a:off x="831028" y="1705992"/>
            <a:ext cx="10359190" cy="2594140"/>
            <a:chOff x="1520280" y="1925303"/>
            <a:chExt cx="9744792" cy="2292056"/>
          </a:xfrm>
        </p:grpSpPr>
        <p:sp>
          <p:nvSpPr>
            <p:cNvPr id="19" name="Rectangle: Rounded Corners 37">
              <a:extLst>
                <a:ext uri="{FF2B5EF4-FFF2-40B4-BE49-F238E27FC236}">
                  <a16:creationId xmlns:a16="http://schemas.microsoft.com/office/drawing/2014/main" id="{918A7A8B-A665-5BDE-CEF3-950AC05EE47B}"/>
                </a:ext>
              </a:extLst>
            </p:cNvPr>
            <p:cNvSpPr/>
            <p:nvPr/>
          </p:nvSpPr>
          <p:spPr>
            <a:xfrm>
              <a:off x="1520280" y="1925303"/>
              <a:ext cx="4596917" cy="345115"/>
            </a:xfrm>
            <a:prstGeom prst="roundRect">
              <a:avLst/>
            </a:prstGeom>
            <a:solidFill>
              <a:srgbClr val="7A61A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lIns="68580" tIns="34291" rIns="68580" bIns="34291"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6458">
                <a:defRPr/>
              </a:pPr>
              <a:r>
                <a:rPr lang="en-US" sz="1600" dirty="0">
                  <a:solidFill>
                    <a:schemeClr val="bg1"/>
                  </a:solidFill>
                  <a:latin typeface="Avenir Next Medium"/>
                </a:rPr>
                <a:t>AVC for Research Development</a:t>
              </a:r>
            </a:p>
          </p:txBody>
        </p:sp>
        <p:sp>
          <p:nvSpPr>
            <p:cNvPr id="7" name="Rectangle: Rounded Corners 25">
              <a:extLst>
                <a:ext uri="{FF2B5EF4-FFF2-40B4-BE49-F238E27FC236}">
                  <a16:creationId xmlns:a16="http://schemas.microsoft.com/office/drawing/2014/main" id="{D0F40B6F-6E9C-6EC7-8085-814C8495D6EE}"/>
                </a:ext>
              </a:extLst>
            </p:cNvPr>
            <p:cNvSpPr/>
            <p:nvPr/>
          </p:nvSpPr>
          <p:spPr>
            <a:xfrm>
              <a:off x="2188163" y="2847782"/>
              <a:ext cx="3261267" cy="357898"/>
            </a:xfrm>
            <a:prstGeom prst="roundRect">
              <a:avLst/>
            </a:prstGeom>
            <a:solidFill>
              <a:srgbClr val="FFC400"/>
            </a:solidFill>
            <a:ln w="19050">
              <a:noFill/>
            </a:ln>
          </p:spPr>
          <p:style>
            <a:lnRef idx="1">
              <a:schemeClr val="accent1"/>
            </a:lnRef>
            <a:fillRef idx="3">
              <a:schemeClr val="accent1"/>
            </a:fillRef>
            <a:effectRef idx="2">
              <a:schemeClr val="accent1"/>
            </a:effectRef>
            <a:fontRef idx="minor">
              <a:schemeClr val="lt1"/>
            </a:fontRef>
          </p:style>
          <p:txBody>
            <a:bodyPr lIns="34291" tIns="68580" rIns="34291" bIns="1714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6458">
                <a:defRPr/>
              </a:pPr>
              <a:r>
                <a:rPr lang="en-US" sz="1600" dirty="0">
                  <a:solidFill>
                    <a:srgbClr val="000000"/>
                  </a:solidFill>
                  <a:latin typeface="Avenir Next Medium"/>
                </a:rPr>
                <a:t>Undergraduate Research</a:t>
              </a:r>
            </a:p>
          </p:txBody>
        </p:sp>
        <p:sp>
          <p:nvSpPr>
            <p:cNvPr id="8" name="Rectangle: Rounded Corners 26">
              <a:extLst>
                <a:ext uri="{FF2B5EF4-FFF2-40B4-BE49-F238E27FC236}">
                  <a16:creationId xmlns:a16="http://schemas.microsoft.com/office/drawing/2014/main" id="{F4F2B449-6489-CD6F-C10A-E0C21B6A7FD1}"/>
                </a:ext>
              </a:extLst>
            </p:cNvPr>
            <p:cNvSpPr/>
            <p:nvPr/>
          </p:nvSpPr>
          <p:spPr>
            <a:xfrm>
              <a:off x="2188162" y="2364853"/>
              <a:ext cx="3261268" cy="357898"/>
            </a:xfrm>
            <a:prstGeom prst="roundRect">
              <a:avLst/>
            </a:prstGeom>
            <a:solidFill>
              <a:srgbClr val="FFC400"/>
            </a:solidFill>
            <a:ln w="1270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6458">
                <a:defRPr/>
              </a:pPr>
              <a:r>
                <a:rPr lang="en-US" sz="1600" dirty="0">
                  <a:solidFill>
                    <a:srgbClr val="000000"/>
                  </a:solidFill>
                  <a:latin typeface="Avenir Next Medium"/>
                </a:rPr>
                <a:t>Postdoctoral Affairs</a:t>
              </a:r>
            </a:p>
          </p:txBody>
        </p:sp>
        <p:sp>
          <p:nvSpPr>
            <p:cNvPr id="9" name="Rectangle: Rounded Corners 27">
              <a:extLst>
                <a:ext uri="{FF2B5EF4-FFF2-40B4-BE49-F238E27FC236}">
                  <a16:creationId xmlns:a16="http://schemas.microsoft.com/office/drawing/2014/main" id="{6747A456-A963-719B-8F8C-60FD32981F1B}"/>
                </a:ext>
              </a:extLst>
            </p:cNvPr>
            <p:cNvSpPr/>
            <p:nvPr/>
          </p:nvSpPr>
          <p:spPr>
            <a:xfrm>
              <a:off x="2188163" y="3333955"/>
              <a:ext cx="3261267" cy="357898"/>
            </a:xfrm>
            <a:prstGeom prst="roundRect">
              <a:avLst/>
            </a:prstGeom>
            <a:solidFill>
              <a:srgbClr val="FFC400"/>
            </a:solidFill>
            <a:ln w="19050">
              <a:noFill/>
            </a:ln>
          </p:spPr>
          <p:style>
            <a:lnRef idx="1">
              <a:schemeClr val="accent1"/>
            </a:lnRef>
            <a:fillRef idx="3">
              <a:schemeClr val="accent1"/>
            </a:fillRef>
            <a:effectRef idx="2">
              <a:schemeClr val="accent1"/>
            </a:effectRef>
            <a:fontRef idx="minor">
              <a:schemeClr val="lt1"/>
            </a:fontRef>
          </p:style>
          <p:txBody>
            <a:bodyPr lIns="34291" tIns="68580" rIns="34291" bIns="1714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fontAlgn="base"/>
              <a:endParaRPr lang="en-US" sz="1600" dirty="0">
                <a:solidFill>
                  <a:srgbClr val="000000"/>
                </a:solidFill>
                <a:latin typeface="Avenir Next Medium" panose="020B0503020202020204" pitchFamily="34" charset="0"/>
              </a:endParaRPr>
            </a:p>
            <a:p>
              <a:pPr algn="ctr" defTabSz="456458">
                <a:defRPr/>
              </a:pPr>
              <a:endParaRPr lang="en-US" sz="1600" dirty="0">
                <a:solidFill>
                  <a:srgbClr val="000000"/>
                </a:solidFill>
                <a:latin typeface="Avenir Next Medium" panose="020B0503020202020204" pitchFamily="34" charset="0"/>
              </a:endParaRPr>
            </a:p>
            <a:p>
              <a:pPr algn="ctr" defTabSz="456458">
                <a:defRPr/>
              </a:pPr>
              <a:r>
                <a:rPr lang="en-US" sz="1600" dirty="0">
                  <a:solidFill>
                    <a:srgbClr val="000000"/>
                  </a:solidFill>
                  <a:latin typeface="Avenir Next Medium"/>
                </a:rPr>
                <a:t>Research Programs and Operations</a:t>
              </a:r>
            </a:p>
            <a:p>
              <a:pPr algn="ctr" defTabSz="685783" fontAlgn="base"/>
              <a:r>
                <a:rPr lang="en-US" sz="1600" dirty="0">
                  <a:solidFill>
                    <a:srgbClr val="000000"/>
                  </a:solidFill>
                  <a:latin typeface="Avenir Next Medium" panose="020B0503020202020204" pitchFamily="34" charset="0"/>
                </a:rPr>
                <a:t>​</a:t>
              </a:r>
              <a:endParaRPr lang="en-US" sz="1600">
                <a:solidFill>
                  <a:srgbClr val="000000"/>
                </a:solidFill>
                <a:latin typeface="Avenir Next Medium" panose="020B0503020202020204" pitchFamily="34" charset="0"/>
              </a:endParaRPr>
            </a:p>
            <a:p>
              <a:pPr algn="ctr" defTabSz="685783"/>
              <a:endParaRPr lang="en-US" sz="1600" dirty="0">
                <a:solidFill>
                  <a:srgbClr val="000000"/>
                </a:solidFill>
                <a:latin typeface="Avenir Next Medium" panose="020B0503020202020204" pitchFamily="34" charset="0"/>
              </a:endParaRPr>
            </a:p>
          </p:txBody>
        </p:sp>
        <p:sp>
          <p:nvSpPr>
            <p:cNvPr id="10" name="Rectangle: Rounded Corners 28">
              <a:extLst>
                <a:ext uri="{FF2B5EF4-FFF2-40B4-BE49-F238E27FC236}">
                  <a16:creationId xmlns:a16="http://schemas.microsoft.com/office/drawing/2014/main" id="{9B49DACB-D208-4297-C807-F09EE0143A0D}"/>
                </a:ext>
              </a:extLst>
            </p:cNvPr>
            <p:cNvSpPr/>
            <p:nvPr/>
          </p:nvSpPr>
          <p:spPr>
            <a:xfrm>
              <a:off x="2188163" y="3814766"/>
              <a:ext cx="3261267" cy="402593"/>
            </a:xfrm>
            <a:prstGeom prst="roundRect">
              <a:avLst/>
            </a:prstGeom>
            <a:solidFill>
              <a:srgbClr val="FFC400"/>
            </a:solidFill>
            <a:ln w="19050">
              <a:noFill/>
            </a:ln>
          </p:spPr>
          <p:style>
            <a:lnRef idx="1">
              <a:schemeClr val="accent1"/>
            </a:lnRef>
            <a:fillRef idx="3">
              <a:schemeClr val="accent1"/>
            </a:fillRef>
            <a:effectRef idx="2">
              <a:schemeClr val="accent1"/>
            </a:effectRef>
            <a:fontRef idx="minor">
              <a:schemeClr val="lt1"/>
            </a:fontRef>
          </p:style>
          <p:txBody>
            <a:bodyPr lIns="34291" tIns="68580" rIns="34291" bIns="1714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fontAlgn="base"/>
              <a:endParaRPr lang="en-US" sz="1600" dirty="0">
                <a:solidFill>
                  <a:srgbClr val="000000"/>
                </a:solidFill>
                <a:latin typeface="Avenir Next Medium" panose="020B0503020202020204" pitchFamily="34" charset="0"/>
              </a:endParaRPr>
            </a:p>
            <a:p>
              <a:pPr algn="ctr" defTabSz="456458">
                <a:defRPr/>
              </a:pPr>
              <a:r>
                <a:rPr lang="en-US" sz="1600" dirty="0">
                  <a:solidFill>
                    <a:srgbClr val="000000"/>
                  </a:solidFill>
                  <a:latin typeface="Avenir Next Medium"/>
                </a:rPr>
                <a:t>Centers and Institutes</a:t>
              </a:r>
            </a:p>
            <a:p>
              <a:pPr algn="ctr" defTabSz="685783" fontAlgn="base"/>
              <a:endParaRPr lang="en-US" sz="1600" dirty="0">
                <a:solidFill>
                  <a:srgbClr val="000000"/>
                </a:solidFill>
                <a:latin typeface="Avenir Next Medium" panose="020B0503020202020204" pitchFamily="34" charset="0"/>
              </a:endParaRPr>
            </a:p>
          </p:txBody>
        </p:sp>
        <p:sp>
          <p:nvSpPr>
            <p:cNvPr id="17" name="Rectangle: Rounded Corners 35">
              <a:extLst>
                <a:ext uri="{FF2B5EF4-FFF2-40B4-BE49-F238E27FC236}">
                  <a16:creationId xmlns:a16="http://schemas.microsoft.com/office/drawing/2014/main" id="{F1D438BB-B8F9-4519-E784-A07EBE83B3B4}"/>
                </a:ext>
              </a:extLst>
            </p:cNvPr>
            <p:cNvSpPr/>
            <p:nvPr/>
          </p:nvSpPr>
          <p:spPr>
            <a:xfrm>
              <a:off x="6548745" y="1925303"/>
              <a:ext cx="4716327" cy="345115"/>
            </a:xfrm>
            <a:prstGeom prst="roundRect">
              <a:avLst/>
            </a:prstGeom>
            <a:solidFill>
              <a:srgbClr val="7A61A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6458">
                <a:defRPr/>
              </a:pPr>
              <a:r>
                <a:rPr lang="en-US" sz="1600" dirty="0">
                  <a:solidFill>
                    <a:schemeClr val="bg1"/>
                  </a:solidFill>
                  <a:latin typeface="Avenir Next Medium"/>
                </a:rPr>
                <a:t>AVC for Research Administration and Compliance</a:t>
              </a:r>
            </a:p>
          </p:txBody>
        </p:sp>
      </p:grpSp>
      <p:sp>
        <p:nvSpPr>
          <p:cNvPr id="20" name="Rectangle 19">
            <a:extLst>
              <a:ext uri="{FF2B5EF4-FFF2-40B4-BE49-F238E27FC236}">
                <a16:creationId xmlns:a16="http://schemas.microsoft.com/office/drawing/2014/main" id="{1FFA16F3-0AD8-D077-C91C-0EB81E11C6D0}"/>
              </a:ext>
            </a:extLst>
          </p:cNvPr>
          <p:cNvSpPr/>
          <p:nvPr/>
        </p:nvSpPr>
        <p:spPr>
          <a:xfrm>
            <a:off x="3272053" y="49204"/>
            <a:ext cx="5477140" cy="584775"/>
          </a:xfrm>
          <a:prstGeom prst="rect">
            <a:avLst/>
          </a:prstGeom>
        </p:spPr>
        <p:txBody>
          <a:bodyPr wrap="none" lIns="91440" tIns="45720" rIns="91440" bIns="45720" anchor="t">
            <a:spAutoFit/>
          </a:bodyPr>
          <a:lstStyle/>
          <a:p>
            <a:r>
              <a:rPr lang="en-US" sz="3200" b="1" dirty="0">
                <a:solidFill>
                  <a:schemeClr val="bg1"/>
                </a:solidFill>
                <a:latin typeface="Avenir Next Demi Bold"/>
                <a:ea typeface="Calibri"/>
                <a:cs typeface="Calibri"/>
              </a:rPr>
              <a:t>Office of Research Structure</a:t>
            </a:r>
          </a:p>
        </p:txBody>
      </p:sp>
      <p:sp>
        <p:nvSpPr>
          <p:cNvPr id="23" name="Rectangle: Rounded Corners 37">
            <a:extLst>
              <a:ext uri="{FF2B5EF4-FFF2-40B4-BE49-F238E27FC236}">
                <a16:creationId xmlns:a16="http://schemas.microsoft.com/office/drawing/2014/main" id="{711D9521-825B-D01C-0603-5B9557611A5C}"/>
              </a:ext>
            </a:extLst>
          </p:cNvPr>
          <p:cNvSpPr/>
          <p:nvPr/>
        </p:nvSpPr>
        <p:spPr>
          <a:xfrm>
            <a:off x="4161775" y="1132026"/>
            <a:ext cx="3697696" cy="359592"/>
          </a:xfrm>
          <a:prstGeom prst="roundRect">
            <a:avLst/>
          </a:prstGeom>
          <a:solidFill>
            <a:srgbClr val="4E187C"/>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lIns="68580" tIns="34291" rIns="68580" bIns="34291"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6458">
              <a:defRPr/>
            </a:pPr>
            <a:r>
              <a:rPr lang="en-US" sz="2000" b="1" dirty="0">
                <a:solidFill>
                  <a:srgbClr val="FFFFFF"/>
                </a:solidFill>
                <a:latin typeface="Avenir Next Demi Bold" panose="020B0503020202020204" pitchFamily="34" charset="0"/>
              </a:rPr>
              <a:t>Chief Research Officer</a:t>
            </a:r>
          </a:p>
        </p:txBody>
      </p:sp>
      <p:sp>
        <p:nvSpPr>
          <p:cNvPr id="27" name="Rectangle: Rounded Corners 33">
            <a:extLst>
              <a:ext uri="{FF2B5EF4-FFF2-40B4-BE49-F238E27FC236}">
                <a16:creationId xmlns:a16="http://schemas.microsoft.com/office/drawing/2014/main" id="{365CDF89-A363-C5BD-DCB4-08C63F843DEF}"/>
              </a:ext>
            </a:extLst>
          </p:cNvPr>
          <p:cNvSpPr/>
          <p:nvPr/>
        </p:nvSpPr>
        <p:spPr>
          <a:xfrm>
            <a:off x="7761987" y="6086319"/>
            <a:ext cx="3466886" cy="365125"/>
          </a:xfrm>
          <a:prstGeom prst="roundRect">
            <a:avLst/>
          </a:prstGeom>
          <a:solidFill>
            <a:schemeClr val="accent1">
              <a:lumMod val="60000"/>
              <a:lumOff val="40000"/>
            </a:schemeClr>
          </a:solidFill>
          <a:ln w="19050">
            <a:noFill/>
          </a:ln>
        </p:spPr>
        <p:style>
          <a:lnRef idx="1">
            <a:schemeClr val="accent1"/>
          </a:lnRef>
          <a:fillRef idx="3">
            <a:schemeClr val="accent1"/>
          </a:fillRef>
          <a:effectRef idx="2">
            <a:schemeClr val="accent1"/>
          </a:effectRef>
          <a:fontRef idx="minor">
            <a:schemeClr val="lt1"/>
          </a:fontRef>
        </p:style>
        <p:txBody>
          <a:bodyPr lIns="34291" tIns="68580" rIns="34291" bIns="1714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fontAlgn="base"/>
            <a:r>
              <a:rPr lang="en-US" sz="1400" dirty="0">
                <a:solidFill>
                  <a:srgbClr val="000000"/>
                </a:solidFill>
                <a:latin typeface="Avenir Next Medium" panose="020B0503020202020204" pitchFamily="34" charset="0"/>
              </a:rPr>
              <a:t>Export Controls and Foreign Influence</a:t>
            </a:r>
          </a:p>
        </p:txBody>
      </p:sp>
      <p:sp>
        <p:nvSpPr>
          <p:cNvPr id="2" name="Rectangle: Rounded Corners 25">
            <a:extLst>
              <a:ext uri="{FF2B5EF4-FFF2-40B4-BE49-F238E27FC236}">
                <a16:creationId xmlns:a16="http://schemas.microsoft.com/office/drawing/2014/main" id="{68962E75-F576-439D-3F69-1A1CBCA0188A}"/>
              </a:ext>
            </a:extLst>
          </p:cNvPr>
          <p:cNvSpPr/>
          <p:nvPr/>
        </p:nvSpPr>
        <p:spPr>
          <a:xfrm>
            <a:off x="6949932" y="2750050"/>
            <a:ext cx="3466886" cy="405068"/>
          </a:xfrm>
          <a:prstGeom prst="roundRect">
            <a:avLst/>
          </a:prstGeom>
          <a:solidFill>
            <a:srgbClr val="FFC400"/>
          </a:solidFill>
          <a:ln w="19050">
            <a:noFill/>
          </a:ln>
        </p:spPr>
        <p:style>
          <a:lnRef idx="1">
            <a:schemeClr val="accent1"/>
          </a:lnRef>
          <a:fillRef idx="3">
            <a:schemeClr val="accent1"/>
          </a:fillRef>
          <a:effectRef idx="2">
            <a:schemeClr val="accent1"/>
          </a:effectRef>
          <a:fontRef idx="minor">
            <a:schemeClr val="lt1"/>
          </a:fontRef>
        </p:style>
        <p:txBody>
          <a:bodyPr lIns="34291" tIns="68580" rIns="34291" bIns="1714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6458">
              <a:defRPr/>
            </a:pPr>
            <a:r>
              <a:rPr lang="en-US" sz="1600" dirty="0">
                <a:solidFill>
                  <a:srgbClr val="000000"/>
                </a:solidFill>
                <a:latin typeface="Avenir Next Medium"/>
              </a:rPr>
              <a:t>Pre-Award Services</a:t>
            </a:r>
          </a:p>
        </p:txBody>
      </p:sp>
      <p:sp>
        <p:nvSpPr>
          <p:cNvPr id="3" name="Rectangle: Rounded Corners 26">
            <a:extLst>
              <a:ext uri="{FF2B5EF4-FFF2-40B4-BE49-F238E27FC236}">
                <a16:creationId xmlns:a16="http://schemas.microsoft.com/office/drawing/2014/main" id="{4A7ED6D4-2F7C-3A85-69CE-DE3A7548B60C}"/>
              </a:ext>
            </a:extLst>
          </p:cNvPr>
          <p:cNvSpPr/>
          <p:nvPr/>
        </p:nvSpPr>
        <p:spPr>
          <a:xfrm>
            <a:off x="6949931" y="2203473"/>
            <a:ext cx="3466887" cy="405068"/>
          </a:xfrm>
          <a:prstGeom prst="roundRect">
            <a:avLst/>
          </a:prstGeom>
          <a:solidFill>
            <a:srgbClr val="FFC400"/>
          </a:solidFill>
          <a:ln w="1270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6458">
              <a:defRPr/>
            </a:pPr>
            <a:r>
              <a:rPr lang="en-US" sz="1600" dirty="0">
                <a:solidFill>
                  <a:srgbClr val="000000"/>
                </a:solidFill>
                <a:latin typeface="Avenir Next Medium"/>
              </a:rPr>
              <a:t>Compliance Monitoring</a:t>
            </a:r>
          </a:p>
        </p:txBody>
      </p:sp>
      <p:sp>
        <p:nvSpPr>
          <p:cNvPr id="6" name="Rectangle: Rounded Corners 27">
            <a:extLst>
              <a:ext uri="{FF2B5EF4-FFF2-40B4-BE49-F238E27FC236}">
                <a16:creationId xmlns:a16="http://schemas.microsoft.com/office/drawing/2014/main" id="{02EB4140-8789-1905-F1F6-EE30E2DD349D}"/>
              </a:ext>
            </a:extLst>
          </p:cNvPr>
          <p:cNvSpPr/>
          <p:nvPr/>
        </p:nvSpPr>
        <p:spPr>
          <a:xfrm>
            <a:off x="6949932" y="3300299"/>
            <a:ext cx="3466886" cy="405068"/>
          </a:xfrm>
          <a:prstGeom prst="roundRect">
            <a:avLst/>
          </a:prstGeom>
          <a:solidFill>
            <a:srgbClr val="FFC400"/>
          </a:solidFill>
          <a:ln w="19050">
            <a:noFill/>
          </a:ln>
        </p:spPr>
        <p:style>
          <a:lnRef idx="1">
            <a:schemeClr val="accent1"/>
          </a:lnRef>
          <a:fillRef idx="3">
            <a:schemeClr val="accent1"/>
          </a:fillRef>
          <a:effectRef idx="2">
            <a:schemeClr val="accent1"/>
          </a:effectRef>
          <a:fontRef idx="minor">
            <a:schemeClr val="lt1"/>
          </a:fontRef>
        </p:style>
        <p:txBody>
          <a:bodyPr lIns="34291" tIns="68580" rIns="34291" bIns="1714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fontAlgn="base"/>
            <a:endParaRPr lang="en-US" sz="1600" dirty="0">
              <a:solidFill>
                <a:srgbClr val="000000"/>
              </a:solidFill>
              <a:latin typeface="Avenir Next Medium" panose="020B0503020202020204" pitchFamily="34" charset="0"/>
            </a:endParaRPr>
          </a:p>
          <a:p>
            <a:pPr algn="ctr" defTabSz="685783" fontAlgn="base"/>
            <a:endParaRPr lang="en-US" sz="1600" dirty="0">
              <a:solidFill>
                <a:srgbClr val="000000"/>
              </a:solidFill>
              <a:latin typeface="Avenir Next Medium" panose="020B0503020202020204" pitchFamily="34" charset="0"/>
            </a:endParaRPr>
          </a:p>
          <a:p>
            <a:pPr algn="ctr" defTabSz="456458">
              <a:defRPr/>
            </a:pPr>
            <a:r>
              <a:rPr lang="en-US" sz="1600" dirty="0">
                <a:solidFill>
                  <a:srgbClr val="000000"/>
                </a:solidFill>
                <a:latin typeface="Avenir Next Medium"/>
              </a:rPr>
              <a:t>Post-Award Services</a:t>
            </a:r>
          </a:p>
          <a:p>
            <a:pPr algn="ctr" defTabSz="685783" fontAlgn="base"/>
            <a:r>
              <a:rPr lang="en-US" sz="1600" dirty="0">
                <a:solidFill>
                  <a:srgbClr val="000000"/>
                </a:solidFill>
                <a:latin typeface="Avenir Next Medium" panose="020B0503020202020204" pitchFamily="34" charset="0"/>
              </a:rPr>
              <a:t>​</a:t>
            </a:r>
            <a:endParaRPr lang="en-US" sz="1600">
              <a:solidFill>
                <a:srgbClr val="000000"/>
              </a:solidFill>
              <a:latin typeface="Avenir Next Medium" panose="020B0503020202020204" pitchFamily="34" charset="0"/>
            </a:endParaRPr>
          </a:p>
          <a:p>
            <a:pPr algn="ctr" defTabSz="685783"/>
            <a:endParaRPr lang="en-US" sz="1600" dirty="0">
              <a:solidFill>
                <a:srgbClr val="000000"/>
              </a:solidFill>
              <a:latin typeface="Avenir Next Medium" panose="020B0503020202020204" pitchFamily="34" charset="0"/>
            </a:endParaRPr>
          </a:p>
        </p:txBody>
      </p:sp>
      <p:sp>
        <p:nvSpPr>
          <p:cNvPr id="11" name="Rectangle: Rounded Corners 28">
            <a:extLst>
              <a:ext uri="{FF2B5EF4-FFF2-40B4-BE49-F238E27FC236}">
                <a16:creationId xmlns:a16="http://schemas.microsoft.com/office/drawing/2014/main" id="{0C436644-5C69-089E-F21C-7572E38264E4}"/>
              </a:ext>
            </a:extLst>
          </p:cNvPr>
          <p:cNvSpPr/>
          <p:nvPr/>
        </p:nvSpPr>
        <p:spPr>
          <a:xfrm>
            <a:off x="6949932" y="3844479"/>
            <a:ext cx="3466886" cy="455653"/>
          </a:xfrm>
          <a:prstGeom prst="roundRect">
            <a:avLst/>
          </a:prstGeom>
          <a:solidFill>
            <a:srgbClr val="FFC400"/>
          </a:solidFill>
          <a:ln w="19050">
            <a:noFill/>
          </a:ln>
        </p:spPr>
        <p:style>
          <a:lnRef idx="1">
            <a:schemeClr val="accent1"/>
          </a:lnRef>
          <a:fillRef idx="3">
            <a:schemeClr val="accent1"/>
          </a:fillRef>
          <a:effectRef idx="2">
            <a:schemeClr val="accent1"/>
          </a:effectRef>
          <a:fontRef idx="minor">
            <a:schemeClr val="lt1"/>
          </a:fontRef>
        </p:style>
        <p:txBody>
          <a:bodyPr lIns="34291" tIns="68580" rIns="34291" bIns="1714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fontAlgn="base"/>
            <a:endParaRPr lang="en-US" sz="1600" dirty="0">
              <a:solidFill>
                <a:srgbClr val="000000"/>
              </a:solidFill>
              <a:latin typeface="Avenir Next Medium" panose="020B0503020202020204" pitchFamily="34" charset="0"/>
            </a:endParaRPr>
          </a:p>
          <a:p>
            <a:pPr algn="ctr" defTabSz="456458">
              <a:defRPr/>
            </a:pPr>
            <a:r>
              <a:rPr lang="en-US" sz="1600" dirty="0" err="1">
                <a:solidFill>
                  <a:srgbClr val="000000"/>
                </a:solidFill>
                <a:latin typeface="Avenir Next Medium"/>
              </a:rPr>
              <a:t>eRA</a:t>
            </a:r>
            <a:r>
              <a:rPr lang="en-US" sz="1600" dirty="0">
                <a:solidFill>
                  <a:srgbClr val="000000"/>
                </a:solidFill>
                <a:latin typeface="Avenir Next Medium"/>
              </a:rPr>
              <a:t> and Data Analytics</a:t>
            </a:r>
          </a:p>
          <a:p>
            <a:pPr algn="ctr" defTabSz="685783" fontAlgn="base"/>
            <a:endParaRPr lang="en-US" sz="1600" dirty="0">
              <a:solidFill>
                <a:srgbClr val="000000"/>
              </a:solidFill>
              <a:latin typeface="Avenir Next Medium" panose="020B0503020202020204" pitchFamily="34" charset="0"/>
            </a:endParaRPr>
          </a:p>
        </p:txBody>
      </p:sp>
      <p:sp>
        <p:nvSpPr>
          <p:cNvPr id="16" name="Rectangle: Rounded Corners 25">
            <a:extLst>
              <a:ext uri="{FF2B5EF4-FFF2-40B4-BE49-F238E27FC236}">
                <a16:creationId xmlns:a16="http://schemas.microsoft.com/office/drawing/2014/main" id="{5788BEDC-052E-6A55-13D0-86E979F78C53}"/>
              </a:ext>
            </a:extLst>
          </p:cNvPr>
          <p:cNvSpPr/>
          <p:nvPr/>
        </p:nvSpPr>
        <p:spPr>
          <a:xfrm>
            <a:off x="6949932" y="4985821"/>
            <a:ext cx="3466886" cy="405068"/>
          </a:xfrm>
          <a:prstGeom prst="roundRect">
            <a:avLst/>
          </a:prstGeom>
          <a:solidFill>
            <a:srgbClr val="FFC400"/>
          </a:solidFill>
          <a:ln w="19050">
            <a:noFill/>
          </a:ln>
        </p:spPr>
        <p:style>
          <a:lnRef idx="1">
            <a:schemeClr val="accent1"/>
          </a:lnRef>
          <a:fillRef idx="3">
            <a:schemeClr val="accent1"/>
          </a:fillRef>
          <a:effectRef idx="2">
            <a:schemeClr val="accent1"/>
          </a:effectRef>
          <a:fontRef idx="minor">
            <a:schemeClr val="lt1"/>
          </a:fontRef>
        </p:style>
        <p:txBody>
          <a:bodyPr lIns="34291" tIns="68580" rIns="34291" bIns="1714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6458">
              <a:defRPr/>
            </a:pPr>
            <a:r>
              <a:rPr lang="en-US" sz="1600" dirty="0">
                <a:solidFill>
                  <a:srgbClr val="000000"/>
                </a:solidFill>
                <a:latin typeface="Avenir Next Medium"/>
              </a:rPr>
              <a:t>Data Governance and Stewardship</a:t>
            </a:r>
          </a:p>
        </p:txBody>
      </p:sp>
      <p:sp>
        <p:nvSpPr>
          <p:cNvPr id="18" name="Rectangle: Rounded Corners 26">
            <a:extLst>
              <a:ext uri="{FF2B5EF4-FFF2-40B4-BE49-F238E27FC236}">
                <a16:creationId xmlns:a16="http://schemas.microsoft.com/office/drawing/2014/main" id="{9F79B8E1-BD36-8DBC-8ED7-D1E1BCB006DE}"/>
              </a:ext>
            </a:extLst>
          </p:cNvPr>
          <p:cNvSpPr/>
          <p:nvPr/>
        </p:nvSpPr>
        <p:spPr>
          <a:xfrm>
            <a:off x="6949931" y="4439244"/>
            <a:ext cx="3466887" cy="405068"/>
          </a:xfrm>
          <a:prstGeom prst="roundRect">
            <a:avLst/>
          </a:prstGeom>
          <a:solidFill>
            <a:srgbClr val="FFC400"/>
          </a:solidFill>
          <a:ln w="1270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6458">
              <a:defRPr/>
            </a:pPr>
            <a:r>
              <a:rPr lang="en-US" sz="1600" dirty="0">
                <a:solidFill>
                  <a:srgbClr val="000000"/>
                </a:solidFill>
                <a:latin typeface="Avenir Next Medium"/>
              </a:rPr>
              <a:t>Human Subjects Protections</a:t>
            </a:r>
          </a:p>
        </p:txBody>
      </p:sp>
      <p:sp>
        <p:nvSpPr>
          <p:cNvPr id="21" name="Rectangle: Rounded Corners 27">
            <a:extLst>
              <a:ext uri="{FF2B5EF4-FFF2-40B4-BE49-F238E27FC236}">
                <a16:creationId xmlns:a16="http://schemas.microsoft.com/office/drawing/2014/main" id="{364B43E3-ECA4-98F6-FA41-65C5396C6EA2}"/>
              </a:ext>
            </a:extLst>
          </p:cNvPr>
          <p:cNvSpPr/>
          <p:nvPr/>
        </p:nvSpPr>
        <p:spPr>
          <a:xfrm>
            <a:off x="6949932" y="5536070"/>
            <a:ext cx="3466886" cy="405068"/>
          </a:xfrm>
          <a:prstGeom prst="roundRect">
            <a:avLst/>
          </a:prstGeom>
          <a:solidFill>
            <a:srgbClr val="FFC400"/>
          </a:solidFill>
          <a:ln w="19050">
            <a:noFill/>
          </a:ln>
        </p:spPr>
        <p:style>
          <a:lnRef idx="1">
            <a:schemeClr val="accent1"/>
          </a:lnRef>
          <a:fillRef idx="3">
            <a:schemeClr val="accent1"/>
          </a:fillRef>
          <a:effectRef idx="2">
            <a:schemeClr val="accent1"/>
          </a:effectRef>
          <a:fontRef idx="minor">
            <a:schemeClr val="lt1"/>
          </a:fontRef>
        </p:style>
        <p:txBody>
          <a:bodyPr lIns="34291" tIns="68580" rIns="34291" bIns="1714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6458">
              <a:defRPr/>
            </a:pPr>
            <a:r>
              <a:rPr lang="en-US" sz="1600" dirty="0">
                <a:solidFill>
                  <a:srgbClr val="000000"/>
                </a:solidFill>
                <a:latin typeface="Avenir Next Medium"/>
              </a:rPr>
              <a:t>Research Integrity and Compliance</a:t>
            </a:r>
          </a:p>
        </p:txBody>
      </p:sp>
      <p:sp>
        <p:nvSpPr>
          <p:cNvPr id="28" name="Rectangle: Rounded Corners 28">
            <a:extLst>
              <a:ext uri="{FF2B5EF4-FFF2-40B4-BE49-F238E27FC236}">
                <a16:creationId xmlns:a16="http://schemas.microsoft.com/office/drawing/2014/main" id="{47E95A4D-259C-D5F8-FCE9-7D798E889D6C}"/>
              </a:ext>
            </a:extLst>
          </p:cNvPr>
          <p:cNvSpPr/>
          <p:nvPr/>
        </p:nvSpPr>
        <p:spPr>
          <a:xfrm>
            <a:off x="1538610" y="4439244"/>
            <a:ext cx="3466886" cy="455653"/>
          </a:xfrm>
          <a:prstGeom prst="roundRect">
            <a:avLst/>
          </a:prstGeom>
          <a:solidFill>
            <a:srgbClr val="FFC400"/>
          </a:solidFill>
          <a:ln w="19050">
            <a:noFill/>
          </a:ln>
        </p:spPr>
        <p:style>
          <a:lnRef idx="1">
            <a:schemeClr val="accent1"/>
          </a:lnRef>
          <a:fillRef idx="3">
            <a:schemeClr val="accent1"/>
          </a:fillRef>
          <a:effectRef idx="2">
            <a:schemeClr val="accent1"/>
          </a:effectRef>
          <a:fontRef idx="minor">
            <a:schemeClr val="lt1"/>
          </a:fontRef>
        </p:style>
        <p:txBody>
          <a:bodyPr lIns="34291" tIns="68580" rIns="34291" bIns="1714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fontAlgn="base"/>
            <a:endParaRPr lang="en-US" sz="1600" dirty="0">
              <a:solidFill>
                <a:srgbClr val="000000"/>
              </a:solidFill>
              <a:latin typeface="Avenir Next Medium" panose="020B0503020202020204" pitchFamily="34" charset="0"/>
            </a:endParaRPr>
          </a:p>
          <a:p>
            <a:pPr algn="ctr" defTabSz="456458">
              <a:defRPr/>
            </a:pPr>
            <a:r>
              <a:rPr lang="en-US" sz="1600" dirty="0">
                <a:solidFill>
                  <a:srgbClr val="000000"/>
                </a:solidFill>
                <a:latin typeface="Avenir Next Medium"/>
              </a:rPr>
              <a:t>Core Facilities and Shared Spaces</a:t>
            </a:r>
          </a:p>
          <a:p>
            <a:pPr algn="ctr" defTabSz="685783" fontAlgn="base"/>
            <a:endParaRPr lang="en-US" sz="1600" dirty="0">
              <a:solidFill>
                <a:srgbClr val="000000"/>
              </a:solidFill>
              <a:latin typeface="Avenir Next Medium" panose="020B0503020202020204" pitchFamily="34" charset="0"/>
            </a:endParaRPr>
          </a:p>
        </p:txBody>
      </p:sp>
    </p:spTree>
    <p:extLst>
      <p:ext uri="{BB962C8B-B14F-4D97-AF65-F5344CB8AC3E}">
        <p14:creationId xmlns:p14="http://schemas.microsoft.com/office/powerpoint/2010/main" val="2361367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DDDBFE3-C1C2-CE43-9965-CDC39E76F887}"/>
              </a:ext>
            </a:extLst>
          </p:cNvPr>
          <p:cNvSpPr>
            <a:spLocks noGrp="1"/>
          </p:cNvSpPr>
          <p:nvPr>
            <p:ph type="sldNum" sz="quarter" idx="4"/>
          </p:nvPr>
        </p:nvSpPr>
        <p:spPr/>
        <p:txBody>
          <a:bodyPr/>
          <a:lstStyle/>
          <a:p>
            <a:fld id="{B33F6F0C-3A50-654C-8BCB-9D551D367FDC}" type="slidenum">
              <a:rPr lang="en-US" smtClean="0"/>
              <a:pPr/>
              <a:t>13</a:t>
            </a:fld>
            <a:endParaRPr lang="en-US"/>
          </a:p>
        </p:txBody>
      </p:sp>
      <p:sp>
        <p:nvSpPr>
          <p:cNvPr id="5" name="Oval 4">
            <a:extLst>
              <a:ext uri="{FF2B5EF4-FFF2-40B4-BE49-F238E27FC236}">
                <a16:creationId xmlns:a16="http://schemas.microsoft.com/office/drawing/2014/main" id="{B6540B11-D038-B64A-A141-C498D0BFC61A}"/>
              </a:ext>
            </a:extLst>
          </p:cNvPr>
          <p:cNvSpPr/>
          <p:nvPr/>
        </p:nvSpPr>
        <p:spPr>
          <a:xfrm>
            <a:off x="2401246" y="2627954"/>
            <a:ext cx="7747686" cy="1546113"/>
          </a:xfrm>
          <a:prstGeom prst="ellipse">
            <a:avLst/>
          </a:prstGeom>
          <a:solidFill>
            <a:srgbClr val="502D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E9FB7D2-11BF-884B-81B4-D204D8042B58}"/>
              </a:ext>
            </a:extLst>
          </p:cNvPr>
          <p:cNvSpPr txBox="1"/>
          <p:nvPr/>
        </p:nvSpPr>
        <p:spPr>
          <a:xfrm>
            <a:off x="3859389" y="3201316"/>
            <a:ext cx="5751441" cy="461665"/>
          </a:xfrm>
          <a:prstGeom prst="rect">
            <a:avLst/>
          </a:prstGeom>
          <a:noFill/>
        </p:spPr>
        <p:txBody>
          <a:bodyPr wrap="square" lIns="91440" tIns="45720" rIns="91440" bIns="45720" rtlCol="0" anchor="t">
            <a:spAutoFit/>
          </a:bodyPr>
          <a:lstStyle/>
          <a:p>
            <a:r>
              <a:rPr lang="en-US" sz="2400" b="1" dirty="0">
                <a:solidFill>
                  <a:srgbClr val="FFC400"/>
                </a:solidFill>
                <a:latin typeface="Avenir Next Demi Bold" panose="020B0503020202020204" pitchFamily="34" charset="0"/>
              </a:rPr>
              <a:t>University Research Council (URC)</a:t>
            </a:r>
          </a:p>
        </p:txBody>
      </p:sp>
      <p:sp>
        <p:nvSpPr>
          <p:cNvPr id="14" name="TextBox 13">
            <a:extLst>
              <a:ext uri="{FF2B5EF4-FFF2-40B4-BE49-F238E27FC236}">
                <a16:creationId xmlns:a16="http://schemas.microsoft.com/office/drawing/2014/main" id="{A5FBBFDB-EAB7-5A42-89C4-1131D76EC31C}"/>
              </a:ext>
            </a:extLst>
          </p:cNvPr>
          <p:cNvSpPr txBox="1"/>
          <p:nvPr/>
        </p:nvSpPr>
        <p:spPr>
          <a:xfrm>
            <a:off x="852448" y="4421115"/>
            <a:ext cx="4941930" cy="369332"/>
          </a:xfrm>
          <a:prstGeom prst="rect">
            <a:avLst/>
          </a:prstGeom>
          <a:noFill/>
        </p:spPr>
        <p:txBody>
          <a:bodyPr wrap="none" lIns="91440" tIns="45720" rIns="91440" bIns="45720" rtlCol="0" anchor="t">
            <a:spAutoFit/>
          </a:bodyPr>
          <a:lstStyle/>
          <a:p>
            <a:r>
              <a:rPr lang="en-US" b="1" dirty="0">
                <a:latin typeface="Avenir Next Medium"/>
              </a:rPr>
              <a:t>UNC-System Center and Institute Directors</a:t>
            </a:r>
          </a:p>
        </p:txBody>
      </p:sp>
      <p:sp>
        <p:nvSpPr>
          <p:cNvPr id="15" name="TextBox 14">
            <a:extLst>
              <a:ext uri="{FF2B5EF4-FFF2-40B4-BE49-F238E27FC236}">
                <a16:creationId xmlns:a16="http://schemas.microsoft.com/office/drawing/2014/main" id="{293BDA97-98EA-574D-8ED2-499D94607945}"/>
              </a:ext>
            </a:extLst>
          </p:cNvPr>
          <p:cNvSpPr txBox="1"/>
          <p:nvPr/>
        </p:nvSpPr>
        <p:spPr>
          <a:xfrm>
            <a:off x="2334970" y="5783231"/>
            <a:ext cx="8196430" cy="707886"/>
          </a:xfrm>
          <a:prstGeom prst="rect">
            <a:avLst/>
          </a:prstGeom>
          <a:noFill/>
        </p:spPr>
        <p:txBody>
          <a:bodyPr wrap="square" lIns="91440" tIns="45720" rIns="91440" bIns="45720" rtlCol="0" anchor="t">
            <a:spAutoFit/>
          </a:bodyPr>
          <a:lstStyle/>
          <a:p>
            <a:pPr algn="ctr"/>
            <a:r>
              <a:rPr lang="en-US" sz="4000" b="1" dirty="0">
                <a:latin typeface="Avenir Next Medium"/>
              </a:rPr>
              <a:t>Faculty, Staff, Students, Fellows</a:t>
            </a:r>
            <a:endParaRPr lang="en-US" dirty="0"/>
          </a:p>
        </p:txBody>
      </p:sp>
      <p:sp>
        <p:nvSpPr>
          <p:cNvPr id="16" name="TextBox 15">
            <a:extLst>
              <a:ext uri="{FF2B5EF4-FFF2-40B4-BE49-F238E27FC236}">
                <a16:creationId xmlns:a16="http://schemas.microsoft.com/office/drawing/2014/main" id="{D9FB17EF-D9E8-6942-A6F0-6C195404D23B}"/>
              </a:ext>
            </a:extLst>
          </p:cNvPr>
          <p:cNvSpPr txBox="1"/>
          <p:nvPr/>
        </p:nvSpPr>
        <p:spPr>
          <a:xfrm>
            <a:off x="6397624" y="4363292"/>
            <a:ext cx="5064463" cy="646331"/>
          </a:xfrm>
          <a:prstGeom prst="rect">
            <a:avLst/>
          </a:prstGeom>
          <a:noFill/>
        </p:spPr>
        <p:txBody>
          <a:bodyPr wrap="none" lIns="91440" tIns="45720" rIns="91440" bIns="45720" rtlCol="0" anchor="t">
            <a:spAutoFit/>
          </a:bodyPr>
          <a:lstStyle/>
          <a:p>
            <a:pPr algn="ctr"/>
            <a:r>
              <a:rPr lang="en-US" b="1" dirty="0">
                <a:latin typeface="Avenir Next Medium"/>
              </a:rPr>
              <a:t>Faculty Senate</a:t>
            </a:r>
            <a:br>
              <a:rPr lang="en-US" b="1" dirty="0">
                <a:latin typeface="Avenir Next Medium"/>
              </a:rPr>
            </a:br>
            <a:r>
              <a:rPr lang="en-US" b="1" dirty="0">
                <a:latin typeface="Avenir Next Medium"/>
              </a:rPr>
              <a:t>Research and Creative Activities Committee</a:t>
            </a:r>
          </a:p>
        </p:txBody>
      </p:sp>
      <p:sp>
        <p:nvSpPr>
          <p:cNvPr id="18" name="TextBox 17">
            <a:extLst>
              <a:ext uri="{FF2B5EF4-FFF2-40B4-BE49-F238E27FC236}">
                <a16:creationId xmlns:a16="http://schemas.microsoft.com/office/drawing/2014/main" id="{8F469610-7E96-4163-A755-74B167A066CE}"/>
              </a:ext>
            </a:extLst>
          </p:cNvPr>
          <p:cNvSpPr txBox="1"/>
          <p:nvPr/>
        </p:nvSpPr>
        <p:spPr>
          <a:xfrm>
            <a:off x="1997785" y="2189496"/>
            <a:ext cx="3091552" cy="369332"/>
          </a:xfrm>
          <a:prstGeom prst="rect">
            <a:avLst/>
          </a:prstGeom>
          <a:noFill/>
        </p:spPr>
        <p:txBody>
          <a:bodyPr wrap="none" lIns="91440" tIns="45720" rIns="91440" bIns="45720" rtlCol="0" anchor="t">
            <a:spAutoFit/>
          </a:bodyPr>
          <a:lstStyle/>
          <a:p>
            <a:r>
              <a:rPr lang="en-US" b="1" dirty="0">
                <a:latin typeface="Avenir Next Medium"/>
              </a:rPr>
              <a:t>Assistant Vice Chancellors</a:t>
            </a:r>
          </a:p>
        </p:txBody>
      </p:sp>
      <p:sp>
        <p:nvSpPr>
          <p:cNvPr id="19" name="TextBox 18">
            <a:extLst>
              <a:ext uri="{FF2B5EF4-FFF2-40B4-BE49-F238E27FC236}">
                <a16:creationId xmlns:a16="http://schemas.microsoft.com/office/drawing/2014/main" id="{892BB941-E1B5-42B7-B6E7-C7690FEBCF85}"/>
              </a:ext>
            </a:extLst>
          </p:cNvPr>
          <p:cNvSpPr txBox="1"/>
          <p:nvPr/>
        </p:nvSpPr>
        <p:spPr>
          <a:xfrm>
            <a:off x="7754284" y="2177692"/>
            <a:ext cx="3713622" cy="369332"/>
          </a:xfrm>
          <a:prstGeom prst="rect">
            <a:avLst/>
          </a:prstGeom>
          <a:noFill/>
        </p:spPr>
        <p:txBody>
          <a:bodyPr wrap="square" lIns="91440" tIns="45720" rIns="91440" bIns="45720" rtlCol="0" anchor="t">
            <a:spAutoFit/>
          </a:bodyPr>
          <a:lstStyle/>
          <a:p>
            <a:r>
              <a:rPr lang="en-US" b="1" dirty="0">
                <a:latin typeface="Avenir Next Medium"/>
              </a:rPr>
              <a:t>Associate Deans for Research</a:t>
            </a:r>
          </a:p>
        </p:txBody>
      </p:sp>
      <p:sp>
        <p:nvSpPr>
          <p:cNvPr id="2" name="TextBox 1">
            <a:extLst>
              <a:ext uri="{FF2B5EF4-FFF2-40B4-BE49-F238E27FC236}">
                <a16:creationId xmlns:a16="http://schemas.microsoft.com/office/drawing/2014/main" id="{A061E5CB-5637-463C-7E83-58095A2741B1}"/>
              </a:ext>
            </a:extLst>
          </p:cNvPr>
          <p:cNvSpPr txBox="1"/>
          <p:nvPr/>
        </p:nvSpPr>
        <p:spPr>
          <a:xfrm>
            <a:off x="5112086" y="1497104"/>
            <a:ext cx="2642198" cy="369332"/>
          </a:xfrm>
          <a:prstGeom prst="rect">
            <a:avLst/>
          </a:prstGeom>
          <a:noFill/>
        </p:spPr>
        <p:txBody>
          <a:bodyPr wrap="none" lIns="91440" tIns="45720" rIns="91440" bIns="45720" rtlCol="0" anchor="t">
            <a:spAutoFit/>
          </a:bodyPr>
          <a:lstStyle/>
          <a:p>
            <a:r>
              <a:rPr lang="en-US" b="1" dirty="0">
                <a:latin typeface="Avenir Next Medium"/>
              </a:rPr>
              <a:t>Chief Research Officer</a:t>
            </a:r>
          </a:p>
        </p:txBody>
      </p:sp>
    </p:spTree>
    <p:extLst>
      <p:ext uri="{BB962C8B-B14F-4D97-AF65-F5344CB8AC3E}">
        <p14:creationId xmlns:p14="http://schemas.microsoft.com/office/powerpoint/2010/main" val="2156184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33F6F0C-3A50-654C-8BCB-9D551D367FDC}" type="slidenum">
              <a:rPr lang="en-US" smtClean="0"/>
              <a:pPr/>
              <a:t>14</a:t>
            </a:fld>
            <a:endParaRPr lang="en-US"/>
          </a:p>
        </p:txBody>
      </p:sp>
      <p:sp>
        <p:nvSpPr>
          <p:cNvPr id="7" name="Slide Number Placeholder 3"/>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Garamond" charset="0"/>
                <a:ea typeface="Garamond" charset="0"/>
                <a:cs typeface="Garamond"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477B41-848B-1B45-86CD-8909B7793347}" type="slidenum">
              <a:rPr lang="en-US" smtClean="0">
                <a:solidFill>
                  <a:srgbClr val="7030A0"/>
                </a:solidFill>
              </a:rPr>
              <a:pPr/>
              <a:t>14</a:t>
            </a:fld>
            <a:endParaRPr lang="en-US">
              <a:solidFill>
                <a:srgbClr val="7030A0"/>
              </a:solidFill>
            </a:endParaRPr>
          </a:p>
        </p:txBody>
      </p:sp>
      <p:sp>
        <p:nvSpPr>
          <p:cNvPr id="8" name="Title 1"/>
          <p:cNvSpPr txBox="1">
            <a:spLocks/>
          </p:cNvSpPr>
          <p:nvPr/>
        </p:nvSpPr>
        <p:spPr>
          <a:xfrm>
            <a:off x="1502495" y="152253"/>
            <a:ext cx="11297514"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lumMod val="50000"/>
                  </a:schemeClr>
                </a:solidFill>
                <a:latin typeface="Avenir Book" charset="0"/>
                <a:ea typeface="Avenir Book" charset="0"/>
                <a:cs typeface="Avenir Book" charset="0"/>
              </a:defRPr>
            </a:lvl1pPr>
          </a:lstStyle>
          <a:p>
            <a:endParaRPr lang="en-US" b="1">
              <a:solidFill>
                <a:srgbClr val="002060"/>
              </a:solidFill>
              <a:latin typeface="Avenir Next Demi Bold" charset="0"/>
              <a:ea typeface="Avenir Next Demi Bold" charset="0"/>
              <a:cs typeface="Avenir Next Demi Bold" charset="0"/>
            </a:endParaRPr>
          </a:p>
        </p:txBody>
      </p:sp>
      <p:sp>
        <p:nvSpPr>
          <p:cNvPr id="9" name="Title 2"/>
          <p:cNvSpPr>
            <a:spLocks noGrp="1"/>
          </p:cNvSpPr>
          <p:nvPr>
            <p:ph type="title"/>
          </p:nvPr>
        </p:nvSpPr>
        <p:spPr>
          <a:xfrm>
            <a:off x="2359742" y="152253"/>
            <a:ext cx="7472515" cy="438520"/>
          </a:xfrm>
        </p:spPr>
        <p:txBody>
          <a:bodyPr>
            <a:noAutofit/>
          </a:bodyPr>
          <a:lstStyle/>
          <a:p>
            <a:r>
              <a:rPr lang="en-US" sz="2800" dirty="0">
                <a:solidFill>
                  <a:schemeClr val="bg1"/>
                </a:solidFill>
                <a:latin typeface="Avenir Next Demi Bold" panose="020B0503020202020204" pitchFamily="34" charset="0"/>
              </a:rPr>
              <a:t>Research Project Life Cycle</a:t>
            </a:r>
          </a:p>
        </p:txBody>
      </p:sp>
      <p:pic>
        <p:nvPicPr>
          <p:cNvPr id="5" name="Picture 4" descr="A diagram of a company&#10;&#10;Description automatically generated with medium confidence">
            <a:extLst>
              <a:ext uri="{FF2B5EF4-FFF2-40B4-BE49-F238E27FC236}">
                <a16:creationId xmlns:a16="http://schemas.microsoft.com/office/drawing/2014/main" id="{F6CBFD10-598D-6D4A-E075-556E3627EEE7}"/>
              </a:ext>
            </a:extLst>
          </p:cNvPr>
          <p:cNvPicPr>
            <a:picLocks noChangeAspect="1"/>
          </p:cNvPicPr>
          <p:nvPr/>
        </p:nvPicPr>
        <p:blipFill>
          <a:blip r:embed="rId3"/>
          <a:stretch>
            <a:fillRect/>
          </a:stretch>
        </p:blipFill>
        <p:spPr>
          <a:xfrm>
            <a:off x="606591" y="667908"/>
            <a:ext cx="10901238" cy="6131946"/>
          </a:xfrm>
          <a:prstGeom prst="rect">
            <a:avLst/>
          </a:prstGeom>
        </p:spPr>
      </p:pic>
    </p:spTree>
    <p:extLst>
      <p:ext uri="{BB962C8B-B14F-4D97-AF65-F5344CB8AC3E}">
        <p14:creationId xmlns:p14="http://schemas.microsoft.com/office/powerpoint/2010/main" val="716443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bg>
      <p:bgPr>
        <a:solidFill>
          <a:schemeClr val="bg1">
            <a:lumMod val="95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33F6F0C-3A50-654C-8BCB-9D551D367FDC}" type="slidenum">
              <a:rPr lang="en-US" smtClean="0"/>
              <a:pPr/>
              <a:t>15</a:t>
            </a:fld>
            <a:endParaRPr lang="en-US"/>
          </a:p>
        </p:txBody>
      </p:sp>
      <p:sp>
        <p:nvSpPr>
          <p:cNvPr id="7" name="Slide Number Placeholder 3"/>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Garamond" charset="0"/>
                <a:ea typeface="Garamond" charset="0"/>
                <a:cs typeface="Garamond"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477B41-848B-1B45-86CD-8909B7793347}" type="slidenum">
              <a:rPr lang="en-US" smtClean="0">
                <a:solidFill>
                  <a:srgbClr val="7030A0"/>
                </a:solidFill>
              </a:rPr>
              <a:pPr/>
              <a:t>15</a:t>
            </a:fld>
            <a:endParaRPr lang="en-US">
              <a:solidFill>
                <a:srgbClr val="7030A0"/>
              </a:solidFill>
            </a:endParaRPr>
          </a:p>
        </p:txBody>
      </p:sp>
      <p:sp>
        <p:nvSpPr>
          <p:cNvPr id="8" name="Title 1"/>
          <p:cNvSpPr txBox="1">
            <a:spLocks/>
          </p:cNvSpPr>
          <p:nvPr/>
        </p:nvSpPr>
        <p:spPr>
          <a:xfrm>
            <a:off x="1502495" y="152253"/>
            <a:ext cx="11297514"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lumMod val="50000"/>
                  </a:schemeClr>
                </a:solidFill>
                <a:latin typeface="Avenir Book" charset="0"/>
                <a:ea typeface="Avenir Book" charset="0"/>
                <a:cs typeface="Avenir Book" charset="0"/>
              </a:defRPr>
            </a:lvl1pPr>
          </a:lstStyle>
          <a:p>
            <a:endParaRPr lang="en-US" b="1">
              <a:solidFill>
                <a:srgbClr val="002060"/>
              </a:solidFill>
              <a:latin typeface="Avenir Next Demi Bold" charset="0"/>
              <a:ea typeface="Avenir Next Demi Bold" charset="0"/>
              <a:cs typeface="Avenir Next Demi Bold" charset="0"/>
            </a:endParaRPr>
          </a:p>
        </p:txBody>
      </p:sp>
      <p:sp>
        <p:nvSpPr>
          <p:cNvPr id="9" name="Title 2"/>
          <p:cNvSpPr>
            <a:spLocks noGrp="1"/>
          </p:cNvSpPr>
          <p:nvPr>
            <p:ph type="title"/>
          </p:nvPr>
        </p:nvSpPr>
        <p:spPr>
          <a:xfrm>
            <a:off x="2359742" y="152253"/>
            <a:ext cx="7472515" cy="438520"/>
          </a:xfrm>
        </p:spPr>
        <p:txBody>
          <a:bodyPr>
            <a:noAutofit/>
          </a:bodyPr>
          <a:lstStyle/>
          <a:p>
            <a:r>
              <a:rPr lang="en-US" sz="2800" dirty="0">
                <a:solidFill>
                  <a:schemeClr val="bg1"/>
                </a:solidFill>
                <a:latin typeface="Avenir Next Demi Bold" panose="020B0503020202020204" pitchFamily="34" charset="0"/>
              </a:rPr>
              <a:t>Research Resources</a:t>
            </a:r>
          </a:p>
        </p:txBody>
      </p:sp>
      <p:sp>
        <p:nvSpPr>
          <p:cNvPr id="3" name="TextBox 2">
            <a:extLst>
              <a:ext uri="{FF2B5EF4-FFF2-40B4-BE49-F238E27FC236}">
                <a16:creationId xmlns:a16="http://schemas.microsoft.com/office/drawing/2014/main" id="{B3DCB7BB-3AA0-006B-8F45-E6B41F45EE2E}"/>
              </a:ext>
            </a:extLst>
          </p:cNvPr>
          <p:cNvSpPr txBox="1"/>
          <p:nvPr/>
        </p:nvSpPr>
        <p:spPr>
          <a:xfrm>
            <a:off x="566183" y="924227"/>
            <a:ext cx="6406116" cy="2585323"/>
          </a:xfrm>
          <a:prstGeom prst="rect">
            <a:avLst/>
          </a:prstGeom>
          <a:noFill/>
        </p:spPr>
        <p:txBody>
          <a:bodyPr wrap="square">
            <a:spAutoFit/>
          </a:bodyPr>
          <a:lstStyle/>
          <a:p>
            <a:r>
              <a:rPr lang="en-US" b="1" dirty="0"/>
              <a:t>High Performance Computing (HPC) Program​</a:t>
            </a:r>
          </a:p>
          <a:p>
            <a:r>
              <a:rPr lang="en-US" dirty="0"/>
              <a:t>REDE, in coordination with ITCS, has invested in two pilot programs to provide access to high performance computing (HPC) resources for primary investigators and their labs to generate the preliminary data needed to make high quality applications to extramural grant funding agencies.</a:t>
            </a:r>
          </a:p>
          <a:p>
            <a:r>
              <a:rPr lang="en-US" dirty="0"/>
              <a:t>The available resources consist of two sources:</a:t>
            </a:r>
          </a:p>
          <a:p>
            <a:pPr>
              <a:buFont typeface="Arial" panose="020B0604020202020204" pitchFamily="34" charset="0"/>
              <a:buChar char="•"/>
            </a:pPr>
            <a:r>
              <a:rPr lang="en-US" dirty="0"/>
              <a:t>NC State (see technical details below)</a:t>
            </a:r>
          </a:p>
          <a:p>
            <a:pPr>
              <a:buFont typeface="Arial" panose="020B0604020202020204" pitchFamily="34" charset="0"/>
              <a:buChar char="•"/>
            </a:pPr>
            <a:r>
              <a:rPr lang="en-US" dirty="0"/>
              <a:t>Microsoft Azure (see technical details below)</a:t>
            </a:r>
          </a:p>
        </p:txBody>
      </p:sp>
      <p:sp>
        <p:nvSpPr>
          <p:cNvPr id="11" name="TextBox 10">
            <a:extLst>
              <a:ext uri="{FF2B5EF4-FFF2-40B4-BE49-F238E27FC236}">
                <a16:creationId xmlns:a16="http://schemas.microsoft.com/office/drawing/2014/main" id="{5BE297E8-322C-4362-D074-F3594FF4FB34}"/>
              </a:ext>
            </a:extLst>
          </p:cNvPr>
          <p:cNvSpPr txBox="1"/>
          <p:nvPr/>
        </p:nvSpPr>
        <p:spPr>
          <a:xfrm>
            <a:off x="4947684" y="3783719"/>
            <a:ext cx="6406116" cy="2585323"/>
          </a:xfrm>
          <a:prstGeom prst="rect">
            <a:avLst/>
          </a:prstGeom>
          <a:noFill/>
        </p:spPr>
        <p:txBody>
          <a:bodyPr wrap="square">
            <a:spAutoFit/>
          </a:bodyPr>
          <a:lstStyle/>
          <a:p>
            <a:r>
              <a:rPr lang="en-US" b="1" dirty="0"/>
              <a:t>Internal Funding</a:t>
            </a:r>
          </a:p>
          <a:p>
            <a:r>
              <a:rPr lang="en-US" dirty="0">
                <a:effectLst/>
                <a:hlinkClick r:id="rId3"/>
              </a:rPr>
              <a:t>Internal Funding</a:t>
            </a:r>
          </a:p>
          <a:p>
            <a:r>
              <a:rPr lang="en-US" b="1" dirty="0"/>
              <a:t>Major Funding Sources</a:t>
            </a:r>
          </a:p>
          <a:p>
            <a:r>
              <a:rPr lang="en-US" dirty="0">
                <a:effectLst/>
                <a:hlinkClick r:id="rId4"/>
              </a:rPr>
              <a:t>Federal Grants</a:t>
            </a:r>
          </a:p>
          <a:p>
            <a:r>
              <a:rPr lang="en-US" dirty="0">
                <a:effectLst/>
                <a:hlinkClick r:id="rId5"/>
              </a:rPr>
              <a:t>Foundations</a:t>
            </a:r>
          </a:p>
          <a:p>
            <a:r>
              <a:rPr lang="en-US" dirty="0">
                <a:effectLst/>
                <a:hlinkClick r:id="rId6"/>
              </a:rPr>
              <a:t>National Endowment for the Arts</a:t>
            </a:r>
          </a:p>
          <a:p>
            <a:r>
              <a:rPr lang="en-US" dirty="0">
                <a:effectLst/>
                <a:hlinkClick r:id="rId7"/>
              </a:rPr>
              <a:t>National Endowment for the Humanities</a:t>
            </a:r>
          </a:p>
          <a:p>
            <a:r>
              <a:rPr lang="en-US" dirty="0">
                <a:effectLst/>
                <a:hlinkClick r:id="rId8"/>
              </a:rPr>
              <a:t>National Institutes of Health</a:t>
            </a:r>
          </a:p>
          <a:p>
            <a:r>
              <a:rPr lang="en-US" dirty="0">
                <a:effectLst/>
                <a:hlinkClick r:id="rId9"/>
              </a:rPr>
              <a:t>National Science Foundation</a:t>
            </a:r>
          </a:p>
        </p:txBody>
      </p:sp>
    </p:spTree>
    <p:extLst>
      <p:ext uri="{BB962C8B-B14F-4D97-AF65-F5344CB8AC3E}">
        <p14:creationId xmlns:p14="http://schemas.microsoft.com/office/powerpoint/2010/main" val="18412760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8B2E03-7346-1FA0-A13A-D119DFE177B4}"/>
              </a:ext>
            </a:extLst>
          </p:cNvPr>
          <p:cNvSpPr>
            <a:spLocks noGrp="1"/>
          </p:cNvSpPr>
          <p:nvPr>
            <p:ph type="sldNum" sz="quarter" idx="4"/>
          </p:nvPr>
        </p:nvSpPr>
        <p:spPr/>
        <p:txBody>
          <a:bodyPr/>
          <a:lstStyle/>
          <a:p>
            <a:fld id="{B33F6F0C-3A50-654C-8BCB-9D551D367FDC}" type="slidenum">
              <a:rPr lang="en-US" smtClean="0"/>
              <a:pPr/>
              <a:t>16</a:t>
            </a:fld>
            <a:endParaRPr lang="en-US"/>
          </a:p>
        </p:txBody>
      </p:sp>
      <p:sp>
        <p:nvSpPr>
          <p:cNvPr id="6" name="Text Placeholder 1">
            <a:extLst>
              <a:ext uri="{FF2B5EF4-FFF2-40B4-BE49-F238E27FC236}">
                <a16:creationId xmlns:a16="http://schemas.microsoft.com/office/drawing/2014/main" id="{BF2ED35F-3950-4C34-B16B-9F15DD764216}"/>
              </a:ext>
            </a:extLst>
          </p:cNvPr>
          <p:cNvSpPr>
            <a:spLocks noGrp="1"/>
          </p:cNvSpPr>
          <p:nvPr>
            <p:ph type="body" sz="quarter" idx="10"/>
          </p:nvPr>
        </p:nvSpPr>
        <p:spPr>
          <a:xfrm>
            <a:off x="838199" y="2246313"/>
            <a:ext cx="5916605" cy="3975100"/>
          </a:xfrm>
        </p:spPr>
        <p:txBody>
          <a:bodyPr vert="horz" lIns="91440" tIns="45720" rIns="91440" bIns="45720" rtlCol="0" anchor="t">
            <a:noAutofit/>
          </a:bodyPr>
          <a:lstStyle/>
          <a:p>
            <a:pPr marL="0" indent="0">
              <a:lnSpc>
                <a:spcPct val="100000"/>
              </a:lnSpc>
              <a:spcBef>
                <a:spcPts val="0"/>
              </a:spcBef>
              <a:buNone/>
            </a:pPr>
            <a:r>
              <a:rPr lang="en-US" sz="2000" dirty="0">
                <a:solidFill>
                  <a:srgbClr val="3C276B"/>
                </a:solidFill>
                <a:latin typeface="Arial"/>
                <a:cs typeface="Arial"/>
              </a:rPr>
              <a:t>In coordination with ITCS, we've invested in two pilot programs to provide access to </a:t>
            </a:r>
            <a:r>
              <a:rPr lang="en-US" sz="2000" b="1" dirty="0">
                <a:solidFill>
                  <a:srgbClr val="3C276B"/>
                </a:solidFill>
                <a:latin typeface="Arial"/>
                <a:cs typeface="Arial"/>
              </a:rPr>
              <a:t>high performance computing (HPC)</a:t>
            </a:r>
            <a:r>
              <a:rPr lang="en-US" sz="2000" dirty="0">
                <a:solidFill>
                  <a:srgbClr val="3C276B"/>
                </a:solidFill>
                <a:latin typeface="Arial"/>
                <a:cs typeface="Arial"/>
              </a:rPr>
              <a:t> resources for primary investigators and their labs to generate the preliminary data needed to make high quality applications to extramural grant funding agencies.</a:t>
            </a:r>
            <a:endParaRPr lang="en-US" sz="2000"/>
          </a:p>
          <a:p>
            <a:pPr marL="0" indent="0">
              <a:lnSpc>
                <a:spcPct val="100000"/>
              </a:lnSpc>
              <a:spcBef>
                <a:spcPts val="0"/>
              </a:spcBef>
              <a:buNone/>
            </a:pPr>
            <a:endParaRPr lang="en-US" sz="2000" dirty="0">
              <a:solidFill>
                <a:srgbClr val="3C276B"/>
              </a:solidFill>
              <a:latin typeface="Arial"/>
              <a:cs typeface="Arial"/>
            </a:endParaRPr>
          </a:p>
          <a:p>
            <a:pPr marL="0" indent="0">
              <a:lnSpc>
                <a:spcPct val="100000"/>
              </a:lnSpc>
              <a:spcBef>
                <a:spcPts val="0"/>
              </a:spcBef>
              <a:buNone/>
            </a:pPr>
            <a:r>
              <a:rPr lang="en-US" sz="2000" dirty="0">
                <a:solidFill>
                  <a:srgbClr val="3C276B"/>
                </a:solidFill>
                <a:latin typeface="Arial"/>
                <a:cs typeface="Arial"/>
              </a:rPr>
              <a:t>The available resources consist of two sources:</a:t>
            </a:r>
          </a:p>
          <a:p>
            <a:pPr>
              <a:lnSpc>
                <a:spcPct val="100000"/>
              </a:lnSpc>
              <a:spcBef>
                <a:spcPts val="0"/>
              </a:spcBef>
              <a:buFont typeface="Arial,Sans-Serif"/>
            </a:pPr>
            <a:r>
              <a:rPr lang="en-US" sz="2000" dirty="0">
                <a:solidFill>
                  <a:srgbClr val="3C276B"/>
                </a:solidFill>
                <a:latin typeface="Arial"/>
                <a:cs typeface="Arial"/>
              </a:rPr>
              <a:t>NC State </a:t>
            </a:r>
          </a:p>
          <a:p>
            <a:pPr>
              <a:lnSpc>
                <a:spcPct val="100000"/>
              </a:lnSpc>
              <a:spcBef>
                <a:spcPts val="0"/>
              </a:spcBef>
              <a:buFont typeface="Arial,Sans-Serif"/>
            </a:pPr>
            <a:r>
              <a:rPr lang="en-US" sz="2000" dirty="0">
                <a:solidFill>
                  <a:srgbClr val="3C276B"/>
                </a:solidFill>
                <a:latin typeface="Arial"/>
                <a:cs typeface="Arial"/>
              </a:rPr>
              <a:t>Microsoft Azure</a:t>
            </a:r>
          </a:p>
          <a:p>
            <a:pPr marL="0" indent="0">
              <a:lnSpc>
                <a:spcPct val="100000"/>
              </a:lnSpc>
              <a:spcBef>
                <a:spcPts val="0"/>
              </a:spcBef>
              <a:buNone/>
            </a:pPr>
            <a:endParaRPr lang="en-US" sz="2000" dirty="0">
              <a:solidFill>
                <a:srgbClr val="3C276B"/>
              </a:solidFill>
              <a:latin typeface="Arial"/>
              <a:cs typeface="Arial"/>
            </a:endParaRPr>
          </a:p>
          <a:p>
            <a:pPr marL="0" indent="0">
              <a:lnSpc>
                <a:spcPct val="100000"/>
              </a:lnSpc>
              <a:spcBef>
                <a:spcPts val="0"/>
              </a:spcBef>
              <a:buNone/>
            </a:pPr>
            <a:r>
              <a:rPr lang="en-US" sz="2000" b="1" dirty="0">
                <a:solidFill>
                  <a:srgbClr val="3C276B"/>
                </a:solidFill>
                <a:latin typeface="Avenir Next Medium"/>
                <a:cs typeface="Arial"/>
              </a:rPr>
              <a:t>rede.ecu.edu/</a:t>
            </a:r>
            <a:r>
              <a:rPr lang="en-US" sz="2000" b="1" err="1">
                <a:solidFill>
                  <a:srgbClr val="3C276B"/>
                </a:solidFill>
                <a:latin typeface="Avenir Next Medium"/>
                <a:cs typeface="Arial"/>
              </a:rPr>
              <a:t>hpcprogram</a:t>
            </a:r>
            <a:endParaRPr lang="en-US" sz="2000" b="1" err="1">
              <a:solidFill>
                <a:srgbClr val="3C276B"/>
              </a:solidFill>
              <a:latin typeface="Arial"/>
              <a:cs typeface="Arial"/>
            </a:endParaRPr>
          </a:p>
        </p:txBody>
      </p:sp>
      <p:sp>
        <p:nvSpPr>
          <p:cNvPr id="8" name="Title 3">
            <a:extLst>
              <a:ext uri="{FF2B5EF4-FFF2-40B4-BE49-F238E27FC236}">
                <a16:creationId xmlns:a16="http://schemas.microsoft.com/office/drawing/2014/main" id="{6048F793-55F3-DA58-5E2E-9773782C1D7B}"/>
              </a:ext>
            </a:extLst>
          </p:cNvPr>
          <p:cNvSpPr>
            <a:spLocks noGrp="1"/>
          </p:cNvSpPr>
          <p:nvPr>
            <p:ph type="title"/>
          </p:nvPr>
        </p:nvSpPr>
        <p:spPr>
          <a:xfrm>
            <a:off x="838199" y="1167402"/>
            <a:ext cx="10515600" cy="623888"/>
          </a:xfrm>
        </p:spPr>
        <p:txBody>
          <a:bodyPr>
            <a:normAutofit/>
          </a:bodyPr>
          <a:lstStyle/>
          <a:p>
            <a:r>
              <a:rPr lang="en-US" sz="2800" dirty="0">
                <a:latin typeface="Avenir Next"/>
              </a:rPr>
              <a:t>High Performance Computing (HPC) Program</a:t>
            </a:r>
          </a:p>
        </p:txBody>
      </p:sp>
      <p:pic>
        <p:nvPicPr>
          <p:cNvPr id="10" name="Picture 9" descr="A room with many rows of servers&#10;&#10;Description automatically generated">
            <a:extLst>
              <a:ext uri="{FF2B5EF4-FFF2-40B4-BE49-F238E27FC236}">
                <a16:creationId xmlns:a16="http://schemas.microsoft.com/office/drawing/2014/main" id="{E841A2BA-21BF-A22A-1FDE-AAD7D02F52E8}"/>
              </a:ext>
            </a:extLst>
          </p:cNvPr>
          <p:cNvPicPr>
            <a:picLocks noChangeAspect="1"/>
          </p:cNvPicPr>
          <p:nvPr/>
        </p:nvPicPr>
        <p:blipFill>
          <a:blip r:embed="rId2"/>
          <a:srcRect l="14338" t="-152" r="24338" b="595"/>
          <a:stretch/>
        </p:blipFill>
        <p:spPr>
          <a:xfrm>
            <a:off x="6862482" y="2353889"/>
            <a:ext cx="5325041" cy="2130030"/>
          </a:xfrm>
          <a:prstGeom prst="rect">
            <a:avLst/>
          </a:prstGeom>
        </p:spPr>
      </p:pic>
    </p:spTree>
    <p:extLst>
      <p:ext uri="{BB962C8B-B14F-4D97-AF65-F5344CB8AC3E}">
        <p14:creationId xmlns:p14="http://schemas.microsoft.com/office/powerpoint/2010/main" val="3595969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8B2E03-7346-1FA0-A13A-D119DFE177B4}"/>
              </a:ext>
            </a:extLst>
          </p:cNvPr>
          <p:cNvSpPr>
            <a:spLocks noGrp="1"/>
          </p:cNvSpPr>
          <p:nvPr>
            <p:ph type="sldNum" sz="quarter" idx="4"/>
          </p:nvPr>
        </p:nvSpPr>
        <p:spPr/>
        <p:txBody>
          <a:bodyPr/>
          <a:lstStyle/>
          <a:p>
            <a:fld id="{B33F6F0C-3A50-654C-8BCB-9D551D367FDC}" type="slidenum">
              <a:rPr lang="en-US" smtClean="0"/>
              <a:pPr/>
              <a:t>17</a:t>
            </a:fld>
            <a:endParaRPr lang="en-US"/>
          </a:p>
        </p:txBody>
      </p:sp>
      <p:sp>
        <p:nvSpPr>
          <p:cNvPr id="2" name="TextBox 1">
            <a:extLst>
              <a:ext uri="{FF2B5EF4-FFF2-40B4-BE49-F238E27FC236}">
                <a16:creationId xmlns:a16="http://schemas.microsoft.com/office/drawing/2014/main" id="{2AB07234-2BE9-5EA2-2680-8FDCFCD67576}"/>
              </a:ext>
            </a:extLst>
          </p:cNvPr>
          <p:cNvSpPr txBox="1"/>
          <p:nvPr/>
        </p:nvSpPr>
        <p:spPr>
          <a:xfrm>
            <a:off x="3736622" y="5895622"/>
            <a:ext cx="565714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latin typeface="Avenir Next LT Pro"/>
              </a:rPr>
              <a:t>rede.ecu.edu/</a:t>
            </a:r>
            <a:r>
              <a:rPr lang="en-US" sz="2400" b="1" err="1">
                <a:latin typeface="Avenir Next LT Pro"/>
              </a:rPr>
              <a:t>internalfunding</a:t>
            </a:r>
            <a:endParaRPr lang="en-US" sz="2400" b="1">
              <a:latin typeface="Avenir Next LT Pro"/>
            </a:endParaRPr>
          </a:p>
        </p:txBody>
      </p:sp>
      <p:pic>
        <p:nvPicPr>
          <p:cNvPr id="7" name="Picture 6" descr="A purple background with yellow arrows&#10;&#10;Description automatically generated">
            <a:extLst>
              <a:ext uri="{FF2B5EF4-FFF2-40B4-BE49-F238E27FC236}">
                <a16:creationId xmlns:a16="http://schemas.microsoft.com/office/drawing/2014/main" id="{00B7E2C2-0858-F320-ACD5-08223CE19BE5}"/>
              </a:ext>
            </a:extLst>
          </p:cNvPr>
          <p:cNvPicPr>
            <a:picLocks noChangeAspect="1"/>
          </p:cNvPicPr>
          <p:nvPr/>
        </p:nvPicPr>
        <p:blipFill>
          <a:blip r:embed="rId2"/>
          <a:srcRect l="65" t="5498" r="-65" b="18213"/>
          <a:stretch/>
        </p:blipFill>
        <p:spPr>
          <a:xfrm>
            <a:off x="842738" y="3117548"/>
            <a:ext cx="4790727" cy="1565172"/>
          </a:xfrm>
          <a:prstGeom prst="rect">
            <a:avLst/>
          </a:prstGeom>
        </p:spPr>
      </p:pic>
      <p:pic>
        <p:nvPicPr>
          <p:cNvPr id="9" name="Picture 8" descr="A logo for a company&#10;&#10;Description automatically generated">
            <a:extLst>
              <a:ext uri="{FF2B5EF4-FFF2-40B4-BE49-F238E27FC236}">
                <a16:creationId xmlns:a16="http://schemas.microsoft.com/office/drawing/2014/main" id="{75A95BAC-F3FD-1DC2-DEC5-67F72EC63773}"/>
              </a:ext>
            </a:extLst>
          </p:cNvPr>
          <p:cNvPicPr>
            <a:picLocks noChangeAspect="1"/>
          </p:cNvPicPr>
          <p:nvPr/>
        </p:nvPicPr>
        <p:blipFill>
          <a:blip r:embed="rId3"/>
          <a:srcRect l="-56" t="6231" r="56" b="27893"/>
          <a:stretch/>
        </p:blipFill>
        <p:spPr>
          <a:xfrm>
            <a:off x="6199064" y="3117495"/>
            <a:ext cx="4988283" cy="1568664"/>
          </a:xfrm>
          <a:prstGeom prst="rect">
            <a:avLst/>
          </a:prstGeom>
        </p:spPr>
      </p:pic>
      <p:sp>
        <p:nvSpPr>
          <p:cNvPr id="12" name="TextBox 11">
            <a:extLst>
              <a:ext uri="{FF2B5EF4-FFF2-40B4-BE49-F238E27FC236}">
                <a16:creationId xmlns:a16="http://schemas.microsoft.com/office/drawing/2014/main" id="{A5FBA0BF-C533-896B-4781-9DBE564CB0D7}"/>
              </a:ext>
            </a:extLst>
          </p:cNvPr>
          <p:cNvSpPr txBox="1"/>
          <p:nvPr/>
        </p:nvSpPr>
        <p:spPr>
          <a:xfrm>
            <a:off x="984956" y="4886678"/>
            <a:ext cx="450708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000000"/>
                </a:solidFill>
                <a:latin typeface="Avenir Next LT Pro"/>
              </a:rPr>
              <a:t>Recognizes faculty who </a:t>
            </a:r>
            <a:r>
              <a:rPr lang="en-US" sz="1600" dirty="0">
                <a:solidFill>
                  <a:srgbClr val="000000"/>
                </a:solidFill>
                <a:latin typeface="Avenir Next LT Pro"/>
                <a:ea typeface="+mn-lt"/>
                <a:cs typeface="+mn-lt"/>
              </a:rPr>
              <a:t>are</a:t>
            </a:r>
            <a:r>
              <a:rPr lang="en-US" sz="1600" dirty="0">
                <a:solidFill>
                  <a:srgbClr val="000000"/>
                </a:solidFill>
                <a:latin typeface="Avenir Next LT Pro"/>
              </a:rPr>
              <a:t> highly effective in their research and creative activity output.</a:t>
            </a:r>
            <a:endParaRPr lang="en-US" sz="1600">
              <a:solidFill>
                <a:srgbClr val="000000"/>
              </a:solidFill>
              <a:latin typeface="Avenir Next LT Pro"/>
              <a:ea typeface="Calibri"/>
              <a:cs typeface="Calibri"/>
            </a:endParaRPr>
          </a:p>
        </p:txBody>
      </p:sp>
      <p:sp>
        <p:nvSpPr>
          <p:cNvPr id="14" name="TextBox 13">
            <a:extLst>
              <a:ext uri="{FF2B5EF4-FFF2-40B4-BE49-F238E27FC236}">
                <a16:creationId xmlns:a16="http://schemas.microsoft.com/office/drawing/2014/main" id="{CEDEB32A-90D8-5F2E-CF3B-6D269267DD33}"/>
              </a:ext>
            </a:extLst>
          </p:cNvPr>
          <p:cNvSpPr txBox="1"/>
          <p:nvPr/>
        </p:nvSpPr>
        <p:spPr>
          <a:xfrm>
            <a:off x="6283678" y="4886679"/>
            <a:ext cx="490925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212529"/>
                </a:solidFill>
                <a:latin typeface="Avenir Next LT Pro"/>
              </a:rPr>
              <a:t>Supports scholarly activities that lead to submission of competitive extramural proposals</a:t>
            </a:r>
            <a:endParaRPr lang="en-US" sz="1600">
              <a:latin typeface="Avenir Next LT Pro"/>
            </a:endParaRPr>
          </a:p>
        </p:txBody>
      </p:sp>
      <p:sp>
        <p:nvSpPr>
          <p:cNvPr id="5" name="Title 2">
            <a:extLst>
              <a:ext uri="{FF2B5EF4-FFF2-40B4-BE49-F238E27FC236}">
                <a16:creationId xmlns:a16="http://schemas.microsoft.com/office/drawing/2014/main" id="{0D94082C-5CDA-B01C-3AD2-4705B547BA6D}"/>
              </a:ext>
            </a:extLst>
          </p:cNvPr>
          <p:cNvSpPr txBox="1">
            <a:spLocks/>
          </p:cNvSpPr>
          <p:nvPr/>
        </p:nvSpPr>
        <p:spPr>
          <a:xfrm>
            <a:off x="2359742" y="152253"/>
            <a:ext cx="7472515" cy="438520"/>
          </a:xfrm>
          <a:prstGeom prst="rect">
            <a:avLst/>
          </a:prstGeom>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4400" b="1" i="0" kern="1200">
                <a:solidFill>
                  <a:schemeClr val="tx1"/>
                </a:solidFill>
                <a:latin typeface="Avenir Next" charset="0"/>
                <a:ea typeface="Avenir Next" charset="0"/>
                <a:cs typeface="Avenir Next" charset="0"/>
              </a:defRPr>
            </a:lvl1pPr>
          </a:lstStyle>
          <a:p>
            <a:r>
              <a:rPr lang="en-US" sz="2800" dirty="0">
                <a:solidFill>
                  <a:schemeClr val="bg1"/>
                </a:solidFill>
                <a:latin typeface="Avenir Next Demi Bold"/>
              </a:rPr>
              <a:t>Internal Funding Opportunities</a:t>
            </a:r>
            <a:endParaRPr lang="en-US" dirty="0"/>
          </a:p>
        </p:txBody>
      </p:sp>
      <p:sp>
        <p:nvSpPr>
          <p:cNvPr id="15" name="TextBox 14">
            <a:extLst>
              <a:ext uri="{FF2B5EF4-FFF2-40B4-BE49-F238E27FC236}">
                <a16:creationId xmlns:a16="http://schemas.microsoft.com/office/drawing/2014/main" id="{206E88D7-0E6C-5A43-2B44-A1D439640A79}"/>
              </a:ext>
            </a:extLst>
          </p:cNvPr>
          <p:cNvSpPr txBox="1"/>
          <p:nvPr/>
        </p:nvSpPr>
        <p:spPr>
          <a:xfrm>
            <a:off x="984956" y="1570566"/>
            <a:ext cx="450708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000000"/>
                </a:solidFill>
                <a:latin typeface="Avenir Next LT Pro"/>
                <a:ea typeface="+mn-lt"/>
                <a:cs typeface="+mn-lt"/>
              </a:rPr>
              <a:t>Startup program funds are available to assist new faculty in developing a self-sustaining research program upon arrival at ECU.</a:t>
            </a:r>
            <a:endParaRPr lang="en-US">
              <a:latin typeface="Avenir Next LT Pro"/>
              <a:ea typeface="+mn-lt"/>
              <a:cs typeface="+mn-lt"/>
            </a:endParaRPr>
          </a:p>
        </p:txBody>
      </p:sp>
      <p:sp>
        <p:nvSpPr>
          <p:cNvPr id="16" name="TextBox 15">
            <a:extLst>
              <a:ext uri="{FF2B5EF4-FFF2-40B4-BE49-F238E27FC236}">
                <a16:creationId xmlns:a16="http://schemas.microsoft.com/office/drawing/2014/main" id="{3A5D23B3-4F35-5C9D-AC92-43ECDCA421B2}"/>
              </a:ext>
            </a:extLst>
          </p:cNvPr>
          <p:cNvSpPr txBox="1"/>
          <p:nvPr/>
        </p:nvSpPr>
        <p:spPr>
          <a:xfrm>
            <a:off x="6199012" y="1570567"/>
            <a:ext cx="507153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000000"/>
                </a:solidFill>
                <a:latin typeface="Avenir Next LT Pro"/>
                <a:ea typeface="+mn-lt"/>
                <a:cs typeface="+mn-lt"/>
              </a:rPr>
              <a:t>This program provides funds to allow faculty dedicated time in the academic year for creative and scholarly activity and to prepare and submit a competitive application for extramural support.</a:t>
            </a:r>
            <a:endParaRPr lang="en-US" sz="1600">
              <a:latin typeface="Avenir Next LT Pro"/>
              <a:ea typeface="+mn-lt"/>
              <a:cs typeface="+mn-lt"/>
            </a:endParaRPr>
          </a:p>
        </p:txBody>
      </p:sp>
      <p:sp>
        <p:nvSpPr>
          <p:cNvPr id="17" name="Title 2">
            <a:extLst>
              <a:ext uri="{FF2B5EF4-FFF2-40B4-BE49-F238E27FC236}">
                <a16:creationId xmlns:a16="http://schemas.microsoft.com/office/drawing/2014/main" id="{81FF940F-2A0B-DE46-E588-829D9EC5812C}"/>
              </a:ext>
            </a:extLst>
          </p:cNvPr>
          <p:cNvSpPr txBox="1">
            <a:spLocks/>
          </p:cNvSpPr>
          <p:nvPr/>
        </p:nvSpPr>
        <p:spPr>
          <a:xfrm>
            <a:off x="842797" y="1175308"/>
            <a:ext cx="4784350" cy="283298"/>
          </a:xfrm>
          <a:prstGeom prst="rect">
            <a:avLst/>
          </a:prstGeom>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4400" b="1" i="0" kern="1200">
                <a:solidFill>
                  <a:schemeClr val="tx1"/>
                </a:solidFill>
                <a:latin typeface="Avenir Next" charset="0"/>
                <a:ea typeface="Avenir Next" charset="0"/>
                <a:cs typeface="Avenir Next" charset="0"/>
              </a:defRPr>
            </a:lvl1pPr>
          </a:lstStyle>
          <a:p>
            <a:r>
              <a:rPr lang="en-US" sz="2000" dirty="0">
                <a:latin typeface="Avenir Next LT Pro Demi"/>
              </a:rPr>
              <a:t>Startup Program</a:t>
            </a:r>
            <a:endParaRPr lang="en-US" sz="2000">
              <a:latin typeface="Avenir Next LT Pro Demi"/>
            </a:endParaRPr>
          </a:p>
        </p:txBody>
      </p:sp>
      <p:sp>
        <p:nvSpPr>
          <p:cNvPr id="18" name="Title 2">
            <a:extLst>
              <a:ext uri="{FF2B5EF4-FFF2-40B4-BE49-F238E27FC236}">
                <a16:creationId xmlns:a16="http://schemas.microsoft.com/office/drawing/2014/main" id="{DC8A7249-38A0-A5C3-2B9F-ECDB78FD8702}"/>
              </a:ext>
            </a:extLst>
          </p:cNvPr>
          <p:cNvSpPr txBox="1">
            <a:spLocks/>
          </p:cNvSpPr>
          <p:nvPr/>
        </p:nvSpPr>
        <p:spPr>
          <a:xfrm>
            <a:off x="6099186" y="1175308"/>
            <a:ext cx="5250015" cy="283299"/>
          </a:xfrm>
          <a:prstGeom prst="rect">
            <a:avLst/>
          </a:prstGeom>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4400" b="1" i="0" kern="1200">
                <a:solidFill>
                  <a:schemeClr val="tx1"/>
                </a:solidFill>
                <a:latin typeface="Avenir Next" charset="0"/>
                <a:ea typeface="Avenir Next" charset="0"/>
                <a:cs typeface="Avenir Next" charset="0"/>
              </a:defRPr>
            </a:lvl1pPr>
          </a:lstStyle>
          <a:p>
            <a:r>
              <a:rPr lang="en-US" sz="2000" b="0" dirty="0">
                <a:latin typeface="Avenir Next LT Pro Demi"/>
              </a:rPr>
              <a:t>Faculty Support and Reassignment Awards</a:t>
            </a:r>
          </a:p>
        </p:txBody>
      </p:sp>
    </p:spTree>
    <p:extLst>
      <p:ext uri="{BB962C8B-B14F-4D97-AF65-F5344CB8AC3E}">
        <p14:creationId xmlns:p14="http://schemas.microsoft.com/office/powerpoint/2010/main" val="836620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33F6F0C-3A50-654C-8BCB-9D551D367FDC}" type="slidenum">
              <a:rPr lang="en-US" smtClean="0"/>
              <a:pPr/>
              <a:t>18</a:t>
            </a:fld>
            <a:endParaRPr lang="en-US"/>
          </a:p>
        </p:txBody>
      </p:sp>
      <p:sp>
        <p:nvSpPr>
          <p:cNvPr id="7" name="Slide Number Placeholder 3"/>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Garamond" charset="0"/>
                <a:ea typeface="Garamond" charset="0"/>
                <a:cs typeface="Garamond"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477B41-848B-1B45-86CD-8909B7793347}" type="slidenum">
              <a:rPr lang="en-US" smtClean="0">
                <a:solidFill>
                  <a:srgbClr val="7030A0"/>
                </a:solidFill>
              </a:rPr>
              <a:pPr/>
              <a:t>18</a:t>
            </a:fld>
            <a:endParaRPr lang="en-US">
              <a:solidFill>
                <a:srgbClr val="7030A0"/>
              </a:solidFill>
            </a:endParaRPr>
          </a:p>
        </p:txBody>
      </p:sp>
      <p:sp>
        <p:nvSpPr>
          <p:cNvPr id="8" name="Title 1"/>
          <p:cNvSpPr txBox="1">
            <a:spLocks/>
          </p:cNvSpPr>
          <p:nvPr/>
        </p:nvSpPr>
        <p:spPr>
          <a:xfrm>
            <a:off x="1502495" y="152253"/>
            <a:ext cx="11297514"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lumMod val="50000"/>
                  </a:schemeClr>
                </a:solidFill>
                <a:latin typeface="Avenir Book" charset="0"/>
                <a:ea typeface="Avenir Book" charset="0"/>
                <a:cs typeface="Avenir Book" charset="0"/>
              </a:defRPr>
            </a:lvl1pPr>
          </a:lstStyle>
          <a:p>
            <a:endParaRPr lang="en-US" b="1">
              <a:solidFill>
                <a:srgbClr val="002060"/>
              </a:solidFill>
              <a:latin typeface="Avenir Next Demi Bold" charset="0"/>
              <a:ea typeface="Avenir Next Demi Bold" charset="0"/>
              <a:cs typeface="Avenir Next Demi Bold" charset="0"/>
            </a:endParaRPr>
          </a:p>
        </p:txBody>
      </p:sp>
      <p:sp>
        <p:nvSpPr>
          <p:cNvPr id="9" name="Title 2"/>
          <p:cNvSpPr>
            <a:spLocks noGrp="1"/>
          </p:cNvSpPr>
          <p:nvPr>
            <p:ph type="title"/>
          </p:nvPr>
        </p:nvSpPr>
        <p:spPr>
          <a:xfrm>
            <a:off x="2359742" y="152253"/>
            <a:ext cx="7472515" cy="438520"/>
          </a:xfrm>
        </p:spPr>
        <p:txBody>
          <a:bodyPr>
            <a:noAutofit/>
          </a:bodyPr>
          <a:lstStyle/>
          <a:p>
            <a:r>
              <a:rPr lang="en-US" sz="2800" dirty="0">
                <a:solidFill>
                  <a:schemeClr val="bg1"/>
                </a:solidFill>
                <a:latin typeface="Avenir Next Demi Bold" panose="020B0503020202020204" pitchFamily="34" charset="0"/>
              </a:rPr>
              <a:t>Research Project Life Cycle</a:t>
            </a:r>
          </a:p>
        </p:txBody>
      </p:sp>
      <p:pic>
        <p:nvPicPr>
          <p:cNvPr id="5" name="Picture 4" descr="A diagram of a company&#10;&#10;Description automatically generated with medium confidence">
            <a:extLst>
              <a:ext uri="{FF2B5EF4-FFF2-40B4-BE49-F238E27FC236}">
                <a16:creationId xmlns:a16="http://schemas.microsoft.com/office/drawing/2014/main" id="{F6CBFD10-598D-6D4A-E075-556E3627EEE7}"/>
              </a:ext>
            </a:extLst>
          </p:cNvPr>
          <p:cNvPicPr>
            <a:picLocks noChangeAspect="1"/>
          </p:cNvPicPr>
          <p:nvPr/>
        </p:nvPicPr>
        <p:blipFill>
          <a:blip r:embed="rId3"/>
          <a:stretch>
            <a:fillRect/>
          </a:stretch>
        </p:blipFill>
        <p:spPr>
          <a:xfrm>
            <a:off x="606591" y="667908"/>
            <a:ext cx="10901238" cy="6131946"/>
          </a:xfrm>
          <a:prstGeom prst="rect">
            <a:avLst/>
          </a:prstGeom>
        </p:spPr>
      </p:pic>
    </p:spTree>
    <p:extLst>
      <p:ext uri="{BB962C8B-B14F-4D97-AF65-F5344CB8AC3E}">
        <p14:creationId xmlns:p14="http://schemas.microsoft.com/office/powerpoint/2010/main" val="42660329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48993" y="2141885"/>
            <a:ext cx="3020965" cy="623888"/>
          </a:xfrm>
        </p:spPr>
        <p:txBody>
          <a:bodyPr>
            <a:noAutofit/>
          </a:bodyPr>
          <a:lstStyle/>
          <a:p>
            <a:pPr algn="l"/>
            <a:r>
              <a:rPr lang="en-US" sz="2800" dirty="0"/>
              <a:t>Research Administration Hubs: </a:t>
            </a:r>
            <a:br>
              <a:rPr lang="en-US" sz="2400" dirty="0"/>
            </a:br>
            <a:r>
              <a:rPr lang="en-US" sz="2400" b="0" dirty="0"/>
              <a:t>Pre- and Post-award grant management</a:t>
            </a:r>
          </a:p>
        </p:txBody>
      </p:sp>
      <p:sp>
        <p:nvSpPr>
          <p:cNvPr id="4" name="Slide Number Placeholder 3"/>
          <p:cNvSpPr>
            <a:spLocks noGrp="1"/>
          </p:cNvSpPr>
          <p:nvPr>
            <p:ph type="sldNum" sz="quarter" idx="4"/>
          </p:nvPr>
        </p:nvSpPr>
        <p:spPr/>
        <p:txBody>
          <a:bodyPr/>
          <a:lstStyle/>
          <a:p>
            <a:fld id="{B33F6F0C-3A50-654C-8BCB-9D551D367FDC}" type="slidenum">
              <a:rPr lang="en-US" smtClean="0"/>
              <a:pPr/>
              <a:t>19</a:t>
            </a:fld>
            <a:endParaRPr lang="en-US"/>
          </a:p>
        </p:txBody>
      </p:sp>
      <p:pic>
        <p:nvPicPr>
          <p:cNvPr id="7" name="Picture 6" descr="A group of people with their names&#10;&#10;Description automatically generated">
            <a:extLst>
              <a:ext uri="{FF2B5EF4-FFF2-40B4-BE49-F238E27FC236}">
                <a16:creationId xmlns:a16="http://schemas.microsoft.com/office/drawing/2014/main" id="{ADCAB41D-C30B-0741-3F0C-DBB3A3034E99}"/>
              </a:ext>
            </a:extLst>
          </p:cNvPr>
          <p:cNvPicPr>
            <a:picLocks noChangeAspect="1"/>
          </p:cNvPicPr>
          <p:nvPr/>
        </p:nvPicPr>
        <p:blipFill rotWithShape="1">
          <a:blip r:embed="rId3"/>
          <a:srcRect r="14282" b="3406"/>
          <a:stretch/>
        </p:blipFill>
        <p:spPr>
          <a:xfrm>
            <a:off x="8151630" y="1162493"/>
            <a:ext cx="2792992" cy="5177946"/>
          </a:xfrm>
          <a:prstGeom prst="rect">
            <a:avLst/>
          </a:prstGeom>
        </p:spPr>
      </p:pic>
      <p:pic>
        <p:nvPicPr>
          <p:cNvPr id="11" name="Picture 10" descr="A group of women with their names&#10;&#10;Description automatically generated">
            <a:extLst>
              <a:ext uri="{FF2B5EF4-FFF2-40B4-BE49-F238E27FC236}">
                <a16:creationId xmlns:a16="http://schemas.microsoft.com/office/drawing/2014/main" id="{3903337B-1FD2-997F-6FE5-BD0B7E0AAC71}"/>
              </a:ext>
            </a:extLst>
          </p:cNvPr>
          <p:cNvPicPr>
            <a:picLocks noChangeAspect="1"/>
          </p:cNvPicPr>
          <p:nvPr/>
        </p:nvPicPr>
        <p:blipFill rotWithShape="1">
          <a:blip r:embed="rId4"/>
          <a:srcRect t="19292" r="11651"/>
          <a:stretch/>
        </p:blipFill>
        <p:spPr>
          <a:xfrm>
            <a:off x="3579854" y="1162493"/>
            <a:ext cx="4344948" cy="4904380"/>
          </a:xfrm>
          <a:prstGeom prst="rect">
            <a:avLst/>
          </a:prstGeom>
        </p:spPr>
      </p:pic>
    </p:spTree>
    <p:extLst>
      <p:ext uri="{BB962C8B-B14F-4D97-AF65-F5344CB8AC3E}">
        <p14:creationId xmlns:p14="http://schemas.microsoft.com/office/powerpoint/2010/main" val="360321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E1562C-A01E-6EE6-63F7-EBCD5534CA75}"/>
              </a:ext>
            </a:extLst>
          </p:cNvPr>
          <p:cNvSpPr txBox="1"/>
          <p:nvPr/>
        </p:nvSpPr>
        <p:spPr>
          <a:xfrm>
            <a:off x="1473546" y="5492712"/>
            <a:ext cx="46224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pitchFamily="2" charset="2"/>
              <a:buChar char="Ø"/>
            </a:pPr>
            <a:r>
              <a:rPr lang="en-US" sz="2000" dirty="0">
                <a:latin typeface="Avenir Next Medium" panose="020B0503020202020204" pitchFamily="34" charset="0"/>
              </a:rPr>
              <a:t>Office of Research Development​ ​ </a:t>
            </a:r>
            <a:endParaRPr lang="en-US" sz="2000" dirty="0">
              <a:latin typeface="Avenir Next Medium" panose="020B0503020202020204" pitchFamily="34" charset="0"/>
              <a:cs typeface="Calibri"/>
            </a:endParaRPr>
          </a:p>
        </p:txBody>
      </p:sp>
      <p:sp>
        <p:nvSpPr>
          <p:cNvPr id="3" name="TextBox 2">
            <a:extLst>
              <a:ext uri="{FF2B5EF4-FFF2-40B4-BE49-F238E27FC236}">
                <a16:creationId xmlns:a16="http://schemas.microsoft.com/office/drawing/2014/main" id="{4E5CC796-7238-A778-96C4-8A0881D39408}"/>
              </a:ext>
            </a:extLst>
          </p:cNvPr>
          <p:cNvSpPr txBox="1"/>
          <p:nvPr/>
        </p:nvSpPr>
        <p:spPr>
          <a:xfrm>
            <a:off x="6440711" y="5476856"/>
            <a:ext cx="491308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pitchFamily="2" charset="2"/>
              <a:buChar char="Ø"/>
            </a:pPr>
            <a:r>
              <a:rPr lang="en-US" sz="2000" dirty="0">
                <a:latin typeface="Avenir Next Medium" panose="020B0503020202020204" pitchFamily="34" charset="0"/>
              </a:rPr>
              <a:t>Office of Research Administration and Compliance ​​</a:t>
            </a:r>
            <a:endParaRPr lang="en-US" sz="2000" dirty="0">
              <a:latin typeface="Avenir Next Medium" panose="020B0503020202020204" pitchFamily="34" charset="0"/>
              <a:cs typeface="Calibri"/>
            </a:endParaRPr>
          </a:p>
        </p:txBody>
      </p:sp>
    </p:spTree>
    <p:extLst>
      <p:ext uri="{BB962C8B-B14F-4D97-AF65-F5344CB8AC3E}">
        <p14:creationId xmlns:p14="http://schemas.microsoft.com/office/powerpoint/2010/main" val="16633794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20BD40-419C-4FE0-AB29-B259DBDA56A8}"/>
              </a:ext>
            </a:extLst>
          </p:cNvPr>
          <p:cNvSpPr>
            <a:spLocks noGrp="1"/>
          </p:cNvSpPr>
          <p:nvPr>
            <p:ph type="body" sz="quarter" idx="10"/>
          </p:nvPr>
        </p:nvSpPr>
        <p:spPr>
          <a:xfrm>
            <a:off x="2989848" y="1306011"/>
            <a:ext cx="8422106" cy="4398963"/>
          </a:xfrm>
        </p:spPr>
        <p:txBody>
          <a:bodyPr vert="horz" lIns="91440" tIns="45720" rIns="91440" bIns="45720" rtlCol="0" anchor="t">
            <a:normAutofit lnSpcReduction="10000"/>
          </a:bodyPr>
          <a:lstStyle/>
          <a:p>
            <a:pPr marL="0" indent="0">
              <a:buNone/>
            </a:pPr>
            <a:r>
              <a:rPr lang="en-US" sz="2400" b="1" dirty="0">
                <a:solidFill>
                  <a:schemeClr val="tx2">
                    <a:lumMod val="50000"/>
                  </a:schemeClr>
                </a:solidFill>
                <a:latin typeface="Avenir Next Demi Bold" panose="020B0503020202020204" pitchFamily="34" charset="0"/>
              </a:rPr>
              <a:t>   Provides support to the ECU research community:</a:t>
            </a:r>
          </a:p>
          <a:p>
            <a:pPr lvl="1"/>
            <a:r>
              <a:rPr lang="en-US" dirty="0">
                <a:solidFill>
                  <a:srgbClr val="000000"/>
                </a:solidFill>
                <a:latin typeface="Avenir Next"/>
              </a:rPr>
              <a:t>Proposal review, processing, and submission to external sponsors</a:t>
            </a:r>
          </a:p>
          <a:p>
            <a:pPr lvl="1"/>
            <a:r>
              <a:rPr lang="en-US" dirty="0">
                <a:solidFill>
                  <a:srgbClr val="000000"/>
                </a:solidFill>
                <a:latin typeface="Avenir Next"/>
              </a:rPr>
              <a:t>Review and Acceptance of awards</a:t>
            </a:r>
          </a:p>
          <a:p>
            <a:pPr lvl="1"/>
            <a:r>
              <a:rPr lang="en-US" dirty="0">
                <a:solidFill>
                  <a:srgbClr val="000000"/>
                </a:solidFill>
                <a:latin typeface="Avenir Next"/>
              </a:rPr>
              <a:t>Assistance in financial management of funded projects</a:t>
            </a:r>
          </a:p>
          <a:p>
            <a:pPr lvl="1"/>
            <a:r>
              <a:rPr lang="en-US" dirty="0">
                <a:solidFill>
                  <a:srgbClr val="000000"/>
                </a:solidFill>
                <a:latin typeface="Avenir Next"/>
              </a:rPr>
              <a:t>Closeout and final financial reporting</a:t>
            </a:r>
          </a:p>
          <a:p>
            <a:pPr lvl="1"/>
            <a:r>
              <a:rPr lang="en-US" dirty="0">
                <a:solidFill>
                  <a:srgbClr val="000000"/>
                </a:solidFill>
                <a:latin typeface="Avenir Next"/>
              </a:rPr>
              <a:t>Institutional Review Board (IRB) support and training</a:t>
            </a:r>
          </a:p>
          <a:p>
            <a:pPr lvl="1"/>
            <a:r>
              <a:rPr lang="en-US" dirty="0">
                <a:solidFill>
                  <a:srgbClr val="000000"/>
                </a:solidFill>
                <a:latin typeface="Avenir Next"/>
              </a:rPr>
              <a:t>Institutional Animal Care and Use Committee (IACUC) Support and training</a:t>
            </a:r>
          </a:p>
          <a:p>
            <a:pPr lvl="1"/>
            <a:r>
              <a:rPr lang="en-US" dirty="0">
                <a:solidFill>
                  <a:srgbClr val="000000"/>
                </a:solidFill>
                <a:latin typeface="Avenir Next"/>
              </a:rPr>
              <a:t>Responsible Conduct of Research (RCR) Training</a:t>
            </a:r>
          </a:p>
          <a:p>
            <a:pPr lvl="1"/>
            <a:r>
              <a:rPr lang="en-US" dirty="0">
                <a:solidFill>
                  <a:srgbClr val="000000"/>
                </a:solidFill>
                <a:latin typeface="Avenir Next"/>
              </a:rPr>
              <a:t>Conflict of Interest (COI) reporting and management</a:t>
            </a:r>
          </a:p>
          <a:p>
            <a:pPr lvl="1"/>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A6F49C69-E1DC-4040-BEFA-7929ACB0190B}"/>
              </a:ext>
            </a:extLst>
          </p:cNvPr>
          <p:cNvSpPr>
            <a:spLocks noGrp="1"/>
          </p:cNvSpPr>
          <p:nvPr>
            <p:ph type="sldNum" sz="quarter" idx="4"/>
          </p:nvPr>
        </p:nvSpPr>
        <p:spPr/>
        <p:txBody>
          <a:bodyPr/>
          <a:lstStyle/>
          <a:p>
            <a:fld id="{B33F6F0C-3A50-654C-8BCB-9D551D367FDC}" type="slidenum">
              <a:rPr lang="en-US" smtClean="0"/>
              <a:pPr/>
              <a:t>20</a:t>
            </a:fld>
            <a:endParaRPr lang="en-US"/>
          </a:p>
        </p:txBody>
      </p:sp>
      <p:sp>
        <p:nvSpPr>
          <p:cNvPr id="5" name="Rectangle 4">
            <a:extLst>
              <a:ext uri="{FF2B5EF4-FFF2-40B4-BE49-F238E27FC236}">
                <a16:creationId xmlns:a16="http://schemas.microsoft.com/office/drawing/2014/main" id="{26827E92-58F7-CA72-9B45-CE2B4E028777}"/>
              </a:ext>
            </a:extLst>
          </p:cNvPr>
          <p:cNvSpPr/>
          <p:nvPr/>
        </p:nvSpPr>
        <p:spPr>
          <a:xfrm>
            <a:off x="414108" y="1299995"/>
            <a:ext cx="2461439" cy="2492990"/>
          </a:xfrm>
          <a:prstGeom prst="rect">
            <a:avLst/>
          </a:prstGeom>
        </p:spPr>
        <p:txBody>
          <a:bodyPr wrap="square" lIns="91440" tIns="45720" rIns="91440" bIns="45720" anchor="t">
            <a:spAutoFit/>
          </a:bodyPr>
          <a:lstStyle/>
          <a:p>
            <a:r>
              <a:rPr lang="en-US" sz="2600" b="1" dirty="0">
                <a:solidFill>
                  <a:srgbClr val="4E187C"/>
                </a:solidFill>
                <a:latin typeface="Avenir Next Demi Bold"/>
                <a:ea typeface="Calibri"/>
                <a:cs typeface="Calibri"/>
              </a:rPr>
              <a:t>Office of Research Administration and Compliance (ORAC)</a:t>
            </a:r>
          </a:p>
        </p:txBody>
      </p:sp>
    </p:spTree>
    <p:extLst>
      <p:ext uri="{BB962C8B-B14F-4D97-AF65-F5344CB8AC3E}">
        <p14:creationId xmlns:p14="http://schemas.microsoft.com/office/powerpoint/2010/main" val="14479611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75945-CB00-4A49-9DA5-F69807032BCA}"/>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B0BFE2F-7DAC-2846-A91D-3E2A84C3956B}"/>
              </a:ext>
            </a:extLst>
          </p:cNvPr>
          <p:cNvSpPr>
            <a:spLocks noGrp="1"/>
          </p:cNvSpPr>
          <p:nvPr>
            <p:ph type="subTitle" idx="1"/>
          </p:nvPr>
        </p:nvSpPr>
        <p:spPr/>
        <p:txBody>
          <a:bodyPr/>
          <a:lstStyle/>
          <a:p>
            <a:endParaRPr lang="en-US"/>
          </a:p>
        </p:txBody>
      </p:sp>
      <p:pic>
        <p:nvPicPr>
          <p:cNvPr id="5" name="Picture 4" descr="A picture containing grass, sky, outdoor, nature&#10;&#10;Description automatically generated">
            <a:extLst>
              <a:ext uri="{FF2B5EF4-FFF2-40B4-BE49-F238E27FC236}">
                <a16:creationId xmlns:a16="http://schemas.microsoft.com/office/drawing/2014/main" id="{5B30C579-2696-E04A-B949-60BBFC281E0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607"/>
            <a:ext cx="12192000" cy="6850786"/>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AEF4F284-DC62-FB43-9EC6-7D1BD0BCCA7D}"/>
              </a:ext>
            </a:extLst>
          </p:cNvPr>
          <p:cNvPicPr>
            <a:picLocks noChangeAspect="1"/>
          </p:cNvPicPr>
          <p:nvPr/>
        </p:nvPicPr>
        <p:blipFill>
          <a:blip r:embed="rId3"/>
          <a:stretch>
            <a:fillRect/>
          </a:stretch>
        </p:blipFill>
        <p:spPr>
          <a:xfrm>
            <a:off x="2339546" y="93864"/>
            <a:ext cx="7512908" cy="1323448"/>
          </a:xfrm>
          <a:prstGeom prst="rect">
            <a:avLst/>
          </a:prstGeom>
          <a:effectLst>
            <a:outerShdw blurRad="76200" dist="38100" dir="2700000" algn="tl" rotWithShape="0">
              <a:prstClr val="black">
                <a:alpha val="40000"/>
              </a:prstClr>
            </a:outerShdw>
          </a:effectLst>
        </p:spPr>
      </p:pic>
      <p:pic>
        <p:nvPicPr>
          <p:cNvPr id="7" name="Picture 6">
            <a:extLst>
              <a:ext uri="{FF2B5EF4-FFF2-40B4-BE49-F238E27FC236}">
                <a16:creationId xmlns:a16="http://schemas.microsoft.com/office/drawing/2014/main" id="{C8E69295-A7E2-B549-90F2-07D99795515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20454" y="4833687"/>
            <a:ext cx="4064000" cy="1524000"/>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FBC4B0C6-439F-144C-8CA6-698F86B7362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7700" y="4538462"/>
            <a:ext cx="3263692" cy="185437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688102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F479C-387E-2CB6-EB1F-0FCA00424163}"/>
              </a:ext>
            </a:extLst>
          </p:cNvPr>
          <p:cNvSpPr>
            <a:spLocks noGrp="1"/>
          </p:cNvSpPr>
          <p:nvPr>
            <p:ph type="title"/>
          </p:nvPr>
        </p:nvSpPr>
        <p:spPr>
          <a:xfrm>
            <a:off x="7683080" y="-14110"/>
            <a:ext cx="4648117" cy="1111170"/>
          </a:xfrm>
        </p:spPr>
        <p:txBody>
          <a:bodyPr>
            <a:normAutofit/>
          </a:bodyPr>
          <a:lstStyle/>
          <a:p>
            <a:r>
              <a:rPr lang="en-US" sz="3200" b="1" dirty="0">
                <a:latin typeface="Avenir Next Demi Bold"/>
              </a:rPr>
              <a:t>ECU Research Vessels</a:t>
            </a:r>
          </a:p>
        </p:txBody>
      </p:sp>
      <p:pic>
        <p:nvPicPr>
          <p:cNvPr id="5" name="Picture 4">
            <a:extLst>
              <a:ext uri="{FF2B5EF4-FFF2-40B4-BE49-F238E27FC236}">
                <a16:creationId xmlns:a16="http://schemas.microsoft.com/office/drawing/2014/main" id="{A708F173-C571-8EC0-B24C-64C04AEFD49A}"/>
              </a:ext>
            </a:extLst>
          </p:cNvPr>
          <p:cNvPicPr>
            <a:picLocks noChangeAspect="1"/>
          </p:cNvPicPr>
          <p:nvPr/>
        </p:nvPicPr>
        <p:blipFill rotWithShape="1">
          <a:blip r:embed="rId2"/>
          <a:srcRect l="18670" r="10164" b="-5"/>
          <a:stretch/>
        </p:blipFill>
        <p:spPr>
          <a:xfrm>
            <a:off x="8969" y="-2"/>
            <a:ext cx="2376092" cy="2228759"/>
          </a:xfrm>
          <a:prstGeom prst="rect">
            <a:avLst/>
          </a:prstGeom>
        </p:spPr>
      </p:pic>
      <p:pic>
        <p:nvPicPr>
          <p:cNvPr id="6" name="Picture 5">
            <a:extLst>
              <a:ext uri="{FF2B5EF4-FFF2-40B4-BE49-F238E27FC236}">
                <a16:creationId xmlns:a16="http://schemas.microsoft.com/office/drawing/2014/main" id="{DAA54F3A-1DCD-12BD-966E-BB4D9E8D34A4}"/>
              </a:ext>
            </a:extLst>
          </p:cNvPr>
          <p:cNvPicPr>
            <a:picLocks noChangeAspect="1"/>
          </p:cNvPicPr>
          <p:nvPr/>
        </p:nvPicPr>
        <p:blipFill rotWithShape="1">
          <a:blip r:embed="rId3"/>
          <a:srcRect l="18392" r="10442" b="-5"/>
          <a:stretch/>
        </p:blipFill>
        <p:spPr>
          <a:xfrm>
            <a:off x="2579411" y="-2446"/>
            <a:ext cx="2376092" cy="2228759"/>
          </a:xfrm>
          <a:prstGeom prst="rect">
            <a:avLst/>
          </a:prstGeom>
        </p:spPr>
      </p:pic>
      <p:pic>
        <p:nvPicPr>
          <p:cNvPr id="9" name="Picture 8" descr="A boat in the water&#10;&#10;Description automatically generated">
            <a:extLst>
              <a:ext uri="{FF2B5EF4-FFF2-40B4-BE49-F238E27FC236}">
                <a16:creationId xmlns:a16="http://schemas.microsoft.com/office/drawing/2014/main" id="{5B617018-ECD1-B54B-01A4-9DB0B90489DA}"/>
              </a:ext>
            </a:extLst>
          </p:cNvPr>
          <p:cNvPicPr>
            <a:picLocks noChangeAspect="1"/>
          </p:cNvPicPr>
          <p:nvPr/>
        </p:nvPicPr>
        <p:blipFill>
          <a:blip r:embed="rId4">
            <a:extLst>
              <a:ext uri="{28A0092B-C50C-407E-A947-70E740481C1C}">
                <a14:useLocalDpi xmlns:a14="http://schemas.microsoft.com/office/drawing/2010/main" val="0"/>
              </a:ext>
            </a:extLst>
          </a:blip>
          <a:srcRect l="3613" r="16427" b="-3"/>
          <a:stretch/>
        </p:blipFill>
        <p:spPr>
          <a:xfrm>
            <a:off x="5149852" y="-10223"/>
            <a:ext cx="2376092" cy="2228759"/>
          </a:xfrm>
          <a:prstGeom prst="rect">
            <a:avLst/>
          </a:prstGeom>
        </p:spPr>
      </p:pic>
      <p:pic>
        <p:nvPicPr>
          <p:cNvPr id="11" name="Picture 10" descr="Two jet skis on a trailer&#10;&#10;Description automatically generated">
            <a:extLst>
              <a:ext uri="{FF2B5EF4-FFF2-40B4-BE49-F238E27FC236}">
                <a16:creationId xmlns:a16="http://schemas.microsoft.com/office/drawing/2014/main" id="{6C7995DE-1D04-BEBD-A14E-7895C0E33DD4}"/>
              </a:ext>
            </a:extLst>
          </p:cNvPr>
          <p:cNvPicPr>
            <a:picLocks noChangeAspect="1"/>
          </p:cNvPicPr>
          <p:nvPr/>
        </p:nvPicPr>
        <p:blipFill>
          <a:blip r:embed="rId5">
            <a:extLst>
              <a:ext uri="{28A0092B-C50C-407E-A947-70E740481C1C}">
                <a14:useLocalDpi xmlns:a14="http://schemas.microsoft.com/office/drawing/2010/main" val="0"/>
              </a:ext>
            </a:extLst>
          </a:blip>
          <a:srcRect t="4705" r="5" b="12927"/>
          <a:stretch/>
        </p:blipFill>
        <p:spPr>
          <a:xfrm>
            <a:off x="3714" y="2400151"/>
            <a:ext cx="3330225" cy="2057368"/>
          </a:xfrm>
          <a:prstGeom prst="rect">
            <a:avLst/>
          </a:prstGeom>
        </p:spPr>
      </p:pic>
      <p:pic>
        <p:nvPicPr>
          <p:cNvPr id="4" name="Picture 3">
            <a:extLst>
              <a:ext uri="{FF2B5EF4-FFF2-40B4-BE49-F238E27FC236}">
                <a16:creationId xmlns:a16="http://schemas.microsoft.com/office/drawing/2014/main" id="{B41A81AC-FB46-D203-83C3-33BE05CC9214}"/>
              </a:ext>
            </a:extLst>
          </p:cNvPr>
          <p:cNvPicPr>
            <a:picLocks noChangeAspect="1"/>
          </p:cNvPicPr>
          <p:nvPr/>
        </p:nvPicPr>
        <p:blipFill rotWithShape="1">
          <a:blip r:embed="rId6"/>
          <a:srcRect r="451" b="4"/>
          <a:stretch/>
        </p:blipFill>
        <p:spPr>
          <a:xfrm>
            <a:off x="-1" y="4628909"/>
            <a:ext cx="3324552" cy="2229090"/>
          </a:xfrm>
          <a:prstGeom prst="rect">
            <a:avLst/>
          </a:prstGeom>
        </p:spPr>
      </p:pic>
      <p:pic>
        <p:nvPicPr>
          <p:cNvPr id="8" name="Picture 7" descr="A group of people on a boat&#10;&#10;Description automatically generated">
            <a:extLst>
              <a:ext uri="{FF2B5EF4-FFF2-40B4-BE49-F238E27FC236}">
                <a16:creationId xmlns:a16="http://schemas.microsoft.com/office/drawing/2014/main" id="{13F28160-D18B-FA8D-7C9B-6F8997EDE3A1}"/>
              </a:ext>
            </a:extLst>
          </p:cNvPr>
          <p:cNvPicPr>
            <a:picLocks noChangeAspect="1"/>
          </p:cNvPicPr>
          <p:nvPr/>
        </p:nvPicPr>
        <p:blipFill rotWithShape="1">
          <a:blip r:embed="rId7">
            <a:extLst>
              <a:ext uri="{28A0092B-C50C-407E-A947-70E740481C1C}">
                <a14:useLocalDpi xmlns:a14="http://schemas.microsoft.com/office/drawing/2010/main" val="0"/>
              </a:ext>
            </a:extLst>
          </a:blip>
          <a:srcRect l="18116" r="14647" b="3"/>
          <a:stretch/>
        </p:blipFill>
        <p:spPr>
          <a:xfrm>
            <a:off x="3534403" y="2400151"/>
            <a:ext cx="3996536" cy="4457850"/>
          </a:xfrm>
          <a:prstGeom prst="rect">
            <a:avLst/>
          </a:prstGeom>
        </p:spPr>
      </p:pic>
      <p:sp>
        <p:nvSpPr>
          <p:cNvPr id="3" name="Content Placeholder 2">
            <a:extLst>
              <a:ext uri="{FF2B5EF4-FFF2-40B4-BE49-F238E27FC236}">
                <a16:creationId xmlns:a16="http://schemas.microsoft.com/office/drawing/2014/main" id="{46193DFC-FF80-8529-2063-55C55FABDDA0}"/>
              </a:ext>
            </a:extLst>
          </p:cNvPr>
          <p:cNvSpPr>
            <a:spLocks noGrp="1"/>
          </p:cNvSpPr>
          <p:nvPr>
            <p:ph idx="1"/>
          </p:nvPr>
        </p:nvSpPr>
        <p:spPr>
          <a:xfrm>
            <a:off x="7699126" y="832355"/>
            <a:ext cx="4370107" cy="5955088"/>
          </a:xfrm>
        </p:spPr>
        <p:txBody>
          <a:bodyPr>
            <a:noAutofit/>
          </a:bodyPr>
          <a:lstStyle/>
          <a:p>
            <a:r>
              <a:rPr lang="en-US" sz="1800" dirty="0"/>
              <a:t>17 boats including</a:t>
            </a:r>
          </a:p>
          <a:p>
            <a:pPr lvl="1"/>
            <a:r>
              <a:rPr lang="en-US" sz="1800" dirty="0"/>
              <a:t>42’ Miss Caroline – offshore work </a:t>
            </a:r>
          </a:p>
          <a:p>
            <a:pPr lvl="1"/>
            <a:r>
              <a:rPr lang="en-US" sz="1800" dirty="0"/>
              <a:t>30’ Sightseer Pontoon</a:t>
            </a:r>
          </a:p>
          <a:p>
            <a:pPr lvl="1"/>
            <a:r>
              <a:rPr lang="en-US" sz="1800" dirty="0"/>
              <a:t>4 skiffs from 19’ – 25’ – sound and river work</a:t>
            </a:r>
          </a:p>
          <a:p>
            <a:r>
              <a:rPr lang="en-US" sz="1800" dirty="0"/>
              <a:t>Primary users</a:t>
            </a:r>
          </a:p>
          <a:p>
            <a:pPr lvl="1"/>
            <a:r>
              <a:rPr lang="en-US" sz="1800" dirty="0"/>
              <a:t>CSI</a:t>
            </a:r>
          </a:p>
          <a:p>
            <a:pPr lvl="1"/>
            <a:r>
              <a:rPr lang="en-US" sz="1800" dirty="0"/>
              <a:t>Department of Coastal Studies</a:t>
            </a:r>
          </a:p>
          <a:p>
            <a:pPr lvl="1"/>
            <a:r>
              <a:rPr lang="en-US" sz="1800" dirty="0"/>
              <a:t>Program in Maritime History</a:t>
            </a:r>
          </a:p>
          <a:p>
            <a:pPr lvl="1"/>
            <a:r>
              <a:rPr lang="en-US" sz="1800" dirty="0"/>
              <a:t>Biology Department</a:t>
            </a:r>
          </a:p>
          <a:p>
            <a:pPr lvl="1"/>
            <a:r>
              <a:rPr lang="en-US" sz="1800" dirty="0"/>
              <a:t>Geology Department</a:t>
            </a:r>
          </a:p>
          <a:p>
            <a:pPr lvl="1"/>
            <a:r>
              <a:rPr lang="en-US" sz="1800" dirty="0"/>
              <a:t>Geography Department</a:t>
            </a:r>
          </a:p>
          <a:p>
            <a:pPr marL="457200" lvl="1" indent="0">
              <a:buNone/>
            </a:pPr>
            <a:endParaRPr lang="en-US" sz="1800" dirty="0"/>
          </a:p>
          <a:p>
            <a:pPr marL="457200" lvl="1" indent="0">
              <a:buNone/>
            </a:pPr>
            <a:r>
              <a:rPr lang="en-US" sz="2200" dirty="0"/>
              <a:t>DWS Staff Trained 20 Students, faculty and staff in the State Department’s Motorboat Operation Certification Course in the last fiscal year</a:t>
            </a:r>
          </a:p>
        </p:txBody>
      </p:sp>
    </p:spTree>
    <p:extLst>
      <p:ext uri="{BB962C8B-B14F-4D97-AF65-F5344CB8AC3E}">
        <p14:creationId xmlns:p14="http://schemas.microsoft.com/office/powerpoint/2010/main" val="31172604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Scuba divers under water&#10;&#10;Description automatically generated">
            <a:extLst>
              <a:ext uri="{FF2B5EF4-FFF2-40B4-BE49-F238E27FC236}">
                <a16:creationId xmlns:a16="http://schemas.microsoft.com/office/drawing/2014/main" id="{B04EC736-46E8-B1F8-CD33-A8B592FD7F41}"/>
              </a:ext>
            </a:extLst>
          </p:cNvPr>
          <p:cNvPicPr>
            <a:picLocks noChangeAspect="1"/>
          </p:cNvPicPr>
          <p:nvPr/>
        </p:nvPicPr>
        <p:blipFill rotWithShape="1">
          <a:blip r:embed="rId2">
            <a:extLst>
              <a:ext uri="{28A0092B-C50C-407E-A947-70E740481C1C}">
                <a14:useLocalDpi xmlns:a14="http://schemas.microsoft.com/office/drawing/2010/main" val="0"/>
              </a:ext>
            </a:extLst>
          </a:blip>
          <a:srcRect l="7702" r="9957"/>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6" name="Picture 5" descr="A scuba diver swimming under water&#10;&#10;Description automatically generated">
            <a:extLst>
              <a:ext uri="{FF2B5EF4-FFF2-40B4-BE49-F238E27FC236}">
                <a16:creationId xmlns:a16="http://schemas.microsoft.com/office/drawing/2014/main" id="{3CA07735-32DC-D038-8C30-98C462DEEE51}"/>
              </a:ext>
            </a:extLst>
          </p:cNvPr>
          <p:cNvPicPr>
            <a:picLocks noChangeAspect="1"/>
          </p:cNvPicPr>
          <p:nvPr/>
        </p:nvPicPr>
        <p:blipFill rotWithShape="1">
          <a:blip r:embed="rId3">
            <a:extLst>
              <a:ext uri="{28A0092B-C50C-407E-A947-70E740481C1C}">
                <a14:useLocalDpi xmlns:a14="http://schemas.microsoft.com/office/drawing/2010/main" val="0"/>
              </a:ext>
            </a:extLst>
          </a:blip>
          <a:srcRect l="20454" r="-1" b="-1"/>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4" name="Picture 3">
            <a:extLst>
              <a:ext uri="{FF2B5EF4-FFF2-40B4-BE49-F238E27FC236}">
                <a16:creationId xmlns:a16="http://schemas.microsoft.com/office/drawing/2014/main" id="{8749A79A-1034-366D-293A-0193F94B3D17}"/>
              </a:ext>
            </a:extLst>
          </p:cNvPr>
          <p:cNvPicPr>
            <a:picLocks noChangeAspect="1"/>
          </p:cNvPicPr>
          <p:nvPr/>
        </p:nvPicPr>
        <p:blipFill rotWithShape="1">
          <a:blip r:embed="rId4"/>
          <a:srcRect t="5957" r="-2" b="1961"/>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2" name="Title 1">
            <a:extLst>
              <a:ext uri="{FF2B5EF4-FFF2-40B4-BE49-F238E27FC236}">
                <a16:creationId xmlns:a16="http://schemas.microsoft.com/office/drawing/2014/main" id="{94E86495-0948-F0BF-4401-EB3D8EAEA54B}"/>
              </a:ext>
            </a:extLst>
          </p:cNvPr>
          <p:cNvSpPr>
            <a:spLocks noGrp="1"/>
          </p:cNvSpPr>
          <p:nvPr>
            <p:ph type="title"/>
          </p:nvPr>
        </p:nvSpPr>
        <p:spPr>
          <a:xfrm>
            <a:off x="76067" y="679071"/>
            <a:ext cx="3286516" cy="635615"/>
          </a:xfrm>
        </p:spPr>
        <p:txBody>
          <a:bodyPr>
            <a:normAutofit/>
          </a:bodyPr>
          <a:lstStyle/>
          <a:p>
            <a:r>
              <a:rPr lang="en-US" sz="2800" b="1" dirty="0">
                <a:latin typeface="+mn-lt"/>
              </a:rPr>
              <a:t>ECU Scientific Diving</a:t>
            </a:r>
          </a:p>
        </p:txBody>
      </p:sp>
      <p:sp>
        <p:nvSpPr>
          <p:cNvPr id="3" name="Content Placeholder 2">
            <a:extLst>
              <a:ext uri="{FF2B5EF4-FFF2-40B4-BE49-F238E27FC236}">
                <a16:creationId xmlns:a16="http://schemas.microsoft.com/office/drawing/2014/main" id="{5B6CF467-D9C6-C31E-3D95-44C1ACBD7A54}"/>
              </a:ext>
            </a:extLst>
          </p:cNvPr>
          <p:cNvSpPr>
            <a:spLocks noGrp="1"/>
          </p:cNvSpPr>
          <p:nvPr>
            <p:ph idx="1"/>
          </p:nvPr>
        </p:nvSpPr>
        <p:spPr>
          <a:xfrm>
            <a:off x="79075" y="1317033"/>
            <a:ext cx="3759200" cy="4908363"/>
          </a:xfrm>
        </p:spPr>
        <p:txBody>
          <a:bodyPr>
            <a:normAutofit fontScale="85000" lnSpcReduction="20000"/>
          </a:bodyPr>
          <a:lstStyle/>
          <a:p>
            <a:endParaRPr lang="en-US" sz="1200" b="1" dirty="0"/>
          </a:p>
          <a:p>
            <a:r>
              <a:rPr lang="en-US" sz="1900" b="1" dirty="0"/>
              <a:t>46</a:t>
            </a:r>
            <a:r>
              <a:rPr lang="en-US" sz="1900" dirty="0"/>
              <a:t> active student, faculty, and staff scientific divers from</a:t>
            </a:r>
          </a:p>
          <a:p>
            <a:pPr lvl="1"/>
            <a:r>
              <a:rPr lang="en-US" sz="1900" dirty="0"/>
              <a:t>CSI, Department of Coastal Studies, Program in Maritime History, Biology Department, Geology Department</a:t>
            </a:r>
          </a:p>
          <a:p>
            <a:r>
              <a:rPr lang="en-US" sz="1900" dirty="0"/>
              <a:t>Students, faculty, and staff conducted </a:t>
            </a:r>
            <a:r>
              <a:rPr lang="en-US" sz="1900" b="1" dirty="0"/>
              <a:t>779</a:t>
            </a:r>
            <a:r>
              <a:rPr lang="en-US" sz="1900" dirty="0"/>
              <a:t> scientific and proficiency dives in the waters of Bermuda, Florida, Maryland, North Carolina, Saipan, and Washington in the last fiscal year, spending </a:t>
            </a:r>
            <a:r>
              <a:rPr lang="en-US" sz="1900" b="1" dirty="0"/>
              <a:t>522</a:t>
            </a:r>
            <a:r>
              <a:rPr lang="en-US" sz="1900" dirty="0"/>
              <a:t> hours underwater</a:t>
            </a:r>
          </a:p>
          <a:p>
            <a:r>
              <a:rPr lang="en-US" sz="1900" dirty="0"/>
              <a:t>Certified in the American Academy of Underwater Sciences, Diver Alert Network Diver First Aid Providers, Scuba Diving International, Technical Diving International, and Closed-circuit Rebreathers</a:t>
            </a:r>
          </a:p>
          <a:p>
            <a:r>
              <a:rPr lang="en-US" sz="1900" dirty="0"/>
              <a:t>Additional training provided in drysuits for cold water diving, full-face mask for top to bottom communications, dark water instructional program. </a:t>
            </a:r>
          </a:p>
        </p:txBody>
      </p:sp>
      <p:pic>
        <p:nvPicPr>
          <p:cNvPr id="7" name="Picture 6" descr="A person in a scuba suit sitting on a boat&#10;&#10;Description automatically generated">
            <a:extLst>
              <a:ext uri="{FF2B5EF4-FFF2-40B4-BE49-F238E27FC236}">
                <a16:creationId xmlns:a16="http://schemas.microsoft.com/office/drawing/2014/main" id="{5690BE56-529A-6310-F624-A82B612A981A}"/>
              </a:ext>
            </a:extLst>
          </p:cNvPr>
          <p:cNvPicPr>
            <a:picLocks noChangeAspect="1"/>
          </p:cNvPicPr>
          <p:nvPr/>
        </p:nvPicPr>
        <p:blipFill>
          <a:blip r:embed="rId5">
            <a:extLst>
              <a:ext uri="{28A0092B-C50C-407E-A947-70E740481C1C}">
                <a14:useLocalDpi xmlns:a14="http://schemas.microsoft.com/office/drawing/2010/main" val="0"/>
              </a:ext>
            </a:extLst>
          </a:blip>
          <a:srcRect t="22473" r="2" b="24241"/>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Tree>
    <p:extLst>
      <p:ext uri="{BB962C8B-B14F-4D97-AF65-F5344CB8AC3E}">
        <p14:creationId xmlns:p14="http://schemas.microsoft.com/office/powerpoint/2010/main" val="30325805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Content Placeholder 12" descr="A person in a scuba diving gear&#10;&#10;Description automatically generated">
            <a:extLst>
              <a:ext uri="{FF2B5EF4-FFF2-40B4-BE49-F238E27FC236}">
                <a16:creationId xmlns:a16="http://schemas.microsoft.com/office/drawing/2014/main" id="{AB6707D9-040D-00E7-09C8-F8C21B38D14E}"/>
              </a:ext>
            </a:extLst>
          </p:cNvPr>
          <p:cNvPicPr>
            <a:picLocks noChangeAspect="1"/>
          </p:cNvPicPr>
          <p:nvPr/>
        </p:nvPicPr>
        <p:blipFill>
          <a:blip r:embed="rId2">
            <a:extLst>
              <a:ext uri="{28A0092B-C50C-407E-A947-70E740481C1C}">
                <a14:useLocalDpi xmlns:a14="http://schemas.microsoft.com/office/drawing/2010/main" val="0"/>
              </a:ext>
            </a:extLst>
          </a:blip>
          <a:srcRect r="-2" b="8913"/>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9" name="Picture 8" descr="A scuba diver on a rock&#10;&#10;Description automatically generated">
            <a:extLst>
              <a:ext uri="{FF2B5EF4-FFF2-40B4-BE49-F238E27FC236}">
                <a16:creationId xmlns:a16="http://schemas.microsoft.com/office/drawing/2014/main" id="{E6ED88BB-CB8F-088B-805C-2C52B05E4E47}"/>
              </a:ext>
            </a:extLst>
          </p:cNvPr>
          <p:cNvPicPr>
            <a:picLocks noChangeAspect="1"/>
          </p:cNvPicPr>
          <p:nvPr/>
        </p:nvPicPr>
        <p:blipFill>
          <a:blip r:embed="rId3">
            <a:extLst>
              <a:ext uri="{28A0092B-C50C-407E-A947-70E740481C1C}">
                <a14:useLocalDpi xmlns:a14="http://schemas.microsoft.com/office/drawing/2010/main" val="0"/>
              </a:ext>
            </a:extLst>
          </a:blip>
          <a:srcRect l="13980" r="6474" b="-1"/>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16" name="Picture 15" descr="A group of people sitting on mats in a room&#10;&#10;Description automatically generated">
            <a:extLst>
              <a:ext uri="{FF2B5EF4-FFF2-40B4-BE49-F238E27FC236}">
                <a16:creationId xmlns:a16="http://schemas.microsoft.com/office/drawing/2014/main" id="{977A1F4D-ADC6-A819-9407-44218DB57E71}"/>
              </a:ext>
            </a:extLst>
          </p:cNvPr>
          <p:cNvPicPr>
            <a:picLocks noChangeAspect="1"/>
          </p:cNvPicPr>
          <p:nvPr/>
        </p:nvPicPr>
        <p:blipFill>
          <a:blip r:embed="rId4">
            <a:extLst>
              <a:ext uri="{28A0092B-C50C-407E-A947-70E740481C1C}">
                <a14:useLocalDpi xmlns:a14="http://schemas.microsoft.com/office/drawing/2010/main" val="0"/>
              </a:ext>
            </a:extLst>
          </a:blip>
          <a:srcRect r="2" b="7921"/>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2" name="Title 1">
            <a:extLst>
              <a:ext uri="{FF2B5EF4-FFF2-40B4-BE49-F238E27FC236}">
                <a16:creationId xmlns:a16="http://schemas.microsoft.com/office/drawing/2014/main" id="{6AC6F957-5A82-A527-113C-504ABF185BC5}"/>
              </a:ext>
            </a:extLst>
          </p:cNvPr>
          <p:cNvSpPr>
            <a:spLocks noGrp="1"/>
          </p:cNvSpPr>
          <p:nvPr>
            <p:ph type="title"/>
          </p:nvPr>
        </p:nvSpPr>
        <p:spPr>
          <a:xfrm>
            <a:off x="120959" y="515030"/>
            <a:ext cx="3485458" cy="713168"/>
          </a:xfrm>
        </p:spPr>
        <p:txBody>
          <a:bodyPr>
            <a:normAutofit fontScale="90000"/>
          </a:bodyPr>
          <a:lstStyle/>
          <a:p>
            <a:r>
              <a:rPr lang="en-US" sz="2800" dirty="0"/>
              <a:t>Training and Experience</a:t>
            </a:r>
          </a:p>
        </p:txBody>
      </p:sp>
      <p:sp>
        <p:nvSpPr>
          <p:cNvPr id="30" name="Content Placeholder 29">
            <a:extLst>
              <a:ext uri="{FF2B5EF4-FFF2-40B4-BE49-F238E27FC236}">
                <a16:creationId xmlns:a16="http://schemas.microsoft.com/office/drawing/2014/main" id="{416C49DC-B5A6-1A8C-4785-18357B58B378}"/>
              </a:ext>
            </a:extLst>
          </p:cNvPr>
          <p:cNvSpPr>
            <a:spLocks noGrp="1"/>
          </p:cNvSpPr>
          <p:nvPr>
            <p:ph idx="1"/>
          </p:nvPr>
        </p:nvSpPr>
        <p:spPr>
          <a:xfrm>
            <a:off x="119944" y="1276434"/>
            <a:ext cx="3578578" cy="4581134"/>
          </a:xfrm>
        </p:spPr>
        <p:txBody>
          <a:bodyPr>
            <a:noAutofit/>
          </a:bodyPr>
          <a:lstStyle/>
          <a:p>
            <a:r>
              <a:rPr lang="en-US" sz="1600" dirty="0"/>
              <a:t>Three air compressors located on Main Campus, Minges pool and at CSI are maintained to provide air fills for the over 150+ compressed gas cylinders on hand for research dives</a:t>
            </a:r>
          </a:p>
          <a:p>
            <a:r>
              <a:rPr lang="en-US" sz="1600" dirty="0"/>
              <a:t>All Scientific divers are trained in First Aid, CPR, and Emergency Oxygen Administration.</a:t>
            </a:r>
          </a:p>
          <a:p>
            <a:r>
              <a:rPr lang="en-US" sz="1600" dirty="0"/>
              <a:t>Alumni from this program have gone on to fill top-tier diving leadership roles in the private, state, and federal sectors. Currently the head of NOAA’s Scientific Diving Program is an ECU alum.</a:t>
            </a:r>
          </a:p>
          <a:p>
            <a:r>
              <a:rPr lang="en-US" sz="1600" dirty="0"/>
              <a:t>ECU is one of the longest tenured Organizational Members of the American Academy of Underwater Sciences, the nationally recognized leader in Scientific Diving</a:t>
            </a:r>
          </a:p>
          <a:p>
            <a:endParaRPr lang="en-US" sz="1600" dirty="0"/>
          </a:p>
        </p:txBody>
      </p:sp>
      <p:pic>
        <p:nvPicPr>
          <p:cNvPr id="5" name="Content Placeholder 4" descr="Scuba divers working on a piece of sand&#10;&#10;Description automatically generated">
            <a:extLst>
              <a:ext uri="{FF2B5EF4-FFF2-40B4-BE49-F238E27FC236}">
                <a16:creationId xmlns:a16="http://schemas.microsoft.com/office/drawing/2014/main" id="{7EDA0657-8ADB-00BF-926E-93E781BBB619}"/>
              </a:ext>
            </a:extLst>
          </p:cNvPr>
          <p:cNvPicPr>
            <a:picLocks noChangeAspect="1"/>
          </p:cNvPicPr>
          <p:nvPr/>
        </p:nvPicPr>
        <p:blipFill>
          <a:blip r:embed="rId5">
            <a:extLst>
              <a:ext uri="{28A0092B-C50C-407E-A947-70E740481C1C}">
                <a14:useLocalDpi xmlns:a14="http://schemas.microsoft.com/office/drawing/2010/main" val="0"/>
              </a:ext>
            </a:extLst>
          </a:blip>
          <a:srcRect l="2486" r="18343"/>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Tree>
    <p:extLst>
      <p:ext uri="{BB962C8B-B14F-4D97-AF65-F5344CB8AC3E}">
        <p14:creationId xmlns:p14="http://schemas.microsoft.com/office/powerpoint/2010/main" val="16947812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33F6F0C-3A50-654C-8BCB-9D551D367FDC}" type="slidenum">
              <a:rPr lang="en-US" smtClean="0"/>
              <a:pPr/>
              <a:t>25</a:t>
            </a:fld>
            <a:endParaRPr lang="en-US"/>
          </a:p>
        </p:txBody>
      </p:sp>
      <p:sp>
        <p:nvSpPr>
          <p:cNvPr id="8" name="TextBox 7">
            <a:extLst>
              <a:ext uri="{FF2B5EF4-FFF2-40B4-BE49-F238E27FC236}">
                <a16:creationId xmlns:a16="http://schemas.microsoft.com/office/drawing/2014/main" id="{DE63415D-7667-155B-9241-3ED70DED6701}"/>
              </a:ext>
            </a:extLst>
          </p:cNvPr>
          <p:cNvSpPr txBox="1"/>
          <p:nvPr/>
        </p:nvSpPr>
        <p:spPr>
          <a:xfrm>
            <a:off x="2473282" y="4393956"/>
            <a:ext cx="3420187"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Avenir Next"/>
              </a:rPr>
              <a:t>Dr. Mary Farwell</a:t>
            </a:r>
            <a:r>
              <a:rPr lang="en-US" sz="2000" dirty="0">
                <a:latin typeface="Avenir Next"/>
              </a:rPr>
              <a:t> </a:t>
            </a:r>
            <a:endParaRPr lang="en-US" sz="2000" dirty="0">
              <a:latin typeface="Calibri" panose="020F0502020204030204"/>
              <a:cs typeface="Calibri"/>
            </a:endParaRPr>
          </a:p>
          <a:p>
            <a:r>
              <a:rPr lang="en-US" sz="2000" dirty="0">
                <a:latin typeface="Avenir Next"/>
              </a:rPr>
              <a:t>Assistant Vice Chancellor </a:t>
            </a:r>
            <a:endParaRPr lang="en-US" sz="2000" dirty="0">
              <a:latin typeface="Calibri" panose="020F0502020204030204"/>
              <a:cs typeface="Calibri"/>
            </a:endParaRPr>
          </a:p>
          <a:p>
            <a:r>
              <a:rPr lang="en-US" sz="2000" dirty="0">
                <a:latin typeface="Avenir Next"/>
              </a:rPr>
              <a:t>for Research Development​ ​</a:t>
            </a:r>
          </a:p>
          <a:p>
            <a:r>
              <a:rPr lang="en-US" sz="2000" dirty="0" err="1">
                <a:latin typeface="Avenir Next"/>
              </a:rPr>
              <a:t>farwellm@ecu.edu</a:t>
            </a:r>
            <a:r>
              <a:rPr lang="en-US" sz="2000" dirty="0">
                <a:latin typeface="Avenir Next"/>
              </a:rPr>
              <a:t> </a:t>
            </a:r>
            <a:endParaRPr lang="en-US" sz="2000" dirty="0">
              <a:cs typeface="Calibri"/>
            </a:endParaRPr>
          </a:p>
        </p:txBody>
      </p:sp>
      <p:sp>
        <p:nvSpPr>
          <p:cNvPr id="9" name="TextBox 8">
            <a:extLst>
              <a:ext uri="{FF2B5EF4-FFF2-40B4-BE49-F238E27FC236}">
                <a16:creationId xmlns:a16="http://schemas.microsoft.com/office/drawing/2014/main" id="{4602D9CE-9BCC-6B5A-2054-3EBB2A29E23F}"/>
              </a:ext>
            </a:extLst>
          </p:cNvPr>
          <p:cNvSpPr txBox="1"/>
          <p:nvPr/>
        </p:nvSpPr>
        <p:spPr>
          <a:xfrm>
            <a:off x="6818591" y="4393955"/>
            <a:ext cx="489615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Avenir Next"/>
              </a:rPr>
              <a:t>Becky Welch</a:t>
            </a:r>
            <a:r>
              <a:rPr lang="en-US" sz="2000" dirty="0">
                <a:latin typeface="Avenir Next"/>
              </a:rPr>
              <a:t> </a:t>
            </a:r>
            <a:endParaRPr lang="en-US" sz="2000" dirty="0">
              <a:latin typeface="Calibri" panose="020F0502020204030204"/>
              <a:cs typeface="Calibri" panose="020F0502020204030204"/>
            </a:endParaRPr>
          </a:p>
          <a:p>
            <a:r>
              <a:rPr lang="en-US" sz="2000" dirty="0">
                <a:latin typeface="Avenir Next"/>
              </a:rPr>
              <a:t>Assistant Vice Chancellor for Research Administration and Compliance</a:t>
            </a:r>
          </a:p>
          <a:p>
            <a:r>
              <a:rPr lang="en-US" sz="2000" dirty="0">
                <a:latin typeface="Avenir Next"/>
              </a:rPr>
              <a:t>welchb18@ecu.edu ​​</a:t>
            </a:r>
            <a:endParaRPr lang="en-US" sz="2000" dirty="0">
              <a:cs typeface="Calibri"/>
            </a:endParaRPr>
          </a:p>
        </p:txBody>
      </p:sp>
      <p:pic>
        <p:nvPicPr>
          <p:cNvPr id="2" name="Picture 4">
            <a:extLst>
              <a:ext uri="{FF2B5EF4-FFF2-40B4-BE49-F238E27FC236}">
                <a16:creationId xmlns:a16="http://schemas.microsoft.com/office/drawing/2014/main" id="{5CC44873-D0EE-AA82-DCD5-417F01300C99}"/>
              </a:ext>
            </a:extLst>
          </p:cNvPr>
          <p:cNvPicPr>
            <a:picLocks noChangeAspect="1" noChangeArrowheads="1"/>
          </p:cNvPicPr>
          <p:nvPr/>
        </p:nvPicPr>
        <p:blipFill>
          <a:blip r:embed="rId3"/>
          <a:srcRect/>
          <a:stretch/>
        </p:blipFill>
        <p:spPr bwMode="auto">
          <a:xfrm>
            <a:off x="2538700" y="1758567"/>
            <a:ext cx="2457303" cy="24573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ecky Welch">
            <a:extLst>
              <a:ext uri="{FF2B5EF4-FFF2-40B4-BE49-F238E27FC236}">
                <a16:creationId xmlns:a16="http://schemas.microsoft.com/office/drawing/2014/main" id="{2E2F6768-D954-52E2-5E9B-D88860C9D5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1408" y="1758568"/>
            <a:ext cx="2477064" cy="247706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2">
            <a:extLst>
              <a:ext uri="{FF2B5EF4-FFF2-40B4-BE49-F238E27FC236}">
                <a16:creationId xmlns:a16="http://schemas.microsoft.com/office/drawing/2014/main" id="{3BC9D2CE-73F0-5D09-A657-B0F3CD228140}"/>
              </a:ext>
            </a:extLst>
          </p:cNvPr>
          <p:cNvSpPr>
            <a:spLocks noGrp="1"/>
          </p:cNvSpPr>
          <p:nvPr>
            <p:ph type="title"/>
          </p:nvPr>
        </p:nvSpPr>
        <p:spPr>
          <a:xfrm>
            <a:off x="2616610" y="918026"/>
            <a:ext cx="6958780" cy="623888"/>
          </a:xfrm>
        </p:spPr>
        <p:txBody>
          <a:bodyPr>
            <a:normAutofit/>
          </a:bodyPr>
          <a:lstStyle/>
          <a:p>
            <a:r>
              <a:rPr lang="en-US" sz="3600" dirty="0"/>
              <a:t>Questions?</a:t>
            </a:r>
          </a:p>
        </p:txBody>
      </p:sp>
      <p:sp>
        <p:nvSpPr>
          <p:cNvPr id="6" name="Title 2">
            <a:extLst>
              <a:ext uri="{FF2B5EF4-FFF2-40B4-BE49-F238E27FC236}">
                <a16:creationId xmlns:a16="http://schemas.microsoft.com/office/drawing/2014/main" id="{22C79402-B582-7112-EA69-6EFDBD9C02F7}"/>
              </a:ext>
            </a:extLst>
          </p:cNvPr>
          <p:cNvSpPr txBox="1">
            <a:spLocks/>
          </p:cNvSpPr>
          <p:nvPr/>
        </p:nvSpPr>
        <p:spPr>
          <a:xfrm>
            <a:off x="2616610" y="5992205"/>
            <a:ext cx="6958780" cy="623888"/>
          </a:xfrm>
          <a:prstGeom prst="rect">
            <a:avLst/>
          </a:prstGeom>
          <a:ln>
            <a:noFill/>
          </a:ln>
        </p:spPr>
        <p:txBody>
          <a:bodyPr vert="horz" lIns="91440" tIns="45720" rIns="91440" bIns="45720" rtlCol="0" anchor="ctr">
            <a:normAutofit/>
          </a:bodyPr>
          <a:lstStyle>
            <a:lvl1pPr algn="ctr" defTabSz="914400" rtl="0" eaLnBrk="1" latinLnBrk="0" hangingPunct="1">
              <a:lnSpc>
                <a:spcPct val="90000"/>
              </a:lnSpc>
              <a:spcBef>
                <a:spcPct val="0"/>
              </a:spcBef>
              <a:buNone/>
              <a:defRPr sz="4400" b="1" i="0" kern="1200">
                <a:solidFill>
                  <a:schemeClr val="tx1"/>
                </a:solidFill>
                <a:latin typeface="Avenir Next" charset="0"/>
                <a:ea typeface="Avenir Next" charset="0"/>
                <a:cs typeface="Avenir Next" charset="0"/>
              </a:defRPr>
            </a:lvl1pPr>
          </a:lstStyle>
          <a:p>
            <a:r>
              <a:rPr lang="en-US" sz="3600" dirty="0" err="1">
                <a:latin typeface="Avenir Next Demi Bold" panose="020B0503020202020204" pitchFamily="34" charset="0"/>
              </a:rPr>
              <a:t>rede.ecu.edu</a:t>
            </a:r>
            <a:endParaRPr lang="en-US" sz="3600" dirty="0">
              <a:latin typeface="Avenir Next Demi Bold" panose="020B0503020202020204" pitchFamily="34" charset="0"/>
            </a:endParaRPr>
          </a:p>
        </p:txBody>
      </p:sp>
    </p:spTree>
    <p:extLst>
      <p:ext uri="{BB962C8B-B14F-4D97-AF65-F5344CB8AC3E}">
        <p14:creationId xmlns:p14="http://schemas.microsoft.com/office/powerpoint/2010/main" val="36080011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F1E2F6-E97E-4A02-A98D-1A7D281911A7}"/>
              </a:ext>
            </a:extLst>
          </p:cNvPr>
          <p:cNvSpPr txBox="1"/>
          <p:nvPr/>
        </p:nvSpPr>
        <p:spPr>
          <a:xfrm>
            <a:off x="970461" y="5137595"/>
            <a:ext cx="10336696" cy="1384995"/>
          </a:xfrm>
          <a:prstGeom prst="rect">
            <a:avLst/>
          </a:prstGeom>
          <a:noFill/>
          <a:ln>
            <a:noFill/>
          </a:ln>
        </p:spPr>
        <p:txBody>
          <a:bodyPr wrap="square" lIns="91440" tIns="45720" rIns="91440" bIns="45720" rtlCol="0" anchor="t">
            <a:spAutoFit/>
          </a:bodyPr>
          <a:lstStyle/>
          <a:p>
            <a:pPr algn="ctr"/>
            <a:r>
              <a:rPr lang="en-US" sz="2800" b="1" dirty="0">
                <a:latin typeface="Avenir Next Medium"/>
                <a:ea typeface="Avenir Next Medium" charset="0"/>
                <a:cs typeface="Avenir Next Medium" charset="0"/>
              </a:rPr>
              <a:t>Research Development</a:t>
            </a:r>
            <a:br>
              <a:rPr lang="en-US" sz="2800" b="1" dirty="0">
                <a:latin typeface="Avenir Next Medium"/>
                <a:ea typeface="Avenir Next Medium" charset="0"/>
                <a:cs typeface="Avenir Next Medium" charset="0"/>
              </a:rPr>
            </a:br>
            <a:r>
              <a:rPr lang="en-US" sz="2800" b="1" dirty="0">
                <a:latin typeface="Avenir Next Medium"/>
                <a:ea typeface="Avenir Next Medium" charset="0"/>
                <a:cs typeface="Avenir Next Medium" charset="0"/>
              </a:rPr>
              <a:t>Research Administration and Compliance</a:t>
            </a:r>
          </a:p>
          <a:p>
            <a:pPr algn="ctr"/>
            <a:endParaRPr lang="en-US" sz="2800" b="1" dirty="0">
              <a:latin typeface="Avenir Next Medium"/>
              <a:ea typeface="Avenir Next Medium" charset="0"/>
              <a:cs typeface="Avenir Next Medium" charset="0"/>
            </a:endParaRPr>
          </a:p>
        </p:txBody>
      </p:sp>
    </p:spTree>
    <p:extLst>
      <p:ext uri="{BB962C8B-B14F-4D97-AF65-F5344CB8AC3E}">
        <p14:creationId xmlns:p14="http://schemas.microsoft.com/office/powerpoint/2010/main" val="7922694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a:xfrm>
            <a:off x="1023373" y="1890268"/>
            <a:ext cx="10515600" cy="623888"/>
          </a:xfrm>
        </p:spPr>
        <p:txBody>
          <a:bodyPr>
            <a:normAutofit fontScale="90000"/>
          </a:bodyPr>
          <a:lstStyle/>
          <a:p>
            <a:pPr algn="l"/>
            <a:br>
              <a:rPr lang="en-US" sz="4000"/>
            </a:br>
            <a:br>
              <a:rPr lang="en-US" sz="4000"/>
            </a:br>
            <a:br>
              <a:rPr lang="en-US" sz="4000"/>
            </a:br>
            <a:br>
              <a:rPr lang="en-US"/>
            </a:br>
            <a:br>
              <a:rPr lang="en-US"/>
            </a:br>
            <a:br>
              <a:rPr lang="en-US"/>
            </a:br>
            <a:r>
              <a:rPr lang="en-US" u="sng"/>
              <a:t>Outline</a:t>
            </a:r>
            <a:br>
              <a:rPr lang="en-US"/>
            </a:br>
            <a:r>
              <a:rPr lang="en-US"/>
              <a:t>ECU Strategic Plan</a:t>
            </a:r>
            <a:br>
              <a:rPr lang="en-US"/>
            </a:br>
            <a:r>
              <a:rPr lang="en-US" sz="3600">
                <a:latin typeface="Avenir Next"/>
              </a:rPr>
              <a:t>Research Growth</a:t>
            </a:r>
            <a:br>
              <a:rPr lang="en-US" sz="3600"/>
            </a:br>
            <a:r>
              <a:rPr lang="en-US" sz="3600">
                <a:latin typeface="Avenir Next"/>
              </a:rPr>
              <a:t>REDE Overview</a:t>
            </a:r>
            <a:br>
              <a:rPr lang="en-US" sz="3600"/>
            </a:br>
            <a:r>
              <a:rPr lang="en-US" sz="3600">
                <a:latin typeface="Avenir Next"/>
              </a:rPr>
              <a:t>Resources for Research and Engagement Activities</a:t>
            </a:r>
            <a:br>
              <a:rPr lang="en-US" sz="3600"/>
            </a:br>
            <a:br>
              <a:rPr lang="en-US" sz="2700"/>
            </a:br>
            <a:r>
              <a:rPr lang="en-US" sz="2700">
                <a:latin typeface="Avenir Next"/>
              </a:rPr>
              <a:t>Angela </a:t>
            </a:r>
            <a:r>
              <a:rPr lang="en-US" sz="2700" err="1">
                <a:latin typeface="Avenir Next"/>
              </a:rPr>
              <a:t>Lamson</a:t>
            </a:r>
            <a:br>
              <a:rPr lang="en-US" sz="2700">
                <a:latin typeface="Avenir Next"/>
              </a:rPr>
            </a:br>
            <a:r>
              <a:rPr lang="en-US" sz="2700">
                <a:latin typeface="Avenir Next"/>
              </a:rPr>
              <a:t>(interim) Assistant Vice Chancellor for Economic and Community Engagement</a:t>
            </a:r>
            <a:br>
              <a:rPr lang="en-US" sz="2700">
                <a:latin typeface="Avenir Next"/>
              </a:rPr>
            </a:br>
            <a:br>
              <a:rPr lang="en-US" sz="2700">
                <a:latin typeface="Avenir Next"/>
              </a:rPr>
            </a:br>
            <a:r>
              <a:rPr lang="en-US" sz="2700">
                <a:latin typeface="Avenir Next"/>
              </a:rPr>
              <a:t>Mary Farwell</a:t>
            </a:r>
            <a:br>
              <a:rPr lang="en-US" sz="2700">
                <a:latin typeface="Avenir Next"/>
              </a:rPr>
            </a:br>
            <a:r>
              <a:rPr lang="en-US" sz="2700">
                <a:latin typeface="Avenir Next"/>
              </a:rPr>
              <a:t>Assistant Vice Chancellor for Research Development</a:t>
            </a:r>
            <a:br>
              <a:rPr lang="en-US" sz="2700">
                <a:latin typeface="Avenir Next"/>
              </a:rPr>
            </a:br>
            <a:br>
              <a:rPr lang="en-US" sz="2700">
                <a:latin typeface="Avenir Next"/>
              </a:rPr>
            </a:br>
            <a:r>
              <a:rPr lang="en-US" sz="2700">
                <a:latin typeface="Avenir Next"/>
              </a:rPr>
              <a:t>Becky Welch </a:t>
            </a:r>
            <a:br>
              <a:rPr lang="en-US" sz="2700">
                <a:latin typeface="Avenir Next"/>
              </a:rPr>
            </a:br>
            <a:r>
              <a:rPr lang="en-US" sz="2700">
                <a:latin typeface="Avenir Next"/>
              </a:rPr>
              <a:t>Assistant Vice Chancellor for Research Administration and Compliance </a:t>
            </a:r>
            <a:endParaRPr lang="en-US" sz="2700"/>
          </a:p>
        </p:txBody>
      </p:sp>
      <p:sp>
        <p:nvSpPr>
          <p:cNvPr id="4" name="Slide Number Placeholder 3"/>
          <p:cNvSpPr>
            <a:spLocks noGrp="1"/>
          </p:cNvSpPr>
          <p:nvPr>
            <p:ph type="sldNum" sz="quarter" idx="4"/>
          </p:nvPr>
        </p:nvSpPr>
        <p:spPr/>
        <p:txBody>
          <a:bodyPr/>
          <a:lstStyle/>
          <a:p>
            <a:fld id="{B33F6F0C-3A50-654C-8BCB-9D551D367FDC}" type="slidenum">
              <a:rPr lang="en-US" smtClean="0"/>
              <a:pPr/>
              <a:t>27</a:t>
            </a:fld>
            <a:endParaRPr lang="en-US"/>
          </a:p>
        </p:txBody>
      </p:sp>
    </p:spTree>
    <p:extLst>
      <p:ext uri="{BB962C8B-B14F-4D97-AF65-F5344CB8AC3E}">
        <p14:creationId xmlns:p14="http://schemas.microsoft.com/office/powerpoint/2010/main" val="6235292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33F6F0C-3A50-654C-8BCB-9D551D367FDC}" type="slidenum">
              <a:rPr lang="en-US" smtClean="0"/>
              <a:pPr/>
              <a:t>28</a:t>
            </a:fld>
            <a:endParaRPr lang="en-US"/>
          </a:p>
        </p:txBody>
      </p:sp>
      <p:sp>
        <p:nvSpPr>
          <p:cNvPr id="6" name="TextBox 5">
            <a:extLst>
              <a:ext uri="{FF2B5EF4-FFF2-40B4-BE49-F238E27FC236}">
                <a16:creationId xmlns:a16="http://schemas.microsoft.com/office/drawing/2014/main" id="{894A74BE-5B08-6C29-771D-DA4D5C5701EA}"/>
              </a:ext>
            </a:extLst>
          </p:cNvPr>
          <p:cNvSpPr txBox="1"/>
          <p:nvPr/>
        </p:nvSpPr>
        <p:spPr>
          <a:xfrm>
            <a:off x="589844" y="1210733"/>
            <a:ext cx="10687755" cy="252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latin typeface="Avenir Next"/>
              </a:rPr>
              <a:t>Overview​: </a:t>
            </a:r>
            <a:endParaRPr lang="en-US" sz="3200" b="1">
              <a:cs typeface="Calibri"/>
            </a:endParaRPr>
          </a:p>
          <a:p>
            <a:pPr marL="342900" indent="-342900">
              <a:buFont typeface="Arial"/>
              <a:buChar char="•"/>
            </a:pPr>
            <a:r>
              <a:rPr lang="en-US" sz="3200" dirty="0">
                <a:latin typeface="Avenir Next"/>
              </a:rPr>
              <a:t>ECU Strategic Plan​ </a:t>
            </a:r>
            <a:endParaRPr lang="en-US" sz="3200">
              <a:latin typeface="Calibri" panose="020F0502020204030204"/>
              <a:cs typeface="Calibri" panose="020F0502020204030204"/>
            </a:endParaRPr>
          </a:p>
          <a:p>
            <a:pPr marL="342900" indent="-342900">
              <a:buFont typeface="Arial"/>
              <a:buChar char="•"/>
            </a:pPr>
            <a:r>
              <a:rPr lang="en-US" sz="3200" dirty="0">
                <a:latin typeface="Avenir Next"/>
              </a:rPr>
              <a:t>Research Growth​ </a:t>
            </a:r>
            <a:endParaRPr lang="en-US" sz="3200">
              <a:latin typeface="Calibri" panose="020F0502020204030204"/>
              <a:cs typeface="Calibri"/>
            </a:endParaRPr>
          </a:p>
          <a:p>
            <a:pPr marL="342900" indent="-342900">
              <a:buFont typeface="Arial"/>
              <a:buChar char="•"/>
            </a:pPr>
            <a:r>
              <a:rPr lang="en-US" sz="3200" dirty="0">
                <a:latin typeface="Avenir Next"/>
              </a:rPr>
              <a:t>Office of Research Overview​</a:t>
            </a:r>
            <a:endParaRPr lang="en-US" sz="3200" dirty="0">
              <a:latin typeface="Avenir Next"/>
              <a:cs typeface="Calibri"/>
            </a:endParaRPr>
          </a:p>
          <a:p>
            <a:pPr marL="914400" lvl="1" indent="-457200">
              <a:buFont typeface="Courier New"/>
              <a:buChar char="o"/>
            </a:pPr>
            <a:r>
              <a:rPr lang="en-US" sz="3000" dirty="0">
                <a:latin typeface="Avenir Next"/>
              </a:rPr>
              <a:t>Resources for Research </a:t>
            </a:r>
            <a:r>
              <a:rPr lang="en-US" sz="3000" strike="sngStrike" dirty="0">
                <a:latin typeface="Avenir Next"/>
              </a:rPr>
              <a:t>and Engagement</a:t>
            </a:r>
            <a:r>
              <a:rPr lang="en-US" sz="3000" dirty="0">
                <a:latin typeface="Avenir Next"/>
              </a:rPr>
              <a:t> Activities​ ​ ​ </a:t>
            </a:r>
            <a:endParaRPr lang="en-US" sz="3000">
              <a:latin typeface="Avenir Next"/>
              <a:cs typeface="Calibri"/>
            </a:endParaRPr>
          </a:p>
        </p:txBody>
      </p:sp>
      <p:sp>
        <p:nvSpPr>
          <p:cNvPr id="8" name="TextBox 7">
            <a:extLst>
              <a:ext uri="{FF2B5EF4-FFF2-40B4-BE49-F238E27FC236}">
                <a16:creationId xmlns:a16="http://schemas.microsoft.com/office/drawing/2014/main" id="{DE63415D-7667-155B-9241-3ED70DED6701}"/>
              </a:ext>
            </a:extLst>
          </p:cNvPr>
          <p:cNvSpPr txBox="1"/>
          <p:nvPr/>
        </p:nvSpPr>
        <p:spPr>
          <a:xfrm>
            <a:off x="2599613" y="4447503"/>
            <a:ext cx="326903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Avenir Next"/>
              </a:rPr>
              <a:t>Mary Farwell</a:t>
            </a:r>
            <a:r>
              <a:rPr lang="en-US" sz="2000" dirty="0">
                <a:latin typeface="Avenir Next"/>
              </a:rPr>
              <a:t> </a:t>
            </a:r>
            <a:endParaRPr lang="en-US" sz="2000" dirty="0">
              <a:latin typeface="Calibri" panose="020F0502020204030204"/>
              <a:cs typeface="Calibri"/>
            </a:endParaRPr>
          </a:p>
          <a:p>
            <a:r>
              <a:rPr lang="en-US" sz="2000" dirty="0">
                <a:latin typeface="Avenir Next"/>
              </a:rPr>
              <a:t>Assistant Vice Chancellor </a:t>
            </a:r>
            <a:endParaRPr lang="en-US" sz="2000">
              <a:latin typeface="Calibri" panose="020F0502020204030204"/>
              <a:cs typeface="Calibri"/>
            </a:endParaRPr>
          </a:p>
          <a:p>
            <a:r>
              <a:rPr lang="en-US" sz="2000" dirty="0">
                <a:latin typeface="Avenir Next"/>
              </a:rPr>
              <a:t>for Research Development​ ​ </a:t>
            </a:r>
            <a:endParaRPr lang="en-US" sz="2000">
              <a:cs typeface="Calibri"/>
            </a:endParaRPr>
          </a:p>
        </p:txBody>
      </p:sp>
      <p:sp>
        <p:nvSpPr>
          <p:cNvPr id="9" name="TextBox 8">
            <a:extLst>
              <a:ext uri="{FF2B5EF4-FFF2-40B4-BE49-F238E27FC236}">
                <a16:creationId xmlns:a16="http://schemas.microsoft.com/office/drawing/2014/main" id="{4602D9CE-9BCC-6B5A-2054-3EBB2A29E23F}"/>
              </a:ext>
            </a:extLst>
          </p:cNvPr>
          <p:cNvSpPr txBox="1"/>
          <p:nvPr/>
        </p:nvSpPr>
        <p:spPr>
          <a:xfrm>
            <a:off x="7363577" y="4447503"/>
            <a:ext cx="3420533"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Avenir Next"/>
              </a:rPr>
              <a:t>Becky Welch</a:t>
            </a:r>
            <a:r>
              <a:rPr lang="en-US" sz="2000" dirty="0">
                <a:latin typeface="Avenir Next"/>
              </a:rPr>
              <a:t> </a:t>
            </a:r>
            <a:endParaRPr lang="en-US" sz="2000" dirty="0">
              <a:latin typeface="Calibri" panose="020F0502020204030204"/>
              <a:cs typeface="Calibri" panose="020F0502020204030204"/>
            </a:endParaRPr>
          </a:p>
          <a:p>
            <a:r>
              <a:rPr lang="en-US" sz="2000" dirty="0">
                <a:latin typeface="Avenir Next"/>
              </a:rPr>
              <a:t>Assistant Vice Chancellor for Research Administration and Compliance ​​</a:t>
            </a:r>
            <a:endParaRPr lang="en-US" sz="2000">
              <a:cs typeface="Calibri"/>
            </a:endParaRPr>
          </a:p>
        </p:txBody>
      </p:sp>
    </p:spTree>
    <p:extLst>
      <p:ext uri="{BB962C8B-B14F-4D97-AF65-F5344CB8AC3E}">
        <p14:creationId xmlns:p14="http://schemas.microsoft.com/office/powerpoint/2010/main" val="42121569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F3494-BC82-9374-F7EA-A0EBC8124D77}"/>
              </a:ext>
            </a:extLst>
          </p:cNvPr>
          <p:cNvSpPr>
            <a:spLocks noGrp="1"/>
          </p:cNvSpPr>
          <p:nvPr>
            <p:ph type="title"/>
          </p:nvPr>
        </p:nvSpPr>
        <p:spPr/>
        <p:txBody>
          <a:bodyPr/>
          <a:lstStyle/>
          <a:p>
            <a:endParaRPr lang="en-US"/>
          </a:p>
        </p:txBody>
      </p:sp>
      <p:pic>
        <p:nvPicPr>
          <p:cNvPr id="5" name="Picture 4" descr="A purple background with yellow text&#10;&#10;Description automatically generated">
            <a:extLst>
              <a:ext uri="{FF2B5EF4-FFF2-40B4-BE49-F238E27FC236}">
                <a16:creationId xmlns:a16="http://schemas.microsoft.com/office/drawing/2014/main" id="{DECD9C5A-1C57-6E05-27CE-D3CAF7E485C5}"/>
              </a:ext>
            </a:extLst>
          </p:cNvPr>
          <p:cNvPicPr>
            <a:picLocks noChangeAspect="1"/>
          </p:cNvPicPr>
          <p:nvPr/>
        </p:nvPicPr>
        <p:blipFill>
          <a:blip r:embed="rId3"/>
          <a:stretch>
            <a:fillRect/>
          </a:stretch>
        </p:blipFill>
        <p:spPr>
          <a:xfrm>
            <a:off x="-584446" y="-1"/>
            <a:ext cx="13360892" cy="6858001"/>
          </a:xfrm>
          <a:prstGeom prst="rect">
            <a:avLst/>
          </a:prstGeom>
        </p:spPr>
      </p:pic>
    </p:spTree>
    <p:extLst>
      <p:ext uri="{BB962C8B-B14F-4D97-AF65-F5344CB8AC3E}">
        <p14:creationId xmlns:p14="http://schemas.microsoft.com/office/powerpoint/2010/main" val="961396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33F6F0C-3A50-654C-8BCB-9D551D367FDC}" type="slidenum">
              <a:rPr lang="en-US" smtClean="0"/>
              <a:pPr/>
              <a:t>3</a:t>
            </a:fld>
            <a:endParaRPr lang="en-US"/>
          </a:p>
        </p:txBody>
      </p:sp>
      <p:sp>
        <p:nvSpPr>
          <p:cNvPr id="8" name="TextBox 7">
            <a:extLst>
              <a:ext uri="{FF2B5EF4-FFF2-40B4-BE49-F238E27FC236}">
                <a16:creationId xmlns:a16="http://schemas.microsoft.com/office/drawing/2014/main" id="{DE63415D-7667-155B-9241-3ED70DED6701}"/>
              </a:ext>
            </a:extLst>
          </p:cNvPr>
          <p:cNvSpPr txBox="1"/>
          <p:nvPr/>
        </p:nvSpPr>
        <p:spPr>
          <a:xfrm>
            <a:off x="1888412" y="4591437"/>
            <a:ext cx="342018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Avenir Next"/>
              </a:rPr>
              <a:t>Dr. Mary Farwell</a:t>
            </a:r>
            <a:r>
              <a:rPr lang="en-US" sz="2000" dirty="0">
                <a:latin typeface="Avenir Next"/>
              </a:rPr>
              <a:t> </a:t>
            </a:r>
            <a:endParaRPr lang="en-US" sz="2000" dirty="0">
              <a:latin typeface="Calibri" panose="020F0502020204030204"/>
              <a:cs typeface="Calibri"/>
            </a:endParaRPr>
          </a:p>
          <a:p>
            <a:r>
              <a:rPr lang="en-US" sz="2000" dirty="0">
                <a:latin typeface="Avenir Next"/>
              </a:rPr>
              <a:t>Assistant Vice Chancellor </a:t>
            </a:r>
            <a:endParaRPr lang="en-US" sz="2000" dirty="0">
              <a:latin typeface="Calibri" panose="020F0502020204030204"/>
              <a:cs typeface="Calibri"/>
            </a:endParaRPr>
          </a:p>
          <a:p>
            <a:r>
              <a:rPr lang="en-US" sz="2000" dirty="0">
                <a:latin typeface="Avenir Next"/>
              </a:rPr>
              <a:t>for Research Development​ ​ </a:t>
            </a:r>
            <a:endParaRPr lang="en-US" sz="2000" dirty="0">
              <a:cs typeface="Calibri"/>
            </a:endParaRPr>
          </a:p>
        </p:txBody>
      </p:sp>
      <p:sp>
        <p:nvSpPr>
          <p:cNvPr id="9" name="TextBox 8">
            <a:extLst>
              <a:ext uri="{FF2B5EF4-FFF2-40B4-BE49-F238E27FC236}">
                <a16:creationId xmlns:a16="http://schemas.microsoft.com/office/drawing/2014/main" id="{4602D9CE-9BCC-6B5A-2054-3EBB2A29E23F}"/>
              </a:ext>
            </a:extLst>
          </p:cNvPr>
          <p:cNvSpPr txBox="1"/>
          <p:nvPr/>
        </p:nvSpPr>
        <p:spPr>
          <a:xfrm>
            <a:off x="6457644" y="4591436"/>
            <a:ext cx="489615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Avenir Next"/>
              </a:rPr>
              <a:t>Becky Welch</a:t>
            </a:r>
            <a:r>
              <a:rPr lang="en-US" sz="2000" dirty="0">
                <a:latin typeface="Avenir Next"/>
              </a:rPr>
              <a:t> </a:t>
            </a:r>
            <a:endParaRPr lang="en-US" sz="2000" dirty="0">
              <a:latin typeface="Calibri" panose="020F0502020204030204"/>
              <a:cs typeface="Calibri" panose="020F0502020204030204"/>
            </a:endParaRPr>
          </a:p>
          <a:p>
            <a:r>
              <a:rPr lang="en-US" sz="2000" dirty="0">
                <a:latin typeface="Avenir Next"/>
              </a:rPr>
              <a:t>Assistant Vice Chancellor for Research Administration and Compliance ​​</a:t>
            </a:r>
            <a:endParaRPr lang="en-US" sz="2000" dirty="0">
              <a:cs typeface="Calibri"/>
            </a:endParaRPr>
          </a:p>
        </p:txBody>
      </p:sp>
      <p:pic>
        <p:nvPicPr>
          <p:cNvPr id="2" name="Picture 4">
            <a:extLst>
              <a:ext uri="{FF2B5EF4-FFF2-40B4-BE49-F238E27FC236}">
                <a16:creationId xmlns:a16="http://schemas.microsoft.com/office/drawing/2014/main" id="{5CC44873-D0EE-AA82-DCD5-417F01300C99}"/>
              </a:ext>
            </a:extLst>
          </p:cNvPr>
          <p:cNvPicPr>
            <a:picLocks noChangeAspect="1" noChangeArrowheads="1"/>
          </p:cNvPicPr>
          <p:nvPr/>
        </p:nvPicPr>
        <p:blipFill>
          <a:blip r:embed="rId3"/>
          <a:srcRect/>
          <a:stretch/>
        </p:blipFill>
        <p:spPr bwMode="auto">
          <a:xfrm>
            <a:off x="1979230" y="1504901"/>
            <a:ext cx="2906037" cy="29060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ecky Welch">
            <a:extLst>
              <a:ext uri="{FF2B5EF4-FFF2-40B4-BE49-F238E27FC236}">
                <a16:creationId xmlns:a16="http://schemas.microsoft.com/office/drawing/2014/main" id="{2E2F6768-D954-52E2-5E9B-D88860C9D5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8349" y="1504901"/>
            <a:ext cx="2906037" cy="2906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0459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33F6F0C-3A50-654C-8BCB-9D551D367FDC}" type="slidenum">
              <a:rPr lang="en-US" smtClean="0"/>
              <a:pPr/>
              <a:t>30</a:t>
            </a:fld>
            <a:endParaRPr lang="en-US"/>
          </a:p>
        </p:txBody>
      </p:sp>
      <p:sp>
        <p:nvSpPr>
          <p:cNvPr id="40" name="Title 4">
            <a:extLst>
              <a:ext uri="{FF2B5EF4-FFF2-40B4-BE49-F238E27FC236}">
                <a16:creationId xmlns:a16="http://schemas.microsoft.com/office/drawing/2014/main" id="{3C281A48-960F-EE46-790F-B30838631976}"/>
              </a:ext>
            </a:extLst>
          </p:cNvPr>
          <p:cNvSpPr>
            <a:spLocks noGrp="1"/>
          </p:cNvSpPr>
          <p:nvPr>
            <p:ph type="title"/>
          </p:nvPr>
        </p:nvSpPr>
        <p:spPr>
          <a:xfrm>
            <a:off x="692694" y="1085136"/>
            <a:ext cx="10515600" cy="577571"/>
          </a:xfrm>
        </p:spPr>
        <p:txBody>
          <a:bodyPr>
            <a:normAutofit fontScale="90000"/>
          </a:bodyPr>
          <a:lstStyle/>
          <a:p>
            <a:pPr algn="l"/>
            <a:r>
              <a:rPr lang="en-US" sz="4000"/>
              <a:t>Strategic Plan Priority Statements</a:t>
            </a:r>
            <a:endParaRPr lang="en-US" u="sng"/>
          </a:p>
        </p:txBody>
      </p:sp>
      <p:grpSp>
        <p:nvGrpSpPr>
          <p:cNvPr id="24" name="Group 23">
            <a:extLst>
              <a:ext uri="{FF2B5EF4-FFF2-40B4-BE49-F238E27FC236}">
                <a16:creationId xmlns:a16="http://schemas.microsoft.com/office/drawing/2014/main" id="{0D1E65D3-E2DF-6BB8-FCF0-64F5299D5E84}"/>
              </a:ext>
            </a:extLst>
          </p:cNvPr>
          <p:cNvGrpSpPr/>
          <p:nvPr/>
        </p:nvGrpSpPr>
        <p:grpSpPr>
          <a:xfrm>
            <a:off x="1807781" y="1935813"/>
            <a:ext cx="8389652" cy="4044576"/>
            <a:chOff x="2200263" y="1925303"/>
            <a:chExt cx="7892065" cy="3573590"/>
          </a:xfrm>
        </p:grpSpPr>
        <p:grpSp>
          <p:nvGrpSpPr>
            <p:cNvPr id="25" name="Group 24">
              <a:extLst>
                <a:ext uri="{FF2B5EF4-FFF2-40B4-BE49-F238E27FC236}">
                  <a16:creationId xmlns:a16="http://schemas.microsoft.com/office/drawing/2014/main" id="{4B59D552-2F99-F6ED-C694-E1AD70FF0F76}"/>
                </a:ext>
              </a:extLst>
            </p:cNvPr>
            <p:cNvGrpSpPr/>
            <p:nvPr/>
          </p:nvGrpSpPr>
          <p:grpSpPr>
            <a:xfrm>
              <a:off x="2200263" y="1925303"/>
              <a:ext cx="3327187" cy="729332"/>
              <a:chOff x="2200263" y="1925303"/>
              <a:chExt cx="9806363" cy="2464514"/>
            </a:xfrm>
          </p:grpSpPr>
          <p:sp>
            <p:nvSpPr>
              <p:cNvPr id="37" name="Rectangle: Rounded Corners 36">
                <a:extLst>
                  <a:ext uri="{FF2B5EF4-FFF2-40B4-BE49-F238E27FC236}">
                    <a16:creationId xmlns:a16="http://schemas.microsoft.com/office/drawing/2014/main" id="{1C7BF415-4380-9F61-7701-DB61B9FFB540}"/>
                  </a:ext>
                </a:extLst>
              </p:cNvPr>
              <p:cNvSpPr/>
              <p:nvPr/>
            </p:nvSpPr>
            <p:spPr>
              <a:xfrm>
                <a:off x="2200263" y="2995523"/>
                <a:ext cx="9806363" cy="1394294"/>
              </a:xfrm>
              <a:prstGeom prst="roundRect">
                <a:avLst/>
              </a:prstGeom>
              <a:solidFill>
                <a:schemeClr val="bg1"/>
              </a:solidFill>
              <a:ln w="19050">
                <a:solidFill>
                  <a:srgbClr val="4F2E84"/>
                </a:solidFill>
              </a:ln>
            </p:spPr>
            <p:style>
              <a:lnRef idx="1">
                <a:schemeClr val="accent1"/>
              </a:lnRef>
              <a:fillRef idx="3">
                <a:schemeClr val="accent1"/>
              </a:fillRef>
              <a:effectRef idx="2">
                <a:schemeClr val="accent1"/>
              </a:effectRef>
              <a:fontRef idx="minor">
                <a:schemeClr val="lt1"/>
              </a:fontRef>
            </p:style>
            <p:txBody>
              <a:bodyPr lIns="34291" tIns="68580" rIns="34291" bIns="1714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a:r>
                  <a:rPr lang="en-US" sz="1200" b="1" i="1" err="1">
                    <a:solidFill>
                      <a:srgbClr val="000000"/>
                    </a:solidFill>
                    <a:latin typeface="Avenir Next"/>
                  </a:rPr>
                  <a:t>Servire</a:t>
                </a:r>
                <a:r>
                  <a:rPr lang="en-US" sz="1200" b="1">
                    <a:solidFill>
                      <a:srgbClr val="000000"/>
                    </a:solidFill>
                    <a:latin typeface="Avenir Next"/>
                  </a:rPr>
                  <a:t>: To Serve</a:t>
                </a:r>
              </a:p>
            </p:txBody>
          </p:sp>
          <p:sp>
            <p:nvSpPr>
              <p:cNvPr id="38" name="Rectangle: Rounded Corners 37">
                <a:extLst>
                  <a:ext uri="{FF2B5EF4-FFF2-40B4-BE49-F238E27FC236}">
                    <a16:creationId xmlns:a16="http://schemas.microsoft.com/office/drawing/2014/main" id="{7177AA4C-B004-EAD5-EF07-D040AA1C7B59}"/>
                  </a:ext>
                </a:extLst>
              </p:cNvPr>
              <p:cNvSpPr/>
              <p:nvPr/>
            </p:nvSpPr>
            <p:spPr>
              <a:xfrm>
                <a:off x="2763357" y="1925303"/>
                <a:ext cx="8680173" cy="1166191"/>
              </a:xfrm>
              <a:prstGeom prst="roundRect">
                <a:avLst/>
              </a:prstGeom>
              <a:solidFill>
                <a:srgbClr val="7A61A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lIns="68580" tIns="34291" rIns="68580" bIns="34291"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6458">
                  <a:defRPr/>
                </a:pPr>
                <a:r>
                  <a:rPr lang="en-US" sz="1200" b="1">
                    <a:solidFill>
                      <a:srgbClr val="FFFFFF"/>
                    </a:solidFill>
                    <a:latin typeface="Avenir Next"/>
                  </a:rPr>
                  <a:t>University Motto</a:t>
                </a:r>
                <a:endParaRPr lang="en-US" sz="1200" b="1">
                  <a:solidFill>
                    <a:srgbClr val="FFFFFF"/>
                  </a:solidFill>
                  <a:latin typeface="Avenir Next" panose="020B0503020202020204" pitchFamily="34" charset="0"/>
                </a:endParaRPr>
              </a:p>
            </p:txBody>
          </p:sp>
        </p:grpSp>
        <p:sp>
          <p:nvSpPr>
            <p:cNvPr id="26" name="Rectangle: Rounded Corners 25">
              <a:extLst>
                <a:ext uri="{FF2B5EF4-FFF2-40B4-BE49-F238E27FC236}">
                  <a16:creationId xmlns:a16="http://schemas.microsoft.com/office/drawing/2014/main" id="{7F09F846-16C1-DFC7-F567-6D3CBB3F0AAF}"/>
                </a:ext>
              </a:extLst>
            </p:cNvPr>
            <p:cNvSpPr/>
            <p:nvPr/>
          </p:nvSpPr>
          <p:spPr>
            <a:xfrm>
              <a:off x="2526206" y="3308667"/>
              <a:ext cx="2675301" cy="645072"/>
            </a:xfrm>
            <a:prstGeom prst="roundRect">
              <a:avLst/>
            </a:prstGeom>
            <a:solidFill>
              <a:srgbClr val="FFF3CC"/>
            </a:solidFill>
            <a:ln w="19050">
              <a:noFill/>
            </a:ln>
          </p:spPr>
          <p:style>
            <a:lnRef idx="1">
              <a:schemeClr val="accent1"/>
            </a:lnRef>
            <a:fillRef idx="3">
              <a:schemeClr val="accent1"/>
            </a:fillRef>
            <a:effectRef idx="2">
              <a:schemeClr val="accent1"/>
            </a:effectRef>
            <a:fontRef idx="minor">
              <a:schemeClr val="lt1"/>
            </a:fontRef>
          </p:style>
          <p:txBody>
            <a:bodyPr lIns="34291" tIns="68580" rIns="34291" bIns="1714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fontAlgn="base"/>
              <a:r>
                <a:rPr lang="en-US" sz="1051" b="1">
                  <a:solidFill>
                    <a:srgbClr val="000000"/>
                  </a:solidFill>
                  <a:latin typeface="Avenir Next" panose="020B0503020202020204" pitchFamily="34" charset="0"/>
                </a:rPr>
                <a:t>Student Success (M1)</a:t>
              </a:r>
              <a:r>
                <a:rPr lang="en-US" sz="1051">
                  <a:solidFill>
                    <a:srgbClr val="000000"/>
                  </a:solidFill>
                  <a:latin typeface="Avenir Next" panose="020B0503020202020204" pitchFamily="34" charset="0"/>
                </a:rPr>
                <a:t>​</a:t>
              </a:r>
              <a:endParaRPr lang="en-US" sz="1051">
                <a:solidFill>
                  <a:srgbClr val="000000"/>
                </a:solidFill>
                <a:latin typeface="Segoe UI" panose="020F0502020204030204" pitchFamily="34" charset="0"/>
              </a:endParaRPr>
            </a:p>
          </p:txBody>
        </p:sp>
        <p:sp>
          <p:nvSpPr>
            <p:cNvPr id="27" name="Rectangle: Rounded Corners 26">
              <a:extLst>
                <a:ext uri="{FF2B5EF4-FFF2-40B4-BE49-F238E27FC236}">
                  <a16:creationId xmlns:a16="http://schemas.microsoft.com/office/drawing/2014/main" id="{CF110B0D-767D-4145-D7FC-29227B974E5B}"/>
                </a:ext>
              </a:extLst>
            </p:cNvPr>
            <p:cNvSpPr/>
            <p:nvPr/>
          </p:nvSpPr>
          <p:spPr>
            <a:xfrm>
              <a:off x="2391311" y="2836050"/>
              <a:ext cx="2945084" cy="345115"/>
            </a:xfrm>
            <a:prstGeom prst="roundRect">
              <a:avLst/>
            </a:prstGeom>
            <a:solidFill>
              <a:srgbClr val="7A61A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6458">
                <a:defRPr/>
              </a:pPr>
              <a:r>
                <a:rPr lang="en-US" sz="1351" b="1">
                  <a:solidFill>
                    <a:srgbClr val="FFFFFF"/>
                  </a:solidFill>
                  <a:latin typeface="Avenir Next" panose="020B0503020202020204" pitchFamily="34" charset="0"/>
                </a:rPr>
                <a:t>Mission Priorities</a:t>
              </a:r>
            </a:p>
          </p:txBody>
        </p:sp>
        <p:sp>
          <p:nvSpPr>
            <p:cNvPr id="28" name="Rectangle: Rounded Corners 27">
              <a:extLst>
                <a:ext uri="{FF2B5EF4-FFF2-40B4-BE49-F238E27FC236}">
                  <a16:creationId xmlns:a16="http://schemas.microsoft.com/office/drawing/2014/main" id="{79FF9E67-529F-90CE-41CB-8EB6D406CCAD}"/>
                </a:ext>
              </a:extLst>
            </p:cNvPr>
            <p:cNvSpPr/>
            <p:nvPr/>
          </p:nvSpPr>
          <p:spPr>
            <a:xfrm>
              <a:off x="2526206" y="4081243"/>
              <a:ext cx="2675301" cy="645072"/>
            </a:xfrm>
            <a:prstGeom prst="roundRect">
              <a:avLst/>
            </a:prstGeom>
            <a:solidFill>
              <a:srgbClr val="FFE799"/>
            </a:solidFill>
            <a:ln w="19050">
              <a:noFill/>
            </a:ln>
          </p:spPr>
          <p:style>
            <a:lnRef idx="1">
              <a:schemeClr val="accent1"/>
            </a:lnRef>
            <a:fillRef idx="3">
              <a:schemeClr val="accent1"/>
            </a:fillRef>
            <a:effectRef idx="2">
              <a:schemeClr val="accent1"/>
            </a:effectRef>
            <a:fontRef idx="minor">
              <a:schemeClr val="lt1"/>
            </a:fontRef>
          </p:style>
          <p:txBody>
            <a:bodyPr lIns="34291" tIns="68580" rIns="34291" bIns="1714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fontAlgn="base"/>
              <a:endParaRPr lang="en-US" sz="1051" b="1">
                <a:solidFill>
                  <a:srgbClr val="000000"/>
                </a:solidFill>
                <a:latin typeface="Avenir Next" panose="020B0503020202020204" pitchFamily="34" charset="0"/>
              </a:endParaRPr>
            </a:p>
            <a:p>
              <a:pPr algn="ctr" defTabSz="685783" fontAlgn="base"/>
              <a:endParaRPr lang="en-US" sz="1051" b="1">
                <a:solidFill>
                  <a:srgbClr val="000000"/>
                </a:solidFill>
                <a:latin typeface="Avenir Next" panose="020B0503020202020204" pitchFamily="34" charset="0"/>
              </a:endParaRPr>
            </a:p>
            <a:p>
              <a:pPr algn="ctr" defTabSz="685783" fontAlgn="base"/>
              <a:r>
                <a:rPr lang="en-US" sz="1051" b="1">
                  <a:solidFill>
                    <a:srgbClr val="000000"/>
                  </a:solidFill>
                  <a:latin typeface="Avenir Next" panose="020B0503020202020204" pitchFamily="34" charset="0"/>
                </a:rPr>
                <a:t>Public Service (M2)</a:t>
              </a:r>
              <a:r>
                <a:rPr lang="en-US" sz="1051">
                  <a:solidFill>
                    <a:srgbClr val="000000"/>
                  </a:solidFill>
                  <a:latin typeface="Avenir Next" panose="020B0503020202020204" pitchFamily="34" charset="0"/>
                </a:rPr>
                <a:t>​</a:t>
              </a:r>
              <a:endParaRPr lang="en-US" sz="1051">
                <a:solidFill>
                  <a:srgbClr val="000000"/>
                </a:solidFill>
                <a:latin typeface="Segoe UI" panose="020B0502040204020203" pitchFamily="34" charset="0"/>
              </a:endParaRPr>
            </a:p>
            <a:p>
              <a:pPr algn="ctr" defTabSz="685783" fontAlgn="base"/>
              <a:r>
                <a:rPr lang="en-US" sz="1051">
                  <a:solidFill>
                    <a:srgbClr val="000000"/>
                  </a:solidFill>
                  <a:latin typeface="Calibri" panose="020F0502020204030204" pitchFamily="34" charset="0"/>
                </a:rPr>
                <a:t>​</a:t>
              </a:r>
              <a:endParaRPr lang="en-US" sz="1051">
                <a:solidFill>
                  <a:srgbClr val="000000"/>
                </a:solidFill>
                <a:latin typeface="Segoe UI" panose="020B0502040204020203" pitchFamily="34" charset="0"/>
              </a:endParaRPr>
            </a:p>
            <a:p>
              <a:pPr algn="ctr" defTabSz="685783"/>
              <a:endParaRPr lang="en-US" sz="1051" b="1">
                <a:solidFill>
                  <a:srgbClr val="000000"/>
                </a:solidFill>
                <a:latin typeface="Avenir Next" panose="020B0503020202020204"/>
              </a:endParaRPr>
            </a:p>
          </p:txBody>
        </p:sp>
        <p:sp>
          <p:nvSpPr>
            <p:cNvPr id="29" name="Rectangle: Rounded Corners 28">
              <a:extLst>
                <a:ext uri="{FF2B5EF4-FFF2-40B4-BE49-F238E27FC236}">
                  <a16:creationId xmlns:a16="http://schemas.microsoft.com/office/drawing/2014/main" id="{58EB015C-6372-DB8F-8C5E-E1FE801FF102}"/>
                </a:ext>
              </a:extLst>
            </p:cNvPr>
            <p:cNvSpPr/>
            <p:nvPr/>
          </p:nvSpPr>
          <p:spPr>
            <a:xfrm>
              <a:off x="2526206" y="4853823"/>
              <a:ext cx="2675301" cy="645070"/>
            </a:xfrm>
            <a:prstGeom prst="roundRect">
              <a:avLst/>
            </a:prstGeom>
            <a:solidFill>
              <a:srgbClr val="FFD966"/>
            </a:solidFill>
            <a:ln w="19050">
              <a:noFill/>
            </a:ln>
          </p:spPr>
          <p:style>
            <a:lnRef idx="1">
              <a:schemeClr val="accent1"/>
            </a:lnRef>
            <a:fillRef idx="3">
              <a:schemeClr val="accent1"/>
            </a:fillRef>
            <a:effectRef idx="2">
              <a:schemeClr val="accent1"/>
            </a:effectRef>
            <a:fontRef idx="minor">
              <a:schemeClr val="lt1"/>
            </a:fontRef>
          </p:style>
          <p:txBody>
            <a:bodyPr lIns="34291" tIns="68580" rIns="34291" bIns="1714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fontAlgn="base"/>
              <a:endParaRPr lang="en-US" sz="1051" b="1">
                <a:solidFill>
                  <a:srgbClr val="000000"/>
                </a:solidFill>
                <a:latin typeface="Avenir Next" panose="020B0503020202020204" pitchFamily="34" charset="0"/>
              </a:endParaRPr>
            </a:p>
            <a:p>
              <a:pPr algn="ctr" defTabSz="685783" fontAlgn="base"/>
              <a:r>
                <a:rPr lang="en-US" sz="1051" b="1">
                  <a:solidFill>
                    <a:srgbClr val="000000"/>
                  </a:solidFill>
                  <a:latin typeface="Avenir Next" panose="020B0503020202020204" pitchFamily="34" charset="0"/>
                </a:rPr>
                <a:t>Regional Transformation (M3)</a:t>
              </a:r>
              <a:r>
                <a:rPr lang="en-US" sz="1051">
                  <a:solidFill>
                    <a:srgbClr val="000000"/>
                  </a:solidFill>
                  <a:latin typeface="Avenir Next" panose="020B0503020202020204" pitchFamily="34" charset="0"/>
                </a:rPr>
                <a:t>​</a:t>
              </a:r>
              <a:endParaRPr lang="en-US" sz="1051">
                <a:solidFill>
                  <a:srgbClr val="000000"/>
                </a:solidFill>
                <a:latin typeface="Segoe UI" panose="020B0502040204020203" pitchFamily="34" charset="0"/>
              </a:endParaRPr>
            </a:p>
            <a:p>
              <a:pPr algn="ctr" defTabSz="685783" fontAlgn="base"/>
              <a:endParaRPr lang="en-US" sz="1051">
                <a:solidFill>
                  <a:srgbClr val="000000"/>
                </a:solidFill>
                <a:latin typeface="Segoe UI" panose="020B0502040204020203" pitchFamily="34" charset="0"/>
              </a:endParaRPr>
            </a:p>
          </p:txBody>
        </p:sp>
        <p:grpSp>
          <p:nvGrpSpPr>
            <p:cNvPr id="30" name="Group 29">
              <a:extLst>
                <a:ext uri="{FF2B5EF4-FFF2-40B4-BE49-F238E27FC236}">
                  <a16:creationId xmlns:a16="http://schemas.microsoft.com/office/drawing/2014/main" id="{2DC428D1-613E-A69F-9C6E-C835241C6C39}"/>
                </a:ext>
              </a:extLst>
            </p:cNvPr>
            <p:cNvGrpSpPr/>
            <p:nvPr/>
          </p:nvGrpSpPr>
          <p:grpSpPr>
            <a:xfrm>
              <a:off x="6765141" y="1925303"/>
              <a:ext cx="3327187" cy="729332"/>
              <a:chOff x="6765141" y="1925303"/>
              <a:chExt cx="9806363" cy="2464514"/>
            </a:xfrm>
          </p:grpSpPr>
          <p:sp>
            <p:nvSpPr>
              <p:cNvPr id="35" name="Rectangle: Rounded Corners 34">
                <a:extLst>
                  <a:ext uri="{FF2B5EF4-FFF2-40B4-BE49-F238E27FC236}">
                    <a16:creationId xmlns:a16="http://schemas.microsoft.com/office/drawing/2014/main" id="{C2B6D7A3-7A81-FCD4-8EBC-E6713DE0226F}"/>
                  </a:ext>
                </a:extLst>
              </p:cNvPr>
              <p:cNvSpPr/>
              <p:nvPr/>
            </p:nvSpPr>
            <p:spPr>
              <a:xfrm>
                <a:off x="6765141" y="2995523"/>
                <a:ext cx="9806363" cy="1394294"/>
              </a:xfrm>
              <a:prstGeom prst="roundRect">
                <a:avLst/>
              </a:prstGeom>
              <a:solidFill>
                <a:schemeClr val="bg1"/>
              </a:solidFill>
              <a:ln w="19050">
                <a:solidFill>
                  <a:srgbClr val="4F2E84"/>
                </a:solidFill>
              </a:ln>
            </p:spPr>
            <p:style>
              <a:lnRef idx="1">
                <a:schemeClr val="accent1"/>
              </a:lnRef>
              <a:fillRef idx="3">
                <a:schemeClr val="accent1"/>
              </a:fillRef>
              <a:effectRef idx="2">
                <a:schemeClr val="accent1"/>
              </a:effectRef>
              <a:fontRef idx="minor">
                <a:schemeClr val="lt1"/>
              </a:fontRef>
            </p:style>
            <p:txBody>
              <a:bodyPr lIns="34291" tIns="68580" rIns="34291" bIns="1714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a:r>
                  <a:rPr lang="en-US" sz="1200" b="1">
                    <a:solidFill>
                      <a:srgbClr val="000000"/>
                    </a:solidFill>
                    <a:latin typeface="Avenir Next" panose="020B0503020202020204" pitchFamily="34" charset="0"/>
                  </a:rPr>
                  <a:t>Future Focused. Innovation Driven.</a:t>
                </a:r>
              </a:p>
            </p:txBody>
          </p:sp>
          <p:sp>
            <p:nvSpPr>
              <p:cNvPr id="36" name="Rectangle: Rounded Corners 35">
                <a:extLst>
                  <a:ext uri="{FF2B5EF4-FFF2-40B4-BE49-F238E27FC236}">
                    <a16:creationId xmlns:a16="http://schemas.microsoft.com/office/drawing/2014/main" id="{D242DA20-85FB-9F53-7B9B-D6220955ED11}"/>
                  </a:ext>
                </a:extLst>
              </p:cNvPr>
              <p:cNvSpPr/>
              <p:nvPr/>
            </p:nvSpPr>
            <p:spPr>
              <a:xfrm>
                <a:off x="7328235" y="1925303"/>
                <a:ext cx="8680173" cy="1166191"/>
              </a:xfrm>
              <a:prstGeom prst="roundRect">
                <a:avLst/>
              </a:prstGeom>
              <a:solidFill>
                <a:srgbClr val="7A61A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6458">
                  <a:defRPr/>
                </a:pPr>
                <a:r>
                  <a:rPr lang="en-US" sz="1200" b="1">
                    <a:solidFill>
                      <a:srgbClr val="FFFFFF"/>
                    </a:solidFill>
                    <a:latin typeface="Avenir Next" panose="020B0503020202020204" pitchFamily="34" charset="0"/>
                  </a:rPr>
                  <a:t>Vision Statement</a:t>
                </a:r>
              </a:p>
            </p:txBody>
          </p:sp>
        </p:grpSp>
        <p:sp>
          <p:nvSpPr>
            <p:cNvPr id="31" name="Rectangle: Rounded Corners 30">
              <a:extLst>
                <a:ext uri="{FF2B5EF4-FFF2-40B4-BE49-F238E27FC236}">
                  <a16:creationId xmlns:a16="http://schemas.microsoft.com/office/drawing/2014/main" id="{F845C8F1-E81B-BFB5-3C99-2EB9E23B7255}"/>
                </a:ext>
              </a:extLst>
            </p:cNvPr>
            <p:cNvSpPr/>
            <p:nvPr/>
          </p:nvSpPr>
          <p:spPr>
            <a:xfrm>
              <a:off x="7091082" y="3308667"/>
              <a:ext cx="2675301" cy="645072"/>
            </a:xfrm>
            <a:prstGeom prst="roundRect">
              <a:avLst/>
            </a:prstGeom>
            <a:solidFill>
              <a:srgbClr val="FFF3CC"/>
            </a:solidFill>
            <a:ln w="19050">
              <a:noFill/>
            </a:ln>
          </p:spPr>
          <p:style>
            <a:lnRef idx="1">
              <a:schemeClr val="accent1"/>
            </a:lnRef>
            <a:fillRef idx="3">
              <a:schemeClr val="accent1"/>
            </a:fillRef>
            <a:effectRef idx="2">
              <a:schemeClr val="accent1"/>
            </a:effectRef>
            <a:fontRef idx="minor">
              <a:schemeClr val="lt1"/>
            </a:fontRef>
          </p:style>
          <p:txBody>
            <a:bodyPr lIns="34291" tIns="68580" rIns="34291" bIns="1714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fontAlgn="base"/>
              <a:r>
                <a:rPr lang="en-US" sz="1051" b="1">
                  <a:solidFill>
                    <a:srgbClr val="000000"/>
                  </a:solidFill>
                  <a:latin typeface="Avenir Next" panose="020B0503020202020204" pitchFamily="34" charset="0"/>
                </a:rPr>
                <a:t>Social and Economic Mobility (V1)</a:t>
              </a:r>
              <a:r>
                <a:rPr lang="en-US" sz="1051">
                  <a:solidFill>
                    <a:srgbClr val="000000"/>
                  </a:solidFill>
                  <a:latin typeface="Avenir Next" panose="020B0503020202020204" pitchFamily="34" charset="0"/>
                </a:rPr>
                <a:t>​</a:t>
              </a:r>
            </a:p>
          </p:txBody>
        </p:sp>
        <p:sp>
          <p:nvSpPr>
            <p:cNvPr id="32" name="Rectangle: Rounded Corners 31">
              <a:extLst>
                <a:ext uri="{FF2B5EF4-FFF2-40B4-BE49-F238E27FC236}">
                  <a16:creationId xmlns:a16="http://schemas.microsoft.com/office/drawing/2014/main" id="{1F1E12DC-E145-1FC4-028D-53A07F7EBCF2}"/>
                </a:ext>
              </a:extLst>
            </p:cNvPr>
            <p:cNvSpPr/>
            <p:nvPr/>
          </p:nvSpPr>
          <p:spPr>
            <a:xfrm>
              <a:off x="6956187" y="2836050"/>
              <a:ext cx="2945084" cy="345115"/>
            </a:xfrm>
            <a:prstGeom prst="roundRect">
              <a:avLst/>
            </a:prstGeom>
            <a:solidFill>
              <a:srgbClr val="7A61A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6458">
                <a:defRPr/>
              </a:pPr>
              <a:r>
                <a:rPr lang="en-US" sz="1351" b="1">
                  <a:solidFill>
                    <a:srgbClr val="FFFFFF"/>
                  </a:solidFill>
                  <a:latin typeface="Avenir Next" panose="020B0503020202020204" pitchFamily="34" charset="0"/>
                </a:rPr>
                <a:t>Vision Priorities</a:t>
              </a:r>
            </a:p>
          </p:txBody>
        </p:sp>
        <p:sp>
          <p:nvSpPr>
            <p:cNvPr id="33" name="Rectangle: Rounded Corners 32">
              <a:extLst>
                <a:ext uri="{FF2B5EF4-FFF2-40B4-BE49-F238E27FC236}">
                  <a16:creationId xmlns:a16="http://schemas.microsoft.com/office/drawing/2014/main" id="{4B74C069-F668-5C2E-7922-1ACFE0C6C467}"/>
                </a:ext>
              </a:extLst>
            </p:cNvPr>
            <p:cNvSpPr/>
            <p:nvPr/>
          </p:nvSpPr>
          <p:spPr>
            <a:xfrm>
              <a:off x="7091082" y="4081243"/>
              <a:ext cx="2675301" cy="645072"/>
            </a:xfrm>
            <a:prstGeom prst="roundRect">
              <a:avLst/>
            </a:prstGeom>
            <a:solidFill>
              <a:srgbClr val="FFE799"/>
            </a:solidFill>
            <a:ln w="19050">
              <a:noFill/>
            </a:ln>
          </p:spPr>
          <p:style>
            <a:lnRef idx="1">
              <a:schemeClr val="accent1"/>
            </a:lnRef>
            <a:fillRef idx="3">
              <a:schemeClr val="accent1"/>
            </a:fillRef>
            <a:effectRef idx="2">
              <a:schemeClr val="accent1"/>
            </a:effectRef>
            <a:fontRef idx="minor">
              <a:schemeClr val="lt1"/>
            </a:fontRef>
          </p:style>
          <p:txBody>
            <a:bodyPr lIns="34291" tIns="68580" rIns="34291" bIns="1714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fontAlgn="base"/>
              <a:r>
                <a:rPr lang="en-US" sz="1051" b="1">
                  <a:solidFill>
                    <a:srgbClr val="000000"/>
                  </a:solidFill>
                  <a:latin typeface="Avenir Next" panose="020B0503020202020204" pitchFamily="34" charset="0"/>
                </a:rPr>
                <a:t>Workforce Success (V2)</a:t>
              </a:r>
              <a:r>
                <a:rPr lang="en-US" sz="1051">
                  <a:solidFill>
                    <a:srgbClr val="000000"/>
                  </a:solidFill>
                  <a:latin typeface="Avenir Next" panose="020B0503020202020204" pitchFamily="34" charset="0"/>
                </a:rPr>
                <a:t>​</a:t>
              </a:r>
            </a:p>
          </p:txBody>
        </p:sp>
        <p:sp>
          <p:nvSpPr>
            <p:cNvPr id="34" name="Rectangle: Rounded Corners 33">
              <a:extLst>
                <a:ext uri="{FF2B5EF4-FFF2-40B4-BE49-F238E27FC236}">
                  <a16:creationId xmlns:a16="http://schemas.microsoft.com/office/drawing/2014/main" id="{59D693A7-BFE2-B45D-0390-3E952AAB04EA}"/>
                </a:ext>
              </a:extLst>
            </p:cNvPr>
            <p:cNvSpPr/>
            <p:nvPr/>
          </p:nvSpPr>
          <p:spPr>
            <a:xfrm>
              <a:off x="7091082" y="4853821"/>
              <a:ext cx="2675301" cy="645072"/>
            </a:xfrm>
            <a:prstGeom prst="roundRect">
              <a:avLst/>
            </a:prstGeom>
            <a:solidFill>
              <a:srgbClr val="FFD966"/>
            </a:solidFill>
            <a:ln w="19050">
              <a:noFill/>
            </a:ln>
          </p:spPr>
          <p:style>
            <a:lnRef idx="1">
              <a:schemeClr val="accent1"/>
            </a:lnRef>
            <a:fillRef idx="3">
              <a:schemeClr val="accent1"/>
            </a:fillRef>
            <a:effectRef idx="2">
              <a:schemeClr val="accent1"/>
            </a:effectRef>
            <a:fontRef idx="minor">
              <a:schemeClr val="lt1"/>
            </a:fontRef>
          </p:style>
          <p:txBody>
            <a:bodyPr lIns="34291" tIns="68580" rIns="34291" bIns="1714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fontAlgn="base"/>
              <a:endParaRPr lang="en-US" sz="1051" b="1">
                <a:solidFill>
                  <a:srgbClr val="000000"/>
                </a:solidFill>
                <a:latin typeface="Avenir Next" panose="020B0503020202020204" pitchFamily="34" charset="0"/>
              </a:endParaRPr>
            </a:p>
            <a:p>
              <a:pPr algn="ctr" defTabSz="685783" fontAlgn="base"/>
              <a:r>
                <a:rPr lang="en-US" sz="1051" b="1">
                  <a:solidFill>
                    <a:srgbClr val="000000"/>
                  </a:solidFill>
                  <a:latin typeface="Avenir Next" panose="020B0503020202020204" pitchFamily="34" charset="0"/>
                </a:rPr>
                <a:t>Rural Health and Well-Being (V3)</a:t>
              </a:r>
              <a:r>
                <a:rPr lang="en-US" sz="1051">
                  <a:solidFill>
                    <a:srgbClr val="000000"/>
                  </a:solidFill>
                  <a:latin typeface="Avenir Next" panose="020B0503020202020204" pitchFamily="34" charset="0"/>
                </a:rPr>
                <a:t>​</a:t>
              </a:r>
            </a:p>
          </p:txBody>
        </p:sp>
      </p:grpSp>
      <p:sp>
        <p:nvSpPr>
          <p:cNvPr id="2" name="Title 4">
            <a:extLst>
              <a:ext uri="{FF2B5EF4-FFF2-40B4-BE49-F238E27FC236}">
                <a16:creationId xmlns:a16="http://schemas.microsoft.com/office/drawing/2014/main" id="{893D9B21-42CE-7A6C-9DF8-62BE3893EA73}"/>
              </a:ext>
            </a:extLst>
          </p:cNvPr>
          <p:cNvSpPr txBox="1">
            <a:spLocks/>
          </p:cNvSpPr>
          <p:nvPr/>
        </p:nvSpPr>
        <p:spPr>
          <a:xfrm>
            <a:off x="838200" y="1038819"/>
            <a:ext cx="10515600" cy="623888"/>
          </a:xfrm>
          <a:prstGeom prst="rect">
            <a:avLst/>
          </a:prstGeom>
          <a:ln>
            <a:noFill/>
          </a:ln>
        </p:spPr>
        <p:txBody>
          <a:bodyPr vert="horz" lIns="91440" tIns="45720" rIns="91440" bIns="45720" rtlCol="0" anchor="ctr">
            <a:normAutofit fontScale="25000" lnSpcReduction="20000"/>
          </a:bodyPr>
          <a:lstStyle>
            <a:lvl1pPr algn="ctr" defTabSz="914400" rtl="0" eaLnBrk="1" latinLnBrk="0" hangingPunct="1">
              <a:lnSpc>
                <a:spcPct val="90000"/>
              </a:lnSpc>
              <a:spcBef>
                <a:spcPct val="0"/>
              </a:spcBef>
              <a:buNone/>
              <a:defRPr sz="4400" b="1" i="0" kern="1200">
                <a:solidFill>
                  <a:schemeClr val="tx1"/>
                </a:solidFill>
                <a:latin typeface="Avenir Next" charset="0"/>
                <a:ea typeface="Avenir Next" charset="0"/>
                <a:cs typeface="Avenir Next" charset="0"/>
              </a:defRPr>
            </a:lvl1pPr>
          </a:lstStyle>
          <a:p>
            <a:pPr algn="l"/>
            <a:br>
              <a:rPr lang="en-US" sz="4000"/>
            </a:br>
            <a:br>
              <a:rPr lang="en-US" sz="4000"/>
            </a:br>
            <a:br>
              <a:rPr lang="en-US" sz="4000"/>
            </a:br>
            <a:br>
              <a:rPr lang="en-US"/>
            </a:br>
            <a:br>
              <a:rPr lang="en-US"/>
            </a:br>
            <a:br>
              <a:rPr lang="en-US"/>
            </a:br>
            <a:endParaRPr lang="en-US" sz="2700"/>
          </a:p>
        </p:txBody>
      </p:sp>
    </p:spTree>
    <p:extLst>
      <p:ext uri="{BB962C8B-B14F-4D97-AF65-F5344CB8AC3E}">
        <p14:creationId xmlns:p14="http://schemas.microsoft.com/office/powerpoint/2010/main" val="1031904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33F6F0C-3A50-654C-8BCB-9D551D367FDC}" type="slidenum">
              <a:rPr lang="en-US" smtClean="0"/>
              <a:pPr/>
              <a:t>31</a:t>
            </a:fld>
            <a:endParaRPr lang="en-US"/>
          </a:p>
        </p:txBody>
      </p:sp>
      <p:grpSp>
        <p:nvGrpSpPr>
          <p:cNvPr id="2" name="Group 1">
            <a:extLst>
              <a:ext uri="{FF2B5EF4-FFF2-40B4-BE49-F238E27FC236}">
                <a16:creationId xmlns:a16="http://schemas.microsoft.com/office/drawing/2014/main" id="{7EA27021-4C0D-8D21-2C70-5748122A6945}"/>
              </a:ext>
            </a:extLst>
          </p:cNvPr>
          <p:cNvGrpSpPr/>
          <p:nvPr/>
        </p:nvGrpSpPr>
        <p:grpSpPr>
          <a:xfrm>
            <a:off x="555273" y="1427365"/>
            <a:ext cx="11080427" cy="5293782"/>
            <a:chOff x="404548" y="1472860"/>
            <a:chExt cx="8739452" cy="4322379"/>
          </a:xfrm>
        </p:grpSpPr>
        <p:pic>
          <p:nvPicPr>
            <p:cNvPr id="3" name="Picture 2" descr="A purple and white chart with white text&#10;&#10;Description automatically generated">
              <a:extLst>
                <a:ext uri="{FF2B5EF4-FFF2-40B4-BE49-F238E27FC236}">
                  <a16:creationId xmlns:a16="http://schemas.microsoft.com/office/drawing/2014/main" id="{0459E5E3-EAA2-6679-3F5D-5A18B15D201B}"/>
                </a:ext>
              </a:extLst>
            </p:cNvPr>
            <p:cNvPicPr>
              <a:picLocks noChangeAspect="1"/>
            </p:cNvPicPr>
            <p:nvPr/>
          </p:nvPicPr>
          <p:blipFill rotWithShape="1">
            <a:blip r:embed="rId3"/>
            <a:srcRect t="10243"/>
            <a:stretch/>
          </p:blipFill>
          <p:spPr>
            <a:xfrm>
              <a:off x="404548" y="1472860"/>
              <a:ext cx="8739452" cy="4322379"/>
            </a:xfrm>
            <a:prstGeom prst="rect">
              <a:avLst/>
            </a:prstGeom>
          </p:spPr>
        </p:pic>
        <p:sp>
          <p:nvSpPr>
            <p:cNvPr id="6" name="Rectangle 5">
              <a:extLst>
                <a:ext uri="{FF2B5EF4-FFF2-40B4-BE49-F238E27FC236}">
                  <a16:creationId xmlns:a16="http://schemas.microsoft.com/office/drawing/2014/main" id="{224A9225-7B95-6DCC-6F1B-ADC95EF5DCAA}"/>
                </a:ext>
              </a:extLst>
            </p:cNvPr>
            <p:cNvSpPr/>
            <p:nvPr/>
          </p:nvSpPr>
          <p:spPr>
            <a:xfrm>
              <a:off x="8466083" y="5502166"/>
              <a:ext cx="394138" cy="2680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le 4"/>
          <p:cNvSpPr>
            <a:spLocks noGrp="1"/>
          </p:cNvSpPr>
          <p:nvPr>
            <p:ph type="title"/>
          </p:nvPr>
        </p:nvSpPr>
        <p:spPr>
          <a:xfrm>
            <a:off x="773420" y="1005001"/>
            <a:ext cx="10515600" cy="438937"/>
          </a:xfrm>
        </p:spPr>
        <p:txBody>
          <a:bodyPr>
            <a:normAutofit fontScale="90000"/>
          </a:bodyPr>
          <a:lstStyle/>
          <a:p>
            <a:pPr algn="l"/>
            <a:r>
              <a:rPr lang="en-US" sz="2700"/>
              <a:t>UNC Weighted Performance Metrics</a:t>
            </a:r>
          </a:p>
        </p:txBody>
      </p:sp>
    </p:spTree>
    <p:extLst>
      <p:ext uri="{BB962C8B-B14F-4D97-AF65-F5344CB8AC3E}">
        <p14:creationId xmlns:p14="http://schemas.microsoft.com/office/powerpoint/2010/main" val="23284408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a:xfrm>
            <a:off x="939290" y="921183"/>
            <a:ext cx="10515600" cy="623888"/>
          </a:xfrm>
        </p:spPr>
        <p:txBody>
          <a:bodyPr>
            <a:normAutofit/>
          </a:bodyPr>
          <a:lstStyle/>
          <a:p>
            <a:pPr algn="l"/>
            <a:r>
              <a:rPr lang="en-US" sz="2700"/>
              <a:t>Mapping UNC Funding Model &amp; University Strategic Plan</a:t>
            </a:r>
          </a:p>
        </p:txBody>
      </p:sp>
      <p:sp>
        <p:nvSpPr>
          <p:cNvPr id="4" name="Slide Number Placeholder 3"/>
          <p:cNvSpPr>
            <a:spLocks noGrp="1"/>
          </p:cNvSpPr>
          <p:nvPr>
            <p:ph type="sldNum" sz="quarter" idx="4"/>
          </p:nvPr>
        </p:nvSpPr>
        <p:spPr/>
        <p:txBody>
          <a:bodyPr/>
          <a:lstStyle/>
          <a:p>
            <a:fld id="{B33F6F0C-3A50-654C-8BCB-9D551D367FDC}" type="slidenum">
              <a:rPr lang="en-US" smtClean="0"/>
              <a:pPr/>
              <a:t>32</a:t>
            </a:fld>
            <a:endParaRPr lang="en-US"/>
          </a:p>
        </p:txBody>
      </p:sp>
      <p:graphicFrame>
        <p:nvGraphicFramePr>
          <p:cNvPr id="3" name="Table 2">
            <a:extLst>
              <a:ext uri="{FF2B5EF4-FFF2-40B4-BE49-F238E27FC236}">
                <a16:creationId xmlns:a16="http://schemas.microsoft.com/office/drawing/2014/main" id="{E758406D-A53B-CD63-547D-EA3E0E8C76A8}"/>
              </a:ext>
            </a:extLst>
          </p:cNvPr>
          <p:cNvGraphicFramePr>
            <a:graphicFrameLocks/>
          </p:cNvGraphicFramePr>
          <p:nvPr>
            <p:extLst>
              <p:ext uri="{D42A27DB-BD31-4B8C-83A1-F6EECF244321}">
                <p14:modId xmlns:p14="http://schemas.microsoft.com/office/powerpoint/2010/main" val="1714607638"/>
              </p:ext>
            </p:extLst>
          </p:nvPr>
        </p:nvGraphicFramePr>
        <p:xfrm>
          <a:off x="1135118" y="1439693"/>
          <a:ext cx="9406438" cy="5130800"/>
        </p:xfrm>
        <a:graphic>
          <a:graphicData uri="http://schemas.openxmlformats.org/drawingml/2006/table">
            <a:tbl>
              <a:tblPr firstRow="1" bandRow="1">
                <a:tableStyleId>{793D81CF-94F2-401A-BA57-92F5A7B2D0C5}</a:tableStyleId>
              </a:tblPr>
              <a:tblGrid>
                <a:gridCol w="1461847">
                  <a:extLst>
                    <a:ext uri="{9D8B030D-6E8A-4147-A177-3AD203B41FA5}">
                      <a16:colId xmlns:a16="http://schemas.microsoft.com/office/drawing/2014/main" val="2615188653"/>
                    </a:ext>
                  </a:extLst>
                </a:gridCol>
                <a:gridCol w="782894">
                  <a:extLst>
                    <a:ext uri="{9D8B030D-6E8A-4147-A177-3AD203B41FA5}">
                      <a16:colId xmlns:a16="http://schemas.microsoft.com/office/drawing/2014/main" val="1666640766"/>
                    </a:ext>
                  </a:extLst>
                </a:gridCol>
                <a:gridCol w="702422">
                  <a:extLst>
                    <a:ext uri="{9D8B030D-6E8A-4147-A177-3AD203B41FA5}">
                      <a16:colId xmlns:a16="http://schemas.microsoft.com/office/drawing/2014/main" val="321454796"/>
                    </a:ext>
                  </a:extLst>
                </a:gridCol>
                <a:gridCol w="720907">
                  <a:extLst>
                    <a:ext uri="{9D8B030D-6E8A-4147-A177-3AD203B41FA5}">
                      <a16:colId xmlns:a16="http://schemas.microsoft.com/office/drawing/2014/main" val="3756153908"/>
                    </a:ext>
                  </a:extLst>
                </a:gridCol>
                <a:gridCol w="813330">
                  <a:extLst>
                    <a:ext uri="{9D8B030D-6E8A-4147-A177-3AD203B41FA5}">
                      <a16:colId xmlns:a16="http://schemas.microsoft.com/office/drawing/2014/main" val="1315598738"/>
                    </a:ext>
                  </a:extLst>
                </a:gridCol>
                <a:gridCol w="813331">
                  <a:extLst>
                    <a:ext uri="{9D8B030D-6E8A-4147-A177-3AD203B41FA5}">
                      <a16:colId xmlns:a16="http://schemas.microsoft.com/office/drawing/2014/main" val="3861746729"/>
                    </a:ext>
                  </a:extLst>
                </a:gridCol>
                <a:gridCol w="691183">
                  <a:extLst>
                    <a:ext uri="{9D8B030D-6E8A-4147-A177-3AD203B41FA5}">
                      <a16:colId xmlns:a16="http://schemas.microsoft.com/office/drawing/2014/main" val="1919565038"/>
                    </a:ext>
                  </a:extLst>
                </a:gridCol>
                <a:gridCol w="855131">
                  <a:extLst>
                    <a:ext uri="{9D8B030D-6E8A-4147-A177-3AD203B41FA5}">
                      <a16:colId xmlns:a16="http://schemas.microsoft.com/office/drawing/2014/main" val="3756252449"/>
                    </a:ext>
                  </a:extLst>
                </a:gridCol>
                <a:gridCol w="855131">
                  <a:extLst>
                    <a:ext uri="{9D8B030D-6E8A-4147-A177-3AD203B41FA5}">
                      <a16:colId xmlns:a16="http://schemas.microsoft.com/office/drawing/2014/main" val="2816795637"/>
                    </a:ext>
                  </a:extLst>
                </a:gridCol>
                <a:gridCol w="855131">
                  <a:extLst>
                    <a:ext uri="{9D8B030D-6E8A-4147-A177-3AD203B41FA5}">
                      <a16:colId xmlns:a16="http://schemas.microsoft.com/office/drawing/2014/main" val="357176546"/>
                    </a:ext>
                  </a:extLst>
                </a:gridCol>
                <a:gridCol w="855131">
                  <a:extLst>
                    <a:ext uri="{9D8B030D-6E8A-4147-A177-3AD203B41FA5}">
                      <a16:colId xmlns:a16="http://schemas.microsoft.com/office/drawing/2014/main" val="4061808731"/>
                    </a:ext>
                  </a:extLst>
                </a:gridCol>
              </a:tblGrid>
              <a:tr h="370840">
                <a:tc>
                  <a:txBody>
                    <a:bodyPr/>
                    <a:lstStyle/>
                    <a:p>
                      <a:endParaRPr lang="en-US"/>
                    </a:p>
                  </a:txBody>
                  <a:tcPr>
                    <a:solidFill>
                      <a:srgbClr val="592A8A"/>
                    </a:solidFill>
                  </a:tcPr>
                </a:tc>
                <a:tc>
                  <a:txBody>
                    <a:bodyPr/>
                    <a:lstStyle/>
                    <a:p>
                      <a:r>
                        <a:rPr lang="en-US"/>
                        <a:t>M1.1</a:t>
                      </a:r>
                    </a:p>
                  </a:txBody>
                  <a:tcPr>
                    <a:solidFill>
                      <a:srgbClr val="592A8A"/>
                    </a:solidFill>
                  </a:tcPr>
                </a:tc>
                <a:tc>
                  <a:txBody>
                    <a:bodyPr/>
                    <a:lstStyle/>
                    <a:p>
                      <a:r>
                        <a:rPr lang="en-US"/>
                        <a:t>M1.2</a:t>
                      </a:r>
                    </a:p>
                  </a:txBody>
                  <a:tcPr>
                    <a:solidFill>
                      <a:srgbClr val="592A8A"/>
                    </a:solidFill>
                  </a:tcPr>
                </a:tc>
                <a:tc>
                  <a:txBody>
                    <a:bodyPr/>
                    <a:lstStyle/>
                    <a:p>
                      <a:r>
                        <a:rPr lang="en-US"/>
                        <a:t>M1.3</a:t>
                      </a:r>
                    </a:p>
                  </a:txBody>
                  <a:tcPr>
                    <a:solidFill>
                      <a:srgbClr val="592A8A"/>
                    </a:solidFill>
                  </a:tcPr>
                </a:tc>
                <a:tc>
                  <a:txBody>
                    <a:bodyPr/>
                    <a:lstStyle/>
                    <a:p>
                      <a:r>
                        <a:rPr lang="en-US"/>
                        <a:t>M2.1</a:t>
                      </a:r>
                    </a:p>
                  </a:txBody>
                  <a:tcPr>
                    <a:solidFill>
                      <a:srgbClr val="592A8A"/>
                    </a:solidFill>
                  </a:tcPr>
                </a:tc>
                <a:tc>
                  <a:txBody>
                    <a:bodyPr/>
                    <a:lstStyle/>
                    <a:p>
                      <a:r>
                        <a:rPr lang="en-US"/>
                        <a:t>M2.2</a:t>
                      </a:r>
                    </a:p>
                  </a:txBody>
                  <a:tcPr>
                    <a:solidFill>
                      <a:srgbClr val="592A8A"/>
                    </a:solidFill>
                  </a:tcPr>
                </a:tc>
                <a:tc>
                  <a:txBody>
                    <a:bodyPr/>
                    <a:lstStyle/>
                    <a:p>
                      <a:r>
                        <a:rPr lang="en-US"/>
                        <a:t>M3.3</a:t>
                      </a:r>
                    </a:p>
                  </a:txBody>
                  <a:tcPr>
                    <a:solidFill>
                      <a:srgbClr val="592A8A"/>
                    </a:solidFill>
                  </a:tcPr>
                </a:tc>
                <a:tc>
                  <a:txBody>
                    <a:bodyPr/>
                    <a:lstStyle/>
                    <a:p>
                      <a:r>
                        <a:rPr lang="en-US"/>
                        <a:t>V1.1</a:t>
                      </a:r>
                    </a:p>
                  </a:txBody>
                  <a:tcPr>
                    <a:solidFill>
                      <a:srgbClr val="592A8A"/>
                    </a:solidFill>
                  </a:tcPr>
                </a:tc>
                <a:tc>
                  <a:txBody>
                    <a:bodyPr/>
                    <a:lstStyle/>
                    <a:p>
                      <a:r>
                        <a:rPr lang="en-US"/>
                        <a:t>V1.2</a:t>
                      </a:r>
                    </a:p>
                  </a:txBody>
                  <a:tcPr>
                    <a:solidFill>
                      <a:srgbClr val="592A8A"/>
                    </a:solidFill>
                  </a:tcPr>
                </a:tc>
                <a:tc>
                  <a:txBody>
                    <a:bodyPr/>
                    <a:lstStyle/>
                    <a:p>
                      <a:r>
                        <a:rPr lang="en-US"/>
                        <a:t>V1.3</a:t>
                      </a:r>
                    </a:p>
                  </a:txBody>
                  <a:tcPr>
                    <a:solidFill>
                      <a:srgbClr val="592A8A"/>
                    </a:solidFill>
                  </a:tcPr>
                </a:tc>
                <a:tc>
                  <a:txBody>
                    <a:bodyPr/>
                    <a:lstStyle/>
                    <a:p>
                      <a:r>
                        <a:rPr lang="en-US"/>
                        <a:t>V3.3</a:t>
                      </a:r>
                    </a:p>
                  </a:txBody>
                  <a:tcPr>
                    <a:solidFill>
                      <a:srgbClr val="592A8A"/>
                    </a:solidFill>
                  </a:tcPr>
                </a:tc>
                <a:extLst>
                  <a:ext uri="{0D108BD9-81ED-4DB2-BD59-A6C34878D82A}">
                    <a16:rowId xmlns:a16="http://schemas.microsoft.com/office/drawing/2014/main" val="1515613589"/>
                  </a:ext>
                </a:extLst>
              </a:tr>
              <a:tr h="370840">
                <a:tc>
                  <a:txBody>
                    <a:bodyPr/>
                    <a:lstStyle/>
                    <a:p>
                      <a:r>
                        <a:rPr lang="en-US"/>
                        <a:t>UG 4-year Graduation</a:t>
                      </a:r>
                    </a:p>
                  </a:txBody>
                  <a:tcPr/>
                </a:tc>
                <a:tc>
                  <a:txBody>
                    <a:bodyPr/>
                    <a:lstStyle/>
                    <a:p>
                      <a:r>
                        <a:rPr lang="en-US"/>
                        <a:t>X</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716767010"/>
                  </a:ext>
                </a:extLst>
              </a:tr>
              <a:tr h="370840">
                <a:tc>
                  <a:txBody>
                    <a:bodyPr/>
                    <a:lstStyle/>
                    <a:p>
                      <a:r>
                        <a:rPr lang="en-US"/>
                        <a:t>UG Degree Efficiency</a:t>
                      </a:r>
                    </a:p>
                  </a:txBody>
                  <a:tcPr/>
                </a:tc>
                <a:tc>
                  <a:txBody>
                    <a:bodyPr/>
                    <a:lstStyle/>
                    <a:p>
                      <a:r>
                        <a:rPr lang="en-US"/>
                        <a:t>X</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r>
                        <a:rPr lang="en-US"/>
                        <a:t>X</a:t>
                      </a:r>
                    </a:p>
                  </a:txBody>
                  <a:tcPr/>
                </a:tc>
                <a:tc>
                  <a:txBody>
                    <a:bodyPr/>
                    <a:lstStyle/>
                    <a:p>
                      <a:r>
                        <a:rPr lang="en-US"/>
                        <a:t>X</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65920114"/>
                  </a:ext>
                </a:extLst>
              </a:tr>
              <a:tr h="370840">
                <a:tc>
                  <a:txBody>
                    <a:bodyPr/>
                    <a:lstStyle/>
                    <a:p>
                      <a:r>
                        <a:rPr lang="en-US"/>
                        <a:t>First-time Student Loan Debt</a:t>
                      </a:r>
                    </a:p>
                  </a:txBody>
                  <a:tcPr/>
                </a:tc>
                <a:tc>
                  <a:txBody>
                    <a:bodyPr/>
                    <a:lstStyle/>
                    <a:p>
                      <a:r>
                        <a:rPr lang="en-US"/>
                        <a:t>X</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r>
                        <a:rPr lang="en-US"/>
                        <a:t>X</a:t>
                      </a:r>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132743300"/>
                  </a:ext>
                </a:extLst>
              </a:tr>
              <a:tr h="370840">
                <a:tc>
                  <a:txBody>
                    <a:bodyPr/>
                    <a:lstStyle/>
                    <a:p>
                      <a:r>
                        <a:rPr lang="en-US"/>
                        <a:t>Transfer Student Loan Debt</a:t>
                      </a:r>
                    </a:p>
                  </a:txBody>
                  <a:tcPr/>
                </a:tc>
                <a:tc>
                  <a:txBody>
                    <a:bodyPr/>
                    <a:lstStyle/>
                    <a:p>
                      <a:r>
                        <a:rPr lang="en-US"/>
                        <a:t>X</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r>
                        <a:rPr lang="en-US"/>
                        <a:t>X</a:t>
                      </a:r>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840959388"/>
                  </a:ext>
                </a:extLst>
              </a:tr>
              <a:tr h="370840">
                <a:tc>
                  <a:txBody>
                    <a:bodyPr/>
                    <a:lstStyle/>
                    <a:p>
                      <a:r>
                        <a:rPr lang="en-US"/>
                        <a:t>Cost per Degree</a:t>
                      </a:r>
                    </a:p>
                  </a:txBody>
                  <a:tcPr/>
                </a:tc>
                <a:tc>
                  <a:txBody>
                    <a:bodyPr/>
                    <a:lstStyle/>
                    <a:p>
                      <a:r>
                        <a:rPr lang="en-US"/>
                        <a:t>X</a:t>
                      </a:r>
                    </a:p>
                  </a:txBody>
                  <a:tcPr/>
                </a:tc>
                <a:tc>
                  <a:txBody>
                    <a:bodyPr/>
                    <a:lstStyle/>
                    <a:p>
                      <a:endParaRPr lang="en-US"/>
                    </a:p>
                  </a:txBody>
                  <a:tcPr/>
                </a:tc>
                <a:tc>
                  <a:txBody>
                    <a:bodyPr/>
                    <a:lstStyle/>
                    <a:p>
                      <a:r>
                        <a:rPr lang="en-US"/>
                        <a:t>X</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r>
                        <a:rPr lang="en-US"/>
                        <a:t>X</a:t>
                      </a:r>
                    </a:p>
                  </a:txBody>
                  <a:tcPr/>
                </a:tc>
                <a:tc>
                  <a:txBody>
                    <a:bodyPr/>
                    <a:lstStyle/>
                    <a:p>
                      <a:r>
                        <a:rPr lang="en-US"/>
                        <a:t>X</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301813972"/>
                  </a:ext>
                </a:extLst>
              </a:tr>
              <a:tr h="370840">
                <a:tc>
                  <a:txBody>
                    <a:bodyPr/>
                    <a:lstStyle/>
                    <a:p>
                      <a:r>
                        <a:rPr lang="en-US"/>
                        <a:t>Research</a:t>
                      </a:r>
                    </a:p>
                  </a:txBody>
                  <a:tcPr/>
                </a:tc>
                <a:tc>
                  <a:txBody>
                    <a:bodyPr/>
                    <a:lstStyle/>
                    <a:p>
                      <a:endParaRPr lang="en-US"/>
                    </a:p>
                  </a:txBody>
                  <a:tcPr/>
                </a:tc>
                <a:tc>
                  <a:txBody>
                    <a:bodyPr/>
                    <a:lstStyle/>
                    <a:p>
                      <a:r>
                        <a:rPr lang="en-US"/>
                        <a:t>X</a:t>
                      </a:r>
                    </a:p>
                  </a:txBody>
                  <a:tcPr/>
                </a:tc>
                <a:tc>
                  <a:txBody>
                    <a:bodyPr/>
                    <a:lstStyle/>
                    <a:p>
                      <a:endParaRPr lang="en-US"/>
                    </a:p>
                  </a:txBody>
                  <a:tcPr/>
                </a:tc>
                <a:tc>
                  <a:txBody>
                    <a:bodyPr/>
                    <a:lstStyle/>
                    <a:p>
                      <a:r>
                        <a:rPr lang="en-US"/>
                        <a:t>X</a:t>
                      </a:r>
                    </a:p>
                  </a:txBody>
                  <a:tcPr/>
                </a:tc>
                <a:tc>
                  <a:txBody>
                    <a:bodyPr/>
                    <a:lstStyle/>
                    <a:p>
                      <a:r>
                        <a:rPr lang="en-US"/>
                        <a:t>X</a:t>
                      </a:r>
                    </a:p>
                  </a:txBody>
                  <a:tcPr/>
                </a:tc>
                <a:tc>
                  <a:txBody>
                    <a:bodyPr/>
                    <a:lstStyle/>
                    <a:p>
                      <a:r>
                        <a:rPr lang="en-US"/>
                        <a:t>X</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r>
                        <a:rPr lang="en-US"/>
                        <a:t>X</a:t>
                      </a:r>
                    </a:p>
                  </a:txBody>
                  <a:tcPr/>
                </a:tc>
                <a:extLst>
                  <a:ext uri="{0D108BD9-81ED-4DB2-BD59-A6C34878D82A}">
                    <a16:rowId xmlns:a16="http://schemas.microsoft.com/office/drawing/2014/main" val="2089737604"/>
                  </a:ext>
                </a:extLst>
              </a:tr>
              <a:tr h="370840">
                <a:tc>
                  <a:txBody>
                    <a:bodyPr/>
                    <a:lstStyle/>
                    <a:p>
                      <a:r>
                        <a:rPr lang="en-US"/>
                        <a:t>SCH Production</a:t>
                      </a:r>
                    </a:p>
                  </a:txBody>
                  <a:tcPr/>
                </a:tc>
                <a:tc>
                  <a:txBody>
                    <a:bodyPr/>
                    <a:lstStyle/>
                    <a:p>
                      <a:endParaRPr lang="en-US"/>
                    </a:p>
                  </a:txBody>
                  <a:tcPr/>
                </a:tc>
                <a:tc>
                  <a:txBody>
                    <a:bodyPr/>
                    <a:lstStyle/>
                    <a:p>
                      <a:endParaRPr lang="en-US"/>
                    </a:p>
                  </a:txBody>
                  <a:tcPr/>
                </a:tc>
                <a:tc>
                  <a:txBody>
                    <a:bodyPr/>
                    <a:lstStyle/>
                    <a:p>
                      <a:r>
                        <a:rPr lang="en-US"/>
                        <a:t>X</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r>
                        <a:rPr lang="en-US"/>
                        <a:t>X</a:t>
                      </a:r>
                    </a:p>
                  </a:txBody>
                  <a:tcPr/>
                </a:tc>
                <a:tc>
                  <a:txBody>
                    <a:bodyPr/>
                    <a:lstStyle/>
                    <a:p>
                      <a:r>
                        <a:rPr lang="en-US"/>
                        <a:t>X</a:t>
                      </a:r>
                    </a:p>
                  </a:txBody>
                  <a:tcPr/>
                </a:tc>
                <a:tc>
                  <a:txBody>
                    <a:bodyPr/>
                    <a:lstStyle/>
                    <a:p>
                      <a:r>
                        <a:rPr lang="en-US"/>
                        <a:t>X</a:t>
                      </a:r>
                    </a:p>
                  </a:txBody>
                  <a:tcPr/>
                </a:tc>
                <a:tc>
                  <a:txBody>
                    <a:bodyPr/>
                    <a:lstStyle/>
                    <a:p>
                      <a:endParaRPr lang="en-US"/>
                    </a:p>
                  </a:txBody>
                  <a:tcPr/>
                </a:tc>
                <a:extLst>
                  <a:ext uri="{0D108BD9-81ED-4DB2-BD59-A6C34878D82A}">
                    <a16:rowId xmlns:a16="http://schemas.microsoft.com/office/drawing/2014/main" val="1971403168"/>
                  </a:ext>
                </a:extLst>
              </a:tr>
            </a:tbl>
          </a:graphicData>
        </a:graphic>
      </p:graphicFrame>
    </p:spTree>
    <p:extLst>
      <p:ext uri="{BB962C8B-B14F-4D97-AF65-F5344CB8AC3E}">
        <p14:creationId xmlns:p14="http://schemas.microsoft.com/office/powerpoint/2010/main" val="3399578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33F6F0C-3A50-654C-8BCB-9D551D367FDC}" type="slidenum">
              <a:rPr lang="en-US" smtClean="0"/>
              <a:pPr/>
              <a:t>33</a:t>
            </a:fld>
            <a:endParaRPr lang="en-US"/>
          </a:p>
        </p:txBody>
      </p:sp>
      <p:sp>
        <p:nvSpPr>
          <p:cNvPr id="6" name="Rectangle 5">
            <a:extLst>
              <a:ext uri="{FF2B5EF4-FFF2-40B4-BE49-F238E27FC236}">
                <a16:creationId xmlns:a16="http://schemas.microsoft.com/office/drawing/2014/main" id="{583E564B-2850-3645-B023-30FB51FABB44}"/>
              </a:ext>
            </a:extLst>
          </p:cNvPr>
          <p:cNvSpPr/>
          <p:nvPr/>
        </p:nvSpPr>
        <p:spPr>
          <a:xfrm>
            <a:off x="3484034" y="-32805"/>
            <a:ext cx="8094075" cy="769441"/>
          </a:xfrm>
          <a:prstGeom prst="rect">
            <a:avLst/>
          </a:prstGeom>
        </p:spPr>
        <p:txBody>
          <a:bodyPr wrap="none" lIns="91440" tIns="45720" rIns="91440" bIns="45720" anchor="t">
            <a:spAutoFit/>
          </a:bodyPr>
          <a:lstStyle/>
          <a:p>
            <a:r>
              <a:rPr lang="en-US" sz="4400" b="1">
                <a:solidFill>
                  <a:schemeClr val="bg1"/>
                </a:solidFill>
                <a:latin typeface="Avenir Next Demi Bold"/>
                <a:ea typeface="Calibri"/>
                <a:cs typeface="Calibri"/>
              </a:rPr>
              <a:t>Sponsored Programs Activity</a:t>
            </a:r>
          </a:p>
        </p:txBody>
      </p:sp>
      <p:graphicFrame>
        <p:nvGraphicFramePr>
          <p:cNvPr id="2" name="Chart 1">
            <a:extLst>
              <a:ext uri="{FF2B5EF4-FFF2-40B4-BE49-F238E27FC236}">
                <a16:creationId xmlns:a16="http://schemas.microsoft.com/office/drawing/2014/main" id="{CF160EE1-B596-4B55-A6B0-A56E20711F62}"/>
              </a:ext>
            </a:extLst>
          </p:cNvPr>
          <p:cNvGraphicFramePr>
            <a:graphicFrameLocks/>
          </p:cNvGraphicFramePr>
          <p:nvPr>
            <p:extLst>
              <p:ext uri="{D42A27DB-BD31-4B8C-83A1-F6EECF244321}">
                <p14:modId xmlns:p14="http://schemas.microsoft.com/office/powerpoint/2010/main" val="3880587102"/>
              </p:ext>
            </p:extLst>
          </p:nvPr>
        </p:nvGraphicFramePr>
        <p:xfrm>
          <a:off x="105102" y="736636"/>
          <a:ext cx="12086897" cy="61213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356218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33F6F0C-3A50-654C-8BCB-9D551D367FDC}" type="slidenum">
              <a:rPr lang="en-US" smtClean="0"/>
              <a:pPr/>
              <a:t>34</a:t>
            </a:fld>
            <a:endParaRPr lang="en-US"/>
          </a:p>
        </p:txBody>
      </p:sp>
      <p:sp>
        <p:nvSpPr>
          <p:cNvPr id="6" name="Rectangle 5">
            <a:extLst>
              <a:ext uri="{FF2B5EF4-FFF2-40B4-BE49-F238E27FC236}">
                <a16:creationId xmlns:a16="http://schemas.microsoft.com/office/drawing/2014/main" id="{583E564B-2850-3645-B023-30FB51FABB44}"/>
              </a:ext>
            </a:extLst>
          </p:cNvPr>
          <p:cNvSpPr/>
          <p:nvPr/>
        </p:nvSpPr>
        <p:spPr>
          <a:xfrm>
            <a:off x="3484034" y="-32805"/>
            <a:ext cx="8094075" cy="769441"/>
          </a:xfrm>
          <a:prstGeom prst="rect">
            <a:avLst/>
          </a:prstGeom>
        </p:spPr>
        <p:txBody>
          <a:bodyPr wrap="none" lIns="91440" tIns="45720" rIns="91440" bIns="45720" anchor="t">
            <a:spAutoFit/>
          </a:bodyPr>
          <a:lstStyle/>
          <a:p>
            <a:r>
              <a:rPr lang="en-US" sz="4400" b="1">
                <a:solidFill>
                  <a:schemeClr val="bg1"/>
                </a:solidFill>
                <a:latin typeface="Avenir Next Demi Bold"/>
                <a:ea typeface="Calibri"/>
                <a:cs typeface="Calibri"/>
              </a:rPr>
              <a:t>Sponsored Programs Activity</a:t>
            </a:r>
          </a:p>
        </p:txBody>
      </p:sp>
      <p:graphicFrame>
        <p:nvGraphicFramePr>
          <p:cNvPr id="3" name="Chart 2">
            <a:extLst>
              <a:ext uri="{FF2B5EF4-FFF2-40B4-BE49-F238E27FC236}">
                <a16:creationId xmlns:a16="http://schemas.microsoft.com/office/drawing/2014/main" id="{DA56CE62-827D-C4C0-CFB0-9C11AF1958FC}"/>
              </a:ext>
            </a:extLst>
          </p:cNvPr>
          <p:cNvGraphicFramePr>
            <a:graphicFrameLocks/>
          </p:cNvGraphicFramePr>
          <p:nvPr>
            <p:extLst>
              <p:ext uri="{D42A27DB-BD31-4B8C-83A1-F6EECF244321}">
                <p14:modId xmlns:p14="http://schemas.microsoft.com/office/powerpoint/2010/main" val="3259194507"/>
              </p:ext>
            </p:extLst>
          </p:nvPr>
        </p:nvGraphicFramePr>
        <p:xfrm>
          <a:off x="5841999" y="1625599"/>
          <a:ext cx="3876821" cy="327195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F735565C-FD2F-1533-AC0E-55577BB56BE4}"/>
              </a:ext>
            </a:extLst>
          </p:cNvPr>
          <p:cNvGraphicFramePr>
            <a:graphicFrameLocks/>
          </p:cNvGraphicFramePr>
          <p:nvPr>
            <p:extLst>
              <p:ext uri="{D42A27DB-BD31-4B8C-83A1-F6EECF244321}">
                <p14:modId xmlns:p14="http://schemas.microsoft.com/office/powerpoint/2010/main" val="2048047716"/>
              </p:ext>
            </p:extLst>
          </p:nvPr>
        </p:nvGraphicFramePr>
        <p:xfrm>
          <a:off x="332554" y="1442439"/>
          <a:ext cx="4281252" cy="363827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022972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33F6F0C-3A50-654C-8BCB-9D551D367FDC}" type="slidenum">
              <a:rPr lang="en-US" smtClean="0"/>
              <a:pPr/>
              <a:t>35</a:t>
            </a:fld>
            <a:endParaRPr lang="en-US"/>
          </a:p>
        </p:txBody>
      </p:sp>
      <p:sp>
        <p:nvSpPr>
          <p:cNvPr id="8" name="Title 7">
            <a:extLst>
              <a:ext uri="{FF2B5EF4-FFF2-40B4-BE49-F238E27FC236}">
                <a16:creationId xmlns:a16="http://schemas.microsoft.com/office/drawing/2014/main" id="{0D1B7197-44B2-3ED8-E232-BDC1EA81DAF7}"/>
              </a:ext>
            </a:extLst>
          </p:cNvPr>
          <p:cNvSpPr>
            <a:spLocks noGrp="1"/>
          </p:cNvSpPr>
          <p:nvPr>
            <p:ph type="title"/>
          </p:nvPr>
        </p:nvSpPr>
        <p:spPr/>
        <p:txBody>
          <a:bodyPr>
            <a:normAutofit fontScale="90000"/>
          </a:bodyPr>
          <a:lstStyle/>
          <a:p>
            <a:r>
              <a:rPr lang="en-US" dirty="0"/>
              <a:t>Office of Research</a:t>
            </a:r>
          </a:p>
        </p:txBody>
      </p:sp>
      <p:pic>
        <p:nvPicPr>
          <p:cNvPr id="2054" name="Picture 6" descr="Sharon Paynter">
            <a:extLst>
              <a:ext uri="{FF2B5EF4-FFF2-40B4-BE49-F238E27FC236}">
                <a16:creationId xmlns:a16="http://schemas.microsoft.com/office/drawing/2014/main" id="{DF63649B-64A0-A175-65AE-FFB1A2B405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7718" y="2703186"/>
            <a:ext cx="1724482" cy="17244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F91A12-4807-85F4-C645-92B62A383783}"/>
              </a:ext>
            </a:extLst>
          </p:cNvPr>
          <p:cNvSpPr txBox="1"/>
          <p:nvPr/>
        </p:nvSpPr>
        <p:spPr>
          <a:xfrm>
            <a:off x="862106" y="2176929"/>
            <a:ext cx="6411258"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latin typeface="Avenir Next Medium"/>
                <a:cs typeface="Segoe UI"/>
              </a:rPr>
              <a:t>Leadership</a:t>
            </a:r>
            <a:r>
              <a:rPr lang="en-US" sz="2400" dirty="0">
                <a:latin typeface="Avenir Next Medium"/>
                <a:cs typeface="Segoe UI"/>
              </a:rPr>
              <a:t>​:</a:t>
            </a:r>
          </a:p>
          <a:p>
            <a:pPr marL="342900" indent="-342900">
              <a:buFont typeface="Arial"/>
              <a:buChar char="•"/>
            </a:pPr>
            <a:r>
              <a:rPr lang="en-US" sz="2400" dirty="0">
                <a:latin typeface="Avenir Next Medium"/>
                <a:cs typeface="Segoe UI"/>
              </a:rPr>
              <a:t>Interim Chief Research Officer </a:t>
            </a:r>
            <a:br>
              <a:rPr lang="en-US" sz="2400" dirty="0">
                <a:latin typeface="Avenir Next Medium"/>
                <a:cs typeface="Segoe UI"/>
              </a:rPr>
            </a:br>
            <a:r>
              <a:rPr lang="en-US" sz="2400" dirty="0">
                <a:latin typeface="Avenir Next Medium"/>
                <a:cs typeface="Segoe UI"/>
              </a:rPr>
              <a:t>	</a:t>
            </a:r>
            <a:r>
              <a:rPr lang="en-US" sz="2400" b="1" dirty="0">
                <a:latin typeface="Avenir Next Medium"/>
                <a:cs typeface="Segoe UI"/>
              </a:rPr>
              <a:t>Dr. Sharon Paynter</a:t>
            </a:r>
            <a:r>
              <a:rPr lang="en-US" sz="2400" dirty="0">
                <a:latin typeface="Avenir Next Medium"/>
                <a:cs typeface="Segoe UI"/>
              </a:rPr>
              <a:t>​</a:t>
            </a:r>
          </a:p>
          <a:p>
            <a:pPr marL="342900" indent="-342900">
              <a:buFont typeface="Arial"/>
              <a:buChar char="•"/>
            </a:pPr>
            <a:r>
              <a:rPr lang="en-US" sz="2400" dirty="0">
                <a:latin typeface="Avenir Next Medium"/>
                <a:cs typeface="Segoe UI"/>
              </a:rPr>
              <a:t>AVC for Research Development </a:t>
            </a:r>
            <a:br>
              <a:rPr lang="en-US" sz="2400" dirty="0">
                <a:latin typeface="Avenir Next Medium"/>
                <a:cs typeface="Segoe UI"/>
              </a:rPr>
            </a:br>
            <a:r>
              <a:rPr lang="en-US" sz="2400" dirty="0">
                <a:latin typeface="Avenir Next Medium"/>
                <a:cs typeface="Segoe UI"/>
              </a:rPr>
              <a:t>	</a:t>
            </a:r>
            <a:r>
              <a:rPr lang="en-US" sz="2400" b="1" dirty="0">
                <a:latin typeface="Avenir Next Medium"/>
                <a:cs typeface="Segoe UI"/>
              </a:rPr>
              <a:t>Dr. Mary Farwell</a:t>
            </a:r>
            <a:r>
              <a:rPr lang="en-US" sz="2400" dirty="0">
                <a:latin typeface="Avenir Next Medium"/>
                <a:cs typeface="Segoe UI"/>
              </a:rPr>
              <a:t>​</a:t>
            </a:r>
          </a:p>
          <a:p>
            <a:pPr marL="342900" indent="-342900">
              <a:buFont typeface="Arial"/>
              <a:buChar char="•"/>
            </a:pPr>
            <a:r>
              <a:rPr lang="en-US" sz="2400" dirty="0">
                <a:latin typeface="Avenir Next Medium"/>
                <a:cs typeface="Segoe UI"/>
              </a:rPr>
              <a:t>AVC for Research Administration and Compliance </a:t>
            </a:r>
            <a:br>
              <a:rPr lang="en-US" sz="2400" dirty="0">
                <a:latin typeface="Avenir Next Medium"/>
                <a:cs typeface="Segoe UI"/>
              </a:rPr>
            </a:br>
            <a:r>
              <a:rPr lang="en-US" sz="2400" dirty="0">
                <a:latin typeface="Avenir Next Medium"/>
                <a:cs typeface="Segoe UI"/>
              </a:rPr>
              <a:t>	</a:t>
            </a:r>
            <a:r>
              <a:rPr lang="en-US" sz="2400" b="1" dirty="0">
                <a:latin typeface="Avenir Next Medium"/>
                <a:cs typeface="Segoe UI"/>
              </a:rPr>
              <a:t>Ms. Becky Welch</a:t>
            </a:r>
            <a:r>
              <a:rPr lang="en-US" sz="2400" dirty="0">
                <a:latin typeface="Avenir Next Medium"/>
                <a:cs typeface="Segoe UI"/>
              </a:rPr>
              <a:t>​</a:t>
            </a:r>
          </a:p>
          <a:p>
            <a:pPr marL="342900" indent="-342900">
              <a:buFont typeface="Arial"/>
              <a:buChar char="•"/>
            </a:pPr>
            <a:endParaRPr lang="en-US" sz="2400" dirty="0">
              <a:latin typeface="Avenir Next Medium"/>
              <a:cs typeface="Segoe UI"/>
            </a:endParaRPr>
          </a:p>
        </p:txBody>
      </p:sp>
      <p:sp>
        <p:nvSpPr>
          <p:cNvPr id="2" name="TextBox 1">
            <a:extLst>
              <a:ext uri="{FF2B5EF4-FFF2-40B4-BE49-F238E27FC236}">
                <a16:creationId xmlns:a16="http://schemas.microsoft.com/office/drawing/2014/main" id="{56F06087-02E2-FB91-FFAC-929A47284978}"/>
              </a:ext>
            </a:extLst>
          </p:cNvPr>
          <p:cNvSpPr txBox="1"/>
          <p:nvPr/>
        </p:nvSpPr>
        <p:spPr>
          <a:xfrm>
            <a:off x="8358970" y="4468679"/>
            <a:ext cx="2170671" cy="615553"/>
          </a:xfrm>
          <a:prstGeom prst="rect">
            <a:avLst/>
          </a:prstGeom>
          <a:noFill/>
        </p:spPr>
        <p:txBody>
          <a:bodyPr wrap="square" rtlCol="0">
            <a:spAutoFit/>
          </a:bodyPr>
          <a:lstStyle/>
          <a:p>
            <a:r>
              <a:rPr lang="en-US" sz="1600" b="1" dirty="0"/>
              <a:t>Sharon Paynter</a:t>
            </a:r>
            <a:endParaRPr lang="en-US" sz="1600" dirty="0"/>
          </a:p>
          <a:p>
            <a:endParaRPr lang="en-US" dirty="0"/>
          </a:p>
        </p:txBody>
      </p:sp>
    </p:spTree>
    <p:extLst>
      <p:ext uri="{BB962C8B-B14F-4D97-AF65-F5344CB8AC3E}">
        <p14:creationId xmlns:p14="http://schemas.microsoft.com/office/powerpoint/2010/main" val="25838967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129" name="Straight Connector 128">
            <a:extLst>
              <a:ext uri="{FF2B5EF4-FFF2-40B4-BE49-F238E27FC236}">
                <a16:creationId xmlns:a16="http://schemas.microsoft.com/office/drawing/2014/main" id="{F10C2D4A-8C5F-BB3D-BAEE-48C897E6C8E2}"/>
              </a:ext>
            </a:extLst>
          </p:cNvPr>
          <p:cNvCxnSpPr>
            <a:cxnSpLocks/>
            <a:endCxn id="94" idx="1"/>
          </p:cNvCxnSpPr>
          <p:nvPr/>
        </p:nvCxnSpPr>
        <p:spPr bwMode="auto">
          <a:xfrm>
            <a:off x="2792056" y="5238008"/>
            <a:ext cx="837405" cy="20269"/>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98" name="Straight Connector 97">
            <a:extLst>
              <a:ext uri="{FF2B5EF4-FFF2-40B4-BE49-F238E27FC236}">
                <a16:creationId xmlns:a16="http://schemas.microsoft.com/office/drawing/2014/main" id="{A57F41E9-2001-3703-4E2E-70760FD76902}"/>
              </a:ext>
            </a:extLst>
          </p:cNvPr>
          <p:cNvCxnSpPr>
            <a:cxnSpLocks/>
            <a:endCxn id="46" idx="1"/>
          </p:cNvCxnSpPr>
          <p:nvPr/>
        </p:nvCxnSpPr>
        <p:spPr bwMode="auto">
          <a:xfrm>
            <a:off x="7335838" y="3777457"/>
            <a:ext cx="388540" cy="2455"/>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96" name="Straight Connector 95">
            <a:extLst>
              <a:ext uri="{FF2B5EF4-FFF2-40B4-BE49-F238E27FC236}">
                <a16:creationId xmlns:a16="http://schemas.microsoft.com/office/drawing/2014/main" id="{DE31A285-D257-8EC4-9148-4E8D6CCDFA35}"/>
              </a:ext>
            </a:extLst>
          </p:cNvPr>
          <p:cNvCxnSpPr>
            <a:cxnSpLocks/>
          </p:cNvCxnSpPr>
          <p:nvPr/>
        </p:nvCxnSpPr>
        <p:spPr bwMode="auto">
          <a:xfrm>
            <a:off x="7318194" y="3296392"/>
            <a:ext cx="575075"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92" name="Straight Connector 91">
            <a:extLst>
              <a:ext uri="{FF2B5EF4-FFF2-40B4-BE49-F238E27FC236}">
                <a16:creationId xmlns:a16="http://schemas.microsoft.com/office/drawing/2014/main" id="{E5FD4D87-3A48-014B-4484-A8E466B052DE}"/>
              </a:ext>
            </a:extLst>
          </p:cNvPr>
          <p:cNvCxnSpPr>
            <a:cxnSpLocks/>
          </p:cNvCxnSpPr>
          <p:nvPr/>
        </p:nvCxnSpPr>
        <p:spPr bwMode="auto">
          <a:xfrm>
            <a:off x="2780546" y="2938697"/>
            <a:ext cx="138057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91" name="Straight Connector 90">
            <a:extLst>
              <a:ext uri="{FF2B5EF4-FFF2-40B4-BE49-F238E27FC236}">
                <a16:creationId xmlns:a16="http://schemas.microsoft.com/office/drawing/2014/main" id="{B584DB80-5309-2247-70FD-02D5FC77AD1D}"/>
              </a:ext>
            </a:extLst>
          </p:cNvPr>
          <p:cNvCxnSpPr>
            <a:cxnSpLocks/>
          </p:cNvCxnSpPr>
          <p:nvPr/>
        </p:nvCxnSpPr>
        <p:spPr bwMode="auto">
          <a:xfrm>
            <a:off x="2792056" y="4678947"/>
            <a:ext cx="839351"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89" name="Straight Connector 88">
            <a:extLst>
              <a:ext uri="{FF2B5EF4-FFF2-40B4-BE49-F238E27FC236}">
                <a16:creationId xmlns:a16="http://schemas.microsoft.com/office/drawing/2014/main" id="{0B09DE0F-444D-AA7F-9033-7F29A99F97E1}"/>
              </a:ext>
            </a:extLst>
          </p:cNvPr>
          <p:cNvCxnSpPr>
            <a:cxnSpLocks/>
          </p:cNvCxnSpPr>
          <p:nvPr/>
        </p:nvCxnSpPr>
        <p:spPr bwMode="auto">
          <a:xfrm>
            <a:off x="2792056" y="4186025"/>
            <a:ext cx="840845"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83" name="Straight Connector 82">
            <a:extLst>
              <a:ext uri="{FF2B5EF4-FFF2-40B4-BE49-F238E27FC236}">
                <a16:creationId xmlns:a16="http://schemas.microsoft.com/office/drawing/2014/main" id="{22BB6B1B-5E19-ECD5-0796-4A55B6DA6B8C}"/>
              </a:ext>
            </a:extLst>
          </p:cNvPr>
          <p:cNvCxnSpPr>
            <a:cxnSpLocks/>
          </p:cNvCxnSpPr>
          <p:nvPr/>
        </p:nvCxnSpPr>
        <p:spPr bwMode="auto">
          <a:xfrm>
            <a:off x="2792056" y="3651088"/>
            <a:ext cx="96714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44" name="Straight Connector 143">
            <a:extLst>
              <a:ext uri="{FF2B5EF4-FFF2-40B4-BE49-F238E27FC236}">
                <a16:creationId xmlns:a16="http://schemas.microsoft.com/office/drawing/2014/main" id="{4C5F650D-BFBC-14B1-BDB5-FE27FF1DB9D2}"/>
              </a:ext>
            </a:extLst>
          </p:cNvPr>
          <p:cNvCxnSpPr>
            <a:cxnSpLocks/>
          </p:cNvCxnSpPr>
          <p:nvPr/>
        </p:nvCxnSpPr>
        <p:spPr bwMode="auto">
          <a:xfrm>
            <a:off x="7319963" y="2242454"/>
            <a:ext cx="31750" cy="3852862"/>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97" name="Straight Connector 96">
            <a:extLst>
              <a:ext uri="{FF2B5EF4-FFF2-40B4-BE49-F238E27FC236}">
                <a16:creationId xmlns:a16="http://schemas.microsoft.com/office/drawing/2014/main" id="{27C4C50C-114D-8035-4BE2-43B082143F90}"/>
              </a:ext>
            </a:extLst>
          </p:cNvPr>
          <p:cNvCxnSpPr>
            <a:cxnSpLocks/>
          </p:cNvCxnSpPr>
          <p:nvPr/>
        </p:nvCxnSpPr>
        <p:spPr bwMode="auto">
          <a:xfrm>
            <a:off x="5930904" y="602438"/>
            <a:ext cx="6350" cy="1073963"/>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95" name="Straight Connector 94">
            <a:extLst>
              <a:ext uri="{FF2B5EF4-FFF2-40B4-BE49-F238E27FC236}">
                <a16:creationId xmlns:a16="http://schemas.microsoft.com/office/drawing/2014/main" id="{934ED150-E1D1-CC5D-D604-7DEBD5674138}"/>
              </a:ext>
            </a:extLst>
          </p:cNvPr>
          <p:cNvCxnSpPr>
            <a:cxnSpLocks/>
          </p:cNvCxnSpPr>
          <p:nvPr/>
        </p:nvCxnSpPr>
        <p:spPr bwMode="auto">
          <a:xfrm flipH="1" flipV="1">
            <a:off x="2769036" y="2305217"/>
            <a:ext cx="23020" cy="2932791"/>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72" name="TextBox 71">
            <a:extLst>
              <a:ext uri="{FF2B5EF4-FFF2-40B4-BE49-F238E27FC236}">
                <a16:creationId xmlns:a16="http://schemas.microsoft.com/office/drawing/2014/main" id="{A20C1B11-7204-84B7-D282-218418654331}"/>
              </a:ext>
            </a:extLst>
          </p:cNvPr>
          <p:cNvSpPr txBox="1"/>
          <p:nvPr/>
        </p:nvSpPr>
        <p:spPr bwMode="auto">
          <a:xfrm>
            <a:off x="7781979" y="6002060"/>
            <a:ext cx="1157287" cy="430213"/>
          </a:xfrm>
          <a:prstGeom prst="rect">
            <a:avLst/>
          </a:prstGeom>
          <a:ln>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a:spAutoFit/>
          </a:bodyPr>
          <a:lstStyle/>
          <a:p>
            <a:pPr algn="ctr">
              <a:defRPr/>
            </a:pPr>
            <a:r>
              <a:rPr lang="en-US" sz="1100" dirty="0"/>
              <a:t>Res. Integrity</a:t>
            </a:r>
            <a:br>
              <a:rPr lang="en-US" sz="1100" dirty="0"/>
            </a:br>
            <a:r>
              <a:rPr lang="en-US" sz="1100" dirty="0"/>
              <a:t> &amp; Compliance</a:t>
            </a:r>
          </a:p>
        </p:txBody>
      </p:sp>
      <p:sp>
        <p:nvSpPr>
          <p:cNvPr id="79" name="TextBox 78">
            <a:extLst>
              <a:ext uri="{FF2B5EF4-FFF2-40B4-BE49-F238E27FC236}">
                <a16:creationId xmlns:a16="http://schemas.microsoft.com/office/drawing/2014/main" id="{6FC43D67-7330-984A-2AB6-617187BB3386}"/>
              </a:ext>
            </a:extLst>
          </p:cNvPr>
          <p:cNvSpPr txBox="1"/>
          <p:nvPr/>
        </p:nvSpPr>
        <p:spPr bwMode="auto">
          <a:xfrm>
            <a:off x="7145734" y="1812343"/>
            <a:ext cx="1766887" cy="646331"/>
          </a:xfrm>
          <a:prstGeom prst="rect">
            <a:avLst/>
          </a:prstGeom>
          <a:ln>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a:spAutoFit/>
          </a:bodyPr>
          <a:lstStyle>
            <a:defPPr>
              <a:defRPr lang="en-US"/>
            </a:defPPr>
            <a:lvl1pPr algn="ctr" eaLnBrk="1" fontAlgn="auto" hangingPunct="1">
              <a:spcBef>
                <a:spcPts val="0"/>
              </a:spcBef>
              <a:spcAft>
                <a:spcPts val="0"/>
              </a:spcAft>
              <a:defRPr sz="1200" i="1">
                <a:solidFill>
                  <a:srgbClr val="FF0000"/>
                </a:solidFill>
              </a:defRPr>
            </a:lvl1pPr>
          </a:lstStyle>
          <a:p>
            <a:pPr>
              <a:defRPr/>
            </a:pPr>
            <a:r>
              <a:rPr lang="en-US" b="1" dirty="0">
                <a:solidFill>
                  <a:schemeClr val="tx1"/>
                </a:solidFill>
              </a:rPr>
              <a:t>AVC</a:t>
            </a:r>
            <a:br>
              <a:rPr lang="en-US" b="1" dirty="0">
                <a:solidFill>
                  <a:schemeClr val="tx1"/>
                </a:solidFill>
              </a:rPr>
            </a:br>
            <a:r>
              <a:rPr lang="en-US" b="1" dirty="0">
                <a:solidFill>
                  <a:schemeClr val="tx1"/>
                </a:solidFill>
              </a:rPr>
              <a:t>Research Administration &amp; Compliance</a:t>
            </a:r>
          </a:p>
        </p:txBody>
      </p:sp>
      <p:sp>
        <p:nvSpPr>
          <p:cNvPr id="81" name="TextBox 80">
            <a:extLst>
              <a:ext uri="{FF2B5EF4-FFF2-40B4-BE49-F238E27FC236}">
                <a16:creationId xmlns:a16="http://schemas.microsoft.com/office/drawing/2014/main" id="{EB9A08D2-0125-C9AF-1EC5-2817D5D8EC4C}"/>
              </a:ext>
            </a:extLst>
          </p:cNvPr>
          <p:cNvSpPr txBox="1"/>
          <p:nvPr/>
        </p:nvSpPr>
        <p:spPr bwMode="auto">
          <a:xfrm>
            <a:off x="3680599" y="3362164"/>
            <a:ext cx="1254125" cy="461963"/>
          </a:xfrm>
          <a:prstGeom prst="rect">
            <a:avLst/>
          </a:prstGeom>
          <a:ln>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a:spAutoFit/>
          </a:bodyPr>
          <a:lstStyle/>
          <a:p>
            <a:pPr algn="ctr">
              <a:defRPr/>
            </a:pPr>
            <a:r>
              <a:rPr lang="en-US" sz="1200"/>
              <a:t>Undergraduate</a:t>
            </a:r>
            <a:br>
              <a:rPr lang="en-US" sz="1200"/>
            </a:br>
            <a:r>
              <a:rPr lang="en-US" sz="1200"/>
              <a:t>Research</a:t>
            </a:r>
          </a:p>
        </p:txBody>
      </p:sp>
      <p:sp>
        <p:nvSpPr>
          <p:cNvPr id="43" name="TextBox 42">
            <a:extLst>
              <a:ext uri="{FF2B5EF4-FFF2-40B4-BE49-F238E27FC236}">
                <a16:creationId xmlns:a16="http://schemas.microsoft.com/office/drawing/2014/main" id="{7B260F19-012D-7B37-DAAD-25DD904AF215}"/>
              </a:ext>
            </a:extLst>
          </p:cNvPr>
          <p:cNvSpPr txBox="1"/>
          <p:nvPr/>
        </p:nvSpPr>
        <p:spPr bwMode="auto">
          <a:xfrm>
            <a:off x="5141588" y="325439"/>
            <a:ext cx="1591333" cy="276999"/>
          </a:xfrm>
          <a:prstGeom prst="rect">
            <a:avLst/>
          </a:prstGeom>
          <a:ln>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wrap="none">
            <a:spAutoFit/>
          </a:bodyPr>
          <a:lstStyle/>
          <a:p>
            <a:pPr algn="ctr">
              <a:defRPr/>
            </a:pPr>
            <a:r>
              <a:rPr lang="en-US" sz="1200" b="1" dirty="0"/>
              <a:t>Chief Research Officer</a:t>
            </a:r>
          </a:p>
        </p:txBody>
      </p:sp>
      <p:sp>
        <p:nvSpPr>
          <p:cNvPr id="66" name="TextBox 65">
            <a:extLst>
              <a:ext uri="{FF2B5EF4-FFF2-40B4-BE49-F238E27FC236}">
                <a16:creationId xmlns:a16="http://schemas.microsoft.com/office/drawing/2014/main" id="{91D9A3F5-87A1-B071-9231-8A0F9D0B5468}"/>
              </a:ext>
            </a:extLst>
          </p:cNvPr>
          <p:cNvSpPr txBox="1"/>
          <p:nvPr/>
        </p:nvSpPr>
        <p:spPr bwMode="auto">
          <a:xfrm>
            <a:off x="7753349" y="4678947"/>
            <a:ext cx="1171575" cy="431800"/>
          </a:xfrm>
          <a:prstGeom prst="rect">
            <a:avLst/>
          </a:prstGeom>
          <a:ln>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a:spAutoFit/>
          </a:bodyPr>
          <a:lstStyle/>
          <a:p>
            <a:pPr algn="ctr">
              <a:defRPr/>
            </a:pPr>
            <a:r>
              <a:rPr lang="en-US" sz="1100"/>
              <a:t>Human Subjects Protections</a:t>
            </a:r>
          </a:p>
        </p:txBody>
      </p:sp>
      <p:cxnSp>
        <p:nvCxnSpPr>
          <p:cNvPr id="58" name="Straight Connector 57">
            <a:extLst>
              <a:ext uri="{FF2B5EF4-FFF2-40B4-BE49-F238E27FC236}">
                <a16:creationId xmlns:a16="http://schemas.microsoft.com/office/drawing/2014/main" id="{B435E0E5-EF5F-C8D8-0AA0-DE422FBD4240}"/>
              </a:ext>
            </a:extLst>
          </p:cNvPr>
          <p:cNvCxnSpPr>
            <a:cxnSpLocks/>
          </p:cNvCxnSpPr>
          <p:nvPr/>
        </p:nvCxnSpPr>
        <p:spPr bwMode="auto">
          <a:xfrm>
            <a:off x="3594536" y="1676401"/>
            <a:ext cx="4403043" cy="6627"/>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75" name="TextBox 74">
            <a:extLst>
              <a:ext uri="{FF2B5EF4-FFF2-40B4-BE49-F238E27FC236}">
                <a16:creationId xmlns:a16="http://schemas.microsoft.com/office/drawing/2014/main" id="{ACBE03FF-C162-F365-7E36-11A0B962E2BC}"/>
              </a:ext>
            </a:extLst>
          </p:cNvPr>
          <p:cNvSpPr txBox="1"/>
          <p:nvPr/>
        </p:nvSpPr>
        <p:spPr bwMode="auto">
          <a:xfrm>
            <a:off x="3686204" y="2675406"/>
            <a:ext cx="1252537" cy="461962"/>
          </a:xfrm>
          <a:prstGeom prst="rect">
            <a:avLst/>
          </a:prstGeom>
          <a:ln>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a:spAutoFit/>
          </a:bodyPr>
          <a:lstStyle/>
          <a:p>
            <a:pPr algn="ctr">
              <a:defRPr/>
            </a:pPr>
            <a:r>
              <a:rPr lang="en-US" sz="1200"/>
              <a:t>Post-doctoral</a:t>
            </a:r>
            <a:br>
              <a:rPr lang="en-US" sz="1200"/>
            </a:br>
            <a:r>
              <a:rPr lang="en-US" sz="1200"/>
              <a:t>Affairs</a:t>
            </a:r>
          </a:p>
        </p:txBody>
      </p:sp>
      <p:sp>
        <p:nvSpPr>
          <p:cNvPr id="78" name="TextBox 77">
            <a:extLst>
              <a:ext uri="{FF2B5EF4-FFF2-40B4-BE49-F238E27FC236}">
                <a16:creationId xmlns:a16="http://schemas.microsoft.com/office/drawing/2014/main" id="{9BF8E8C8-B727-D57B-9DA7-59955900A04C}"/>
              </a:ext>
            </a:extLst>
          </p:cNvPr>
          <p:cNvSpPr txBox="1"/>
          <p:nvPr/>
        </p:nvSpPr>
        <p:spPr bwMode="auto">
          <a:xfrm>
            <a:off x="2701568" y="1938905"/>
            <a:ext cx="1785937" cy="461962"/>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spAutoFit/>
          </a:bodyPr>
          <a:lstStyle/>
          <a:p>
            <a:pPr algn="ctr">
              <a:defRPr/>
            </a:pPr>
            <a:r>
              <a:rPr lang="en-US" sz="1200" b="1" i="1">
                <a:solidFill>
                  <a:schemeClr val="tx1"/>
                </a:solidFill>
              </a:rPr>
              <a:t>AVC</a:t>
            </a:r>
          </a:p>
          <a:p>
            <a:pPr algn="ctr">
              <a:defRPr/>
            </a:pPr>
            <a:r>
              <a:rPr lang="en-US" sz="1200" b="1" i="1">
                <a:solidFill>
                  <a:schemeClr val="tx1"/>
                </a:solidFill>
              </a:rPr>
              <a:t>Research Development</a:t>
            </a:r>
          </a:p>
        </p:txBody>
      </p:sp>
      <p:sp>
        <p:nvSpPr>
          <p:cNvPr id="100" name="TextBox 99">
            <a:extLst>
              <a:ext uri="{FF2B5EF4-FFF2-40B4-BE49-F238E27FC236}">
                <a16:creationId xmlns:a16="http://schemas.microsoft.com/office/drawing/2014/main" id="{30C9F3E6-AEDA-C2B7-9083-FB33FBA72A24}"/>
              </a:ext>
            </a:extLst>
          </p:cNvPr>
          <p:cNvSpPr txBox="1"/>
          <p:nvPr/>
        </p:nvSpPr>
        <p:spPr bwMode="auto">
          <a:xfrm>
            <a:off x="7777163" y="2661698"/>
            <a:ext cx="1786703" cy="276999"/>
          </a:xfrm>
          <a:prstGeom prst="rect">
            <a:avLst/>
          </a:prstGeom>
          <a:ln>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en-US" sz="1200" i="1" dirty="0">
                <a:solidFill>
                  <a:schemeClr val="tx1"/>
                </a:solidFill>
              </a:rPr>
              <a:t>Compliance Monitoring</a:t>
            </a:r>
          </a:p>
        </p:txBody>
      </p:sp>
      <p:sp>
        <p:nvSpPr>
          <p:cNvPr id="41" name="TextBox 40">
            <a:extLst>
              <a:ext uri="{FF2B5EF4-FFF2-40B4-BE49-F238E27FC236}">
                <a16:creationId xmlns:a16="http://schemas.microsoft.com/office/drawing/2014/main" id="{6ACF2C0B-1C51-8C10-E6D4-3E45F878267F}"/>
              </a:ext>
            </a:extLst>
          </p:cNvPr>
          <p:cNvSpPr txBox="1"/>
          <p:nvPr/>
        </p:nvSpPr>
        <p:spPr bwMode="auto">
          <a:xfrm>
            <a:off x="7753349" y="3181924"/>
            <a:ext cx="1162050" cy="276225"/>
          </a:xfrm>
          <a:prstGeom prst="rect">
            <a:avLst/>
          </a:prstGeom>
          <a:ln>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a:spAutoFit/>
          </a:bodyPr>
          <a:lstStyle/>
          <a:p>
            <a:pPr algn="ctr">
              <a:defRPr/>
            </a:pPr>
            <a:r>
              <a:rPr lang="en-US" sz="1200"/>
              <a:t>Pre-Award</a:t>
            </a:r>
          </a:p>
        </p:txBody>
      </p:sp>
      <p:sp>
        <p:nvSpPr>
          <p:cNvPr id="42" name="TextBox 41">
            <a:extLst>
              <a:ext uri="{FF2B5EF4-FFF2-40B4-BE49-F238E27FC236}">
                <a16:creationId xmlns:a16="http://schemas.microsoft.com/office/drawing/2014/main" id="{9F692CA6-B604-B53D-ABD6-6793FB151840}"/>
              </a:ext>
            </a:extLst>
          </p:cNvPr>
          <p:cNvSpPr txBox="1"/>
          <p:nvPr/>
        </p:nvSpPr>
        <p:spPr bwMode="auto">
          <a:xfrm>
            <a:off x="9137757" y="6432827"/>
            <a:ext cx="2333625" cy="261938"/>
          </a:xfrm>
          <a:prstGeom prst="rect">
            <a:avLst/>
          </a:prstGeom>
          <a:ln>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a:spAutoFit/>
          </a:bodyPr>
          <a:lstStyle/>
          <a:p>
            <a:pPr algn="ctr">
              <a:defRPr/>
            </a:pPr>
            <a:r>
              <a:rPr lang="en-US" sz="1100"/>
              <a:t>Export Controls &amp; Foreign Influence</a:t>
            </a:r>
          </a:p>
        </p:txBody>
      </p:sp>
      <p:sp>
        <p:nvSpPr>
          <p:cNvPr id="46" name="TextBox 45">
            <a:extLst>
              <a:ext uri="{FF2B5EF4-FFF2-40B4-BE49-F238E27FC236}">
                <a16:creationId xmlns:a16="http://schemas.microsoft.com/office/drawing/2014/main" id="{EC5166E8-D867-C398-01F9-507780820A8B}"/>
              </a:ext>
            </a:extLst>
          </p:cNvPr>
          <p:cNvSpPr txBox="1"/>
          <p:nvPr/>
        </p:nvSpPr>
        <p:spPr bwMode="auto">
          <a:xfrm>
            <a:off x="7724378" y="3641005"/>
            <a:ext cx="1143000" cy="277813"/>
          </a:xfrm>
          <a:prstGeom prst="rect">
            <a:avLst/>
          </a:prstGeom>
          <a:ln>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a:spAutoFit/>
          </a:bodyPr>
          <a:lstStyle/>
          <a:p>
            <a:pPr algn="ctr">
              <a:defRPr/>
            </a:pPr>
            <a:r>
              <a:rPr lang="en-US" sz="1200"/>
              <a:t>Post-Award</a:t>
            </a:r>
          </a:p>
        </p:txBody>
      </p:sp>
      <p:sp>
        <p:nvSpPr>
          <p:cNvPr id="48" name="TextBox 47">
            <a:extLst>
              <a:ext uri="{FF2B5EF4-FFF2-40B4-BE49-F238E27FC236}">
                <a16:creationId xmlns:a16="http://schemas.microsoft.com/office/drawing/2014/main" id="{243FDD98-2018-718A-CA7C-02117FC76108}"/>
              </a:ext>
            </a:extLst>
          </p:cNvPr>
          <p:cNvSpPr txBox="1"/>
          <p:nvPr/>
        </p:nvSpPr>
        <p:spPr bwMode="auto">
          <a:xfrm>
            <a:off x="3629461" y="4055015"/>
            <a:ext cx="1716088" cy="276225"/>
          </a:xfrm>
          <a:prstGeom prst="rect">
            <a:avLst/>
          </a:prstGeom>
          <a:ln>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a:spAutoFit/>
          </a:bodyPr>
          <a:lstStyle/>
          <a:p>
            <a:pPr algn="ctr">
              <a:defRPr/>
            </a:pPr>
            <a:r>
              <a:rPr lang="en-US" sz="1200" dirty="0"/>
              <a:t>Research Excellence</a:t>
            </a:r>
          </a:p>
        </p:txBody>
      </p:sp>
      <p:sp>
        <p:nvSpPr>
          <p:cNvPr id="118" name="TextBox 117">
            <a:extLst>
              <a:ext uri="{FF2B5EF4-FFF2-40B4-BE49-F238E27FC236}">
                <a16:creationId xmlns:a16="http://schemas.microsoft.com/office/drawing/2014/main" id="{2BBAF51E-FDCE-F978-0F96-817D9D0C451E}"/>
              </a:ext>
            </a:extLst>
          </p:cNvPr>
          <p:cNvSpPr txBox="1"/>
          <p:nvPr/>
        </p:nvSpPr>
        <p:spPr bwMode="auto">
          <a:xfrm>
            <a:off x="3644493" y="4477894"/>
            <a:ext cx="1325563" cy="461962"/>
          </a:xfrm>
          <a:prstGeom prst="rect">
            <a:avLst/>
          </a:prstGeom>
          <a:ln>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a:spAutoFit/>
          </a:bodyPr>
          <a:lstStyle/>
          <a:p>
            <a:pPr algn="ctr">
              <a:defRPr/>
            </a:pPr>
            <a:r>
              <a:rPr lang="en-US" sz="1200" dirty="0"/>
              <a:t>Centers and Institutes</a:t>
            </a:r>
          </a:p>
        </p:txBody>
      </p:sp>
      <p:sp>
        <p:nvSpPr>
          <p:cNvPr id="101" name="TextBox 100">
            <a:extLst>
              <a:ext uri="{FF2B5EF4-FFF2-40B4-BE49-F238E27FC236}">
                <a16:creationId xmlns:a16="http://schemas.microsoft.com/office/drawing/2014/main" id="{C15CB112-E3C9-74E6-BC9F-55A796CD74CC}"/>
              </a:ext>
            </a:extLst>
          </p:cNvPr>
          <p:cNvSpPr txBox="1"/>
          <p:nvPr/>
        </p:nvSpPr>
        <p:spPr bwMode="auto">
          <a:xfrm>
            <a:off x="7724378" y="4101674"/>
            <a:ext cx="1165225" cy="430213"/>
          </a:xfrm>
          <a:prstGeom prst="rect">
            <a:avLst/>
          </a:prstGeom>
          <a:ln>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a:spAutoFit/>
          </a:bodyPr>
          <a:lstStyle>
            <a:defPPr>
              <a:defRPr lang="en-US"/>
            </a:defPPr>
            <a:lvl1pPr algn="ctr" eaLnBrk="1" fontAlgn="auto" hangingPunct="1">
              <a:spcBef>
                <a:spcPts val="0"/>
              </a:spcBef>
              <a:spcAft>
                <a:spcPts val="0"/>
              </a:spcAft>
              <a:defRPr sz="1100"/>
            </a:lvl1pPr>
          </a:lstStyle>
          <a:p>
            <a:pPr>
              <a:defRPr/>
            </a:pPr>
            <a:r>
              <a:rPr lang="en-US" err="1"/>
              <a:t>eRA</a:t>
            </a:r>
            <a:r>
              <a:rPr lang="en-US"/>
              <a:t> and Data Analytics</a:t>
            </a:r>
          </a:p>
        </p:txBody>
      </p:sp>
      <p:sp>
        <p:nvSpPr>
          <p:cNvPr id="87" name="TextBox 86">
            <a:extLst>
              <a:ext uri="{FF2B5EF4-FFF2-40B4-BE49-F238E27FC236}">
                <a16:creationId xmlns:a16="http://schemas.microsoft.com/office/drawing/2014/main" id="{B6BA9370-6C76-B332-0B25-7B2D231171F3}"/>
              </a:ext>
            </a:extLst>
          </p:cNvPr>
          <p:cNvSpPr txBox="1"/>
          <p:nvPr/>
        </p:nvSpPr>
        <p:spPr bwMode="auto">
          <a:xfrm>
            <a:off x="7757290" y="5245056"/>
            <a:ext cx="1171575" cy="600164"/>
          </a:xfrm>
          <a:prstGeom prst="rect">
            <a:avLst/>
          </a:prstGeom>
          <a:ln>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a:spAutoFit/>
          </a:bodyPr>
          <a:lstStyle/>
          <a:p>
            <a:pPr algn="ctr">
              <a:defRPr/>
            </a:pPr>
            <a:r>
              <a:rPr lang="en-US" sz="1100"/>
              <a:t>Data Governance &amp; Stewardship</a:t>
            </a:r>
          </a:p>
        </p:txBody>
      </p:sp>
      <p:cxnSp>
        <p:nvCxnSpPr>
          <p:cNvPr id="11" name="Straight Connector 10">
            <a:extLst>
              <a:ext uri="{FF2B5EF4-FFF2-40B4-BE49-F238E27FC236}">
                <a16:creationId xmlns:a16="http://schemas.microsoft.com/office/drawing/2014/main" id="{A395ED19-4FEB-DDB3-B3E1-81EBEE09FF34}"/>
              </a:ext>
            </a:extLst>
          </p:cNvPr>
          <p:cNvCxnSpPr>
            <a:stCxn id="72" idx="2"/>
          </p:cNvCxnSpPr>
          <p:nvPr/>
        </p:nvCxnSpPr>
        <p:spPr>
          <a:xfrm>
            <a:off x="8361415" y="6432272"/>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F51469AE-246A-8BED-4394-98B1AB5DEE45}"/>
              </a:ext>
            </a:extLst>
          </p:cNvPr>
          <p:cNvSpPr txBox="1"/>
          <p:nvPr/>
        </p:nvSpPr>
        <p:spPr bwMode="auto">
          <a:xfrm>
            <a:off x="3629461" y="5120164"/>
            <a:ext cx="2263775" cy="276225"/>
          </a:xfrm>
          <a:prstGeom prst="rect">
            <a:avLst/>
          </a:prstGeom>
          <a:ln>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a:spAutoFit/>
          </a:bodyPr>
          <a:lstStyle/>
          <a:p>
            <a:pPr algn="ctr">
              <a:defRPr/>
            </a:pPr>
            <a:r>
              <a:rPr lang="en-US" sz="1200"/>
              <a:t>Core Facilities &amp; Shared Spaces</a:t>
            </a:r>
          </a:p>
        </p:txBody>
      </p:sp>
      <p:cxnSp>
        <p:nvCxnSpPr>
          <p:cNvPr id="17" name="Straight Connector 16">
            <a:extLst>
              <a:ext uri="{FF2B5EF4-FFF2-40B4-BE49-F238E27FC236}">
                <a16:creationId xmlns:a16="http://schemas.microsoft.com/office/drawing/2014/main" id="{59473265-7262-33E3-B701-6C028042D509}"/>
              </a:ext>
            </a:extLst>
          </p:cNvPr>
          <p:cNvCxnSpPr>
            <a:cxnSpLocks/>
            <a:endCxn id="101" idx="1"/>
          </p:cNvCxnSpPr>
          <p:nvPr/>
        </p:nvCxnSpPr>
        <p:spPr bwMode="auto">
          <a:xfrm>
            <a:off x="7335838" y="4316781"/>
            <a:ext cx="38854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68B6F812-4BB6-7507-1A55-FC61FA89A0B5}"/>
              </a:ext>
            </a:extLst>
          </p:cNvPr>
          <p:cNvCxnSpPr>
            <a:cxnSpLocks/>
          </p:cNvCxnSpPr>
          <p:nvPr/>
        </p:nvCxnSpPr>
        <p:spPr bwMode="auto">
          <a:xfrm>
            <a:off x="7721258" y="4099611"/>
            <a:ext cx="30792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FEF28786-D547-C51C-A65D-20DD0C40A9CA}"/>
              </a:ext>
            </a:extLst>
          </p:cNvPr>
          <p:cNvCxnSpPr>
            <a:cxnSpLocks/>
          </p:cNvCxnSpPr>
          <p:nvPr/>
        </p:nvCxnSpPr>
        <p:spPr bwMode="auto">
          <a:xfrm>
            <a:off x="7353482" y="6095316"/>
            <a:ext cx="423681"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C915206A-1C15-336D-8821-F733D774D262}"/>
              </a:ext>
            </a:extLst>
          </p:cNvPr>
          <p:cNvCxnSpPr>
            <a:cxnSpLocks/>
          </p:cNvCxnSpPr>
          <p:nvPr/>
        </p:nvCxnSpPr>
        <p:spPr bwMode="auto">
          <a:xfrm>
            <a:off x="7376614" y="5408770"/>
            <a:ext cx="365261"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C23E1F32-2853-5811-D798-3C57B83E12D3}"/>
              </a:ext>
            </a:extLst>
          </p:cNvPr>
          <p:cNvCxnSpPr>
            <a:cxnSpLocks/>
          </p:cNvCxnSpPr>
          <p:nvPr/>
        </p:nvCxnSpPr>
        <p:spPr bwMode="auto">
          <a:xfrm>
            <a:off x="7351713" y="4882214"/>
            <a:ext cx="37782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9D58EB46-DF8A-BC2A-5273-0B0119056387}"/>
              </a:ext>
            </a:extLst>
          </p:cNvPr>
          <p:cNvCxnSpPr>
            <a:cxnSpLocks/>
            <a:endCxn id="100" idx="1"/>
          </p:cNvCxnSpPr>
          <p:nvPr/>
        </p:nvCxnSpPr>
        <p:spPr bwMode="auto">
          <a:xfrm>
            <a:off x="7315200" y="2796363"/>
            <a:ext cx="461963" cy="3835"/>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716D202D-A668-9CD5-4F53-4B1F9E10BA9C}"/>
              </a:ext>
            </a:extLst>
          </p:cNvPr>
          <p:cNvCxnSpPr>
            <a:cxnSpLocks/>
            <a:endCxn id="42" idx="1"/>
          </p:cNvCxnSpPr>
          <p:nvPr/>
        </p:nvCxnSpPr>
        <p:spPr bwMode="auto">
          <a:xfrm flipV="1">
            <a:off x="8361415" y="6563796"/>
            <a:ext cx="776342" cy="2087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0E0C4719-7109-40B3-4679-8EFAAD3CE09F}"/>
              </a:ext>
            </a:extLst>
          </p:cNvPr>
          <p:cNvCxnSpPr>
            <a:cxnSpLocks/>
            <a:endCxn id="78" idx="0"/>
          </p:cNvCxnSpPr>
          <p:nvPr/>
        </p:nvCxnSpPr>
        <p:spPr>
          <a:xfrm>
            <a:off x="3594536" y="1683028"/>
            <a:ext cx="1" cy="255877"/>
          </a:xfrm>
          <a:prstGeom prst="line">
            <a:avLst/>
          </a:prstGeom>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6F12AB63-F41E-4A96-959B-415452D8A355}"/>
              </a:ext>
            </a:extLst>
          </p:cNvPr>
          <p:cNvCxnSpPr>
            <a:cxnSpLocks/>
          </p:cNvCxnSpPr>
          <p:nvPr/>
        </p:nvCxnSpPr>
        <p:spPr>
          <a:xfrm>
            <a:off x="7997579" y="1683028"/>
            <a:ext cx="0" cy="129315"/>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DDDBFE3-C1C2-CE43-9965-CDC39E76F887}"/>
              </a:ext>
            </a:extLst>
          </p:cNvPr>
          <p:cNvSpPr>
            <a:spLocks noGrp="1"/>
          </p:cNvSpPr>
          <p:nvPr>
            <p:ph type="sldNum" sz="quarter" idx="4"/>
          </p:nvPr>
        </p:nvSpPr>
        <p:spPr/>
        <p:txBody>
          <a:bodyPr/>
          <a:lstStyle/>
          <a:p>
            <a:fld id="{B33F6F0C-3A50-654C-8BCB-9D551D367FDC}" type="slidenum">
              <a:rPr lang="en-US" smtClean="0"/>
              <a:pPr/>
              <a:t>37</a:t>
            </a:fld>
            <a:endParaRPr lang="en-US"/>
          </a:p>
        </p:txBody>
      </p:sp>
      <p:sp>
        <p:nvSpPr>
          <p:cNvPr id="5" name="Oval 4">
            <a:extLst>
              <a:ext uri="{FF2B5EF4-FFF2-40B4-BE49-F238E27FC236}">
                <a16:creationId xmlns:a16="http://schemas.microsoft.com/office/drawing/2014/main" id="{B6540B11-D038-B64A-A141-C498D0BFC61A}"/>
              </a:ext>
            </a:extLst>
          </p:cNvPr>
          <p:cNvSpPr/>
          <p:nvPr/>
        </p:nvSpPr>
        <p:spPr>
          <a:xfrm>
            <a:off x="2039148" y="2552437"/>
            <a:ext cx="7747686" cy="1618735"/>
          </a:xfrm>
          <a:prstGeom prst="ellipse">
            <a:avLst/>
          </a:prstGeom>
          <a:solidFill>
            <a:srgbClr val="502D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E9FB7D2-11BF-884B-81B4-D204D8042B58}"/>
              </a:ext>
            </a:extLst>
          </p:cNvPr>
          <p:cNvSpPr txBox="1"/>
          <p:nvPr/>
        </p:nvSpPr>
        <p:spPr>
          <a:xfrm>
            <a:off x="3954217" y="3177138"/>
            <a:ext cx="3917547" cy="369332"/>
          </a:xfrm>
          <a:prstGeom prst="rect">
            <a:avLst/>
          </a:prstGeom>
          <a:noFill/>
        </p:spPr>
        <p:txBody>
          <a:bodyPr wrap="none" lIns="91440" tIns="45720" rIns="91440" bIns="45720" rtlCol="0" anchor="t">
            <a:spAutoFit/>
          </a:bodyPr>
          <a:lstStyle/>
          <a:p>
            <a:r>
              <a:rPr lang="en-US" b="1" dirty="0">
                <a:solidFill>
                  <a:schemeClr val="bg1"/>
                </a:solidFill>
                <a:latin typeface="Avenir Next Medium"/>
              </a:rPr>
              <a:t>University Research Council (URC)</a:t>
            </a:r>
          </a:p>
        </p:txBody>
      </p:sp>
      <p:sp>
        <p:nvSpPr>
          <p:cNvPr id="14" name="TextBox 13">
            <a:extLst>
              <a:ext uri="{FF2B5EF4-FFF2-40B4-BE49-F238E27FC236}">
                <a16:creationId xmlns:a16="http://schemas.microsoft.com/office/drawing/2014/main" id="{A5FBBFDB-EAB7-5A42-89C4-1131D76EC31C}"/>
              </a:ext>
            </a:extLst>
          </p:cNvPr>
          <p:cNvSpPr txBox="1"/>
          <p:nvPr/>
        </p:nvSpPr>
        <p:spPr>
          <a:xfrm>
            <a:off x="774147" y="4374798"/>
            <a:ext cx="4941930" cy="369332"/>
          </a:xfrm>
          <a:prstGeom prst="rect">
            <a:avLst/>
          </a:prstGeom>
          <a:noFill/>
        </p:spPr>
        <p:txBody>
          <a:bodyPr wrap="none" lIns="91440" tIns="45720" rIns="91440" bIns="45720" rtlCol="0" anchor="t">
            <a:spAutoFit/>
          </a:bodyPr>
          <a:lstStyle/>
          <a:p>
            <a:r>
              <a:rPr lang="en-US" b="1">
                <a:latin typeface="Avenir Next Medium"/>
              </a:rPr>
              <a:t>UNC-System Center and Institute Directors</a:t>
            </a:r>
          </a:p>
        </p:txBody>
      </p:sp>
      <p:sp>
        <p:nvSpPr>
          <p:cNvPr id="15" name="TextBox 14">
            <a:extLst>
              <a:ext uri="{FF2B5EF4-FFF2-40B4-BE49-F238E27FC236}">
                <a16:creationId xmlns:a16="http://schemas.microsoft.com/office/drawing/2014/main" id="{293BDA97-98EA-574D-8ED2-499D94607945}"/>
              </a:ext>
            </a:extLst>
          </p:cNvPr>
          <p:cNvSpPr txBox="1"/>
          <p:nvPr/>
        </p:nvSpPr>
        <p:spPr>
          <a:xfrm>
            <a:off x="1660131" y="5559194"/>
            <a:ext cx="8196430" cy="707886"/>
          </a:xfrm>
          <a:prstGeom prst="rect">
            <a:avLst/>
          </a:prstGeom>
          <a:noFill/>
        </p:spPr>
        <p:txBody>
          <a:bodyPr wrap="square" lIns="91440" tIns="45720" rIns="91440" bIns="45720" rtlCol="0" anchor="t">
            <a:spAutoFit/>
          </a:bodyPr>
          <a:lstStyle/>
          <a:p>
            <a:pPr algn="ctr"/>
            <a:r>
              <a:rPr lang="en-US" sz="4000" b="1">
                <a:latin typeface="Avenir Next Medium"/>
              </a:rPr>
              <a:t>Faculty, Staff, Students, Fellows</a:t>
            </a:r>
            <a:endParaRPr lang="en-US"/>
          </a:p>
        </p:txBody>
      </p:sp>
      <p:sp>
        <p:nvSpPr>
          <p:cNvPr id="16" name="TextBox 15">
            <a:extLst>
              <a:ext uri="{FF2B5EF4-FFF2-40B4-BE49-F238E27FC236}">
                <a16:creationId xmlns:a16="http://schemas.microsoft.com/office/drawing/2014/main" id="{D9FB17EF-D9E8-6942-A6F0-6C195404D23B}"/>
              </a:ext>
            </a:extLst>
          </p:cNvPr>
          <p:cNvSpPr txBox="1"/>
          <p:nvPr/>
        </p:nvSpPr>
        <p:spPr>
          <a:xfrm>
            <a:off x="6275089" y="4375278"/>
            <a:ext cx="5064463" cy="646331"/>
          </a:xfrm>
          <a:prstGeom prst="rect">
            <a:avLst/>
          </a:prstGeom>
          <a:noFill/>
        </p:spPr>
        <p:txBody>
          <a:bodyPr wrap="none" lIns="91440" tIns="45720" rIns="91440" bIns="45720" rtlCol="0" anchor="t">
            <a:spAutoFit/>
          </a:bodyPr>
          <a:lstStyle/>
          <a:p>
            <a:pPr algn="ctr"/>
            <a:r>
              <a:rPr lang="en-US" b="1">
                <a:latin typeface="Avenir Next Medium"/>
              </a:rPr>
              <a:t>Faculty Senate</a:t>
            </a:r>
            <a:br>
              <a:rPr lang="en-US" b="1">
                <a:latin typeface="Avenir Next Medium"/>
              </a:rPr>
            </a:br>
            <a:r>
              <a:rPr lang="en-US" b="1">
                <a:latin typeface="Avenir Next Medium"/>
              </a:rPr>
              <a:t>Research and Creative Activities Committee</a:t>
            </a:r>
          </a:p>
        </p:txBody>
      </p:sp>
      <p:sp>
        <p:nvSpPr>
          <p:cNvPr id="18" name="TextBox 17">
            <a:extLst>
              <a:ext uri="{FF2B5EF4-FFF2-40B4-BE49-F238E27FC236}">
                <a16:creationId xmlns:a16="http://schemas.microsoft.com/office/drawing/2014/main" id="{8F469610-7E96-4163-A755-74B167A066CE}"/>
              </a:ext>
            </a:extLst>
          </p:cNvPr>
          <p:cNvSpPr txBox="1"/>
          <p:nvPr/>
        </p:nvSpPr>
        <p:spPr>
          <a:xfrm>
            <a:off x="1871980" y="2048864"/>
            <a:ext cx="3091552" cy="369332"/>
          </a:xfrm>
          <a:prstGeom prst="rect">
            <a:avLst/>
          </a:prstGeom>
          <a:noFill/>
        </p:spPr>
        <p:txBody>
          <a:bodyPr wrap="none" lIns="91440" tIns="45720" rIns="91440" bIns="45720" rtlCol="0" anchor="t">
            <a:spAutoFit/>
          </a:bodyPr>
          <a:lstStyle/>
          <a:p>
            <a:r>
              <a:rPr lang="en-US" b="1">
                <a:latin typeface="Avenir Next Medium"/>
              </a:rPr>
              <a:t>Assistant Vice Chancellors</a:t>
            </a:r>
          </a:p>
        </p:txBody>
      </p:sp>
      <p:sp>
        <p:nvSpPr>
          <p:cNvPr id="19" name="TextBox 18">
            <a:extLst>
              <a:ext uri="{FF2B5EF4-FFF2-40B4-BE49-F238E27FC236}">
                <a16:creationId xmlns:a16="http://schemas.microsoft.com/office/drawing/2014/main" id="{892BB941-E1B5-42B7-B6E7-C7690FEBCF85}"/>
              </a:ext>
            </a:extLst>
          </p:cNvPr>
          <p:cNvSpPr txBox="1"/>
          <p:nvPr/>
        </p:nvSpPr>
        <p:spPr>
          <a:xfrm>
            <a:off x="8071923" y="2095752"/>
            <a:ext cx="3713622" cy="369332"/>
          </a:xfrm>
          <a:prstGeom prst="rect">
            <a:avLst/>
          </a:prstGeom>
          <a:noFill/>
        </p:spPr>
        <p:txBody>
          <a:bodyPr wrap="square" lIns="91440" tIns="45720" rIns="91440" bIns="45720" rtlCol="0" anchor="t">
            <a:spAutoFit/>
          </a:bodyPr>
          <a:lstStyle/>
          <a:p>
            <a:r>
              <a:rPr lang="en-US" b="1">
                <a:latin typeface="Avenir Next Medium"/>
              </a:rPr>
              <a:t>Associate Deans for Research</a:t>
            </a:r>
          </a:p>
        </p:txBody>
      </p:sp>
      <p:sp>
        <p:nvSpPr>
          <p:cNvPr id="2" name="TextBox 1">
            <a:extLst>
              <a:ext uri="{FF2B5EF4-FFF2-40B4-BE49-F238E27FC236}">
                <a16:creationId xmlns:a16="http://schemas.microsoft.com/office/drawing/2014/main" id="{A061E5CB-5637-463C-7E83-58095A2741B1}"/>
              </a:ext>
            </a:extLst>
          </p:cNvPr>
          <p:cNvSpPr txBox="1"/>
          <p:nvPr/>
        </p:nvSpPr>
        <p:spPr>
          <a:xfrm>
            <a:off x="4774901" y="1451190"/>
            <a:ext cx="2642198" cy="369332"/>
          </a:xfrm>
          <a:prstGeom prst="rect">
            <a:avLst/>
          </a:prstGeom>
          <a:noFill/>
        </p:spPr>
        <p:txBody>
          <a:bodyPr wrap="none" lIns="91440" tIns="45720" rIns="91440" bIns="45720" rtlCol="0" anchor="t">
            <a:spAutoFit/>
          </a:bodyPr>
          <a:lstStyle/>
          <a:p>
            <a:r>
              <a:rPr lang="en-US" b="1" dirty="0">
                <a:latin typeface="Avenir Next Medium"/>
              </a:rPr>
              <a:t>Chief Research Officer</a:t>
            </a:r>
          </a:p>
        </p:txBody>
      </p:sp>
    </p:spTree>
    <p:extLst>
      <p:ext uri="{BB962C8B-B14F-4D97-AF65-F5344CB8AC3E}">
        <p14:creationId xmlns:p14="http://schemas.microsoft.com/office/powerpoint/2010/main" val="7465723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33F6F0C-3A50-654C-8BCB-9D551D367FDC}" type="slidenum">
              <a:rPr lang="en-US" smtClean="0"/>
              <a:pPr/>
              <a:t>38</a:t>
            </a:fld>
            <a:endParaRPr lang="en-US"/>
          </a:p>
        </p:txBody>
      </p:sp>
      <p:sp>
        <p:nvSpPr>
          <p:cNvPr id="7" name="Slide Number Placeholder 3"/>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Garamond" charset="0"/>
                <a:ea typeface="Garamond" charset="0"/>
                <a:cs typeface="Garamond"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477B41-848B-1B45-86CD-8909B7793347}" type="slidenum">
              <a:rPr lang="en-US" smtClean="0">
                <a:solidFill>
                  <a:srgbClr val="7030A0"/>
                </a:solidFill>
              </a:rPr>
              <a:pPr/>
              <a:t>38</a:t>
            </a:fld>
            <a:endParaRPr lang="en-US">
              <a:solidFill>
                <a:srgbClr val="7030A0"/>
              </a:solidFill>
            </a:endParaRPr>
          </a:p>
        </p:txBody>
      </p:sp>
      <p:sp>
        <p:nvSpPr>
          <p:cNvPr id="8" name="Title 1"/>
          <p:cNvSpPr txBox="1">
            <a:spLocks/>
          </p:cNvSpPr>
          <p:nvPr/>
        </p:nvSpPr>
        <p:spPr>
          <a:xfrm>
            <a:off x="1502495" y="152253"/>
            <a:ext cx="11297514"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lumMod val="50000"/>
                  </a:schemeClr>
                </a:solidFill>
                <a:latin typeface="Avenir Book" charset="0"/>
                <a:ea typeface="Avenir Book" charset="0"/>
                <a:cs typeface="Avenir Book" charset="0"/>
              </a:defRPr>
            </a:lvl1pPr>
          </a:lstStyle>
          <a:p>
            <a:endParaRPr lang="en-US" b="1">
              <a:solidFill>
                <a:srgbClr val="002060"/>
              </a:solidFill>
              <a:latin typeface="Avenir Next Demi Bold" charset="0"/>
              <a:ea typeface="Avenir Next Demi Bold" charset="0"/>
              <a:cs typeface="Avenir Next Demi Bold" charset="0"/>
            </a:endParaRPr>
          </a:p>
        </p:txBody>
      </p:sp>
      <p:sp>
        <p:nvSpPr>
          <p:cNvPr id="9" name="Title 2"/>
          <p:cNvSpPr>
            <a:spLocks noGrp="1"/>
          </p:cNvSpPr>
          <p:nvPr>
            <p:ph type="title"/>
          </p:nvPr>
        </p:nvSpPr>
        <p:spPr>
          <a:xfrm>
            <a:off x="1866725" y="1449547"/>
            <a:ext cx="7472515" cy="623888"/>
          </a:xfrm>
        </p:spPr>
        <p:txBody>
          <a:bodyPr>
            <a:noAutofit/>
          </a:bodyPr>
          <a:lstStyle/>
          <a:p>
            <a:br>
              <a:rPr lang="en-US" sz="3200" dirty="0"/>
            </a:br>
            <a:r>
              <a:rPr lang="en-US" sz="3200" dirty="0"/>
              <a:t>Research Project Life Cycle</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6928"/>
          <a:stretch/>
        </p:blipFill>
        <p:spPr>
          <a:xfrm>
            <a:off x="1866725" y="3022599"/>
            <a:ext cx="7760430" cy="2867513"/>
          </a:xfrm>
          <a:prstGeom prst="rect">
            <a:avLst/>
          </a:prstGeom>
        </p:spPr>
      </p:pic>
    </p:spTree>
    <p:extLst>
      <p:ext uri="{BB962C8B-B14F-4D97-AF65-F5344CB8AC3E}">
        <p14:creationId xmlns:p14="http://schemas.microsoft.com/office/powerpoint/2010/main" val="29214634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6A6469-E494-4AA0-BDA7-6491CA58DF67}"/>
              </a:ext>
            </a:extLst>
          </p:cNvPr>
          <p:cNvSpPr>
            <a:spLocks noGrp="1"/>
          </p:cNvSpPr>
          <p:nvPr>
            <p:ph type="body" sz="quarter" idx="10"/>
          </p:nvPr>
        </p:nvSpPr>
        <p:spPr>
          <a:xfrm>
            <a:off x="110200" y="3206832"/>
            <a:ext cx="3975538" cy="444335"/>
          </a:xfrm>
        </p:spPr>
        <p:txBody>
          <a:bodyPr vert="horz" lIns="91440" tIns="45720" rIns="91440" bIns="45720" rtlCol="0" anchor="t">
            <a:normAutofit/>
          </a:bodyPr>
          <a:lstStyle/>
          <a:p>
            <a:pPr marL="0" indent="0">
              <a:buNone/>
            </a:pPr>
            <a:r>
              <a:rPr lang="en-US" sz="2400">
                <a:latin typeface="Avenir Next Medium"/>
              </a:rPr>
              <a:t>Faculty Startup Packages</a:t>
            </a:r>
            <a:endParaRPr lang="en-US" sz="2400"/>
          </a:p>
        </p:txBody>
      </p:sp>
      <p:sp>
        <p:nvSpPr>
          <p:cNvPr id="4" name="Slide Number Placeholder 3">
            <a:extLst>
              <a:ext uri="{FF2B5EF4-FFF2-40B4-BE49-F238E27FC236}">
                <a16:creationId xmlns:a16="http://schemas.microsoft.com/office/drawing/2014/main" id="{070DEF1F-BD86-4988-B0FB-6DB42EB57EDD}"/>
              </a:ext>
            </a:extLst>
          </p:cNvPr>
          <p:cNvSpPr>
            <a:spLocks noGrp="1"/>
          </p:cNvSpPr>
          <p:nvPr>
            <p:ph type="sldNum" sz="quarter" idx="4"/>
          </p:nvPr>
        </p:nvSpPr>
        <p:spPr>
          <a:xfrm>
            <a:off x="8610600" y="600466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3F6F0C-3A50-654C-8BCB-9D551D367FDC}" type="slidenum">
              <a:rPr kumimoji="0" lang="en-US" sz="1000" b="0" i="0" u="none" strike="noStrike" kern="1200" cap="none" spc="0" normalizeH="0" baseline="0" noProof="0" smtClean="0">
                <a:ln>
                  <a:noFill/>
                </a:ln>
                <a:solidFill>
                  <a:srgbClr val="3C276B">
                    <a:tint val="75000"/>
                  </a:srgbClr>
                </a:solidFill>
                <a:effectLst/>
                <a:uLnTx/>
                <a:uFillTx/>
                <a:latin typeface="Garamond" charset="0"/>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000" b="0" i="0" u="none" strike="noStrike" kern="1200" cap="none" spc="0" normalizeH="0" baseline="0" noProof="0">
              <a:ln>
                <a:noFill/>
              </a:ln>
              <a:solidFill>
                <a:srgbClr val="3C276B">
                  <a:tint val="75000"/>
                </a:srgbClr>
              </a:solidFill>
              <a:effectLst/>
              <a:uLnTx/>
              <a:uFillTx/>
              <a:latin typeface="Garamond" charset="0"/>
            </a:endParaRPr>
          </a:p>
        </p:txBody>
      </p:sp>
      <p:sp>
        <p:nvSpPr>
          <p:cNvPr id="6" name="Text Placeholder 1">
            <a:extLst>
              <a:ext uri="{FF2B5EF4-FFF2-40B4-BE49-F238E27FC236}">
                <a16:creationId xmlns:a16="http://schemas.microsoft.com/office/drawing/2014/main" id="{8DF701E3-FB4E-48AD-A343-4DF316C2B44D}"/>
              </a:ext>
            </a:extLst>
          </p:cNvPr>
          <p:cNvSpPr txBox="1">
            <a:spLocks/>
          </p:cNvSpPr>
          <p:nvPr/>
        </p:nvSpPr>
        <p:spPr>
          <a:xfrm>
            <a:off x="4174813" y="5331144"/>
            <a:ext cx="4516427" cy="444335"/>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b="0" i="0" kern="1200">
                <a:solidFill>
                  <a:sysClr val="windowText" lastClr="000000"/>
                </a:solidFill>
                <a:latin typeface="Avenir Next Medium" charset="0"/>
                <a:ea typeface="Avenir Next Medium" charset="0"/>
                <a:cs typeface="Avenir Next Medium"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venir Next" charset="0"/>
                <a:ea typeface="Avenir Next" charset="0"/>
                <a:cs typeface="Avenir Next" charset="0"/>
              </a:defRPr>
            </a:lvl2pPr>
            <a:lvl3pPr marL="1143000" indent="-228600" algn="l" defTabSz="914400" rtl="0" eaLnBrk="1" latinLnBrk="0" hangingPunct="1">
              <a:lnSpc>
                <a:spcPct val="90000"/>
              </a:lnSpc>
              <a:spcBef>
                <a:spcPts val="500"/>
              </a:spcBef>
              <a:buFont typeface="Arial"/>
              <a:buChar char="•"/>
              <a:defRPr sz="2000" b="0" i="0" kern="1200">
                <a:solidFill>
                  <a:schemeClr val="accent3"/>
                </a:solidFill>
                <a:latin typeface="Avenir Next" charset="0"/>
                <a:ea typeface="Avenir Next" charset="0"/>
                <a:cs typeface="Avenir Next" charset="0"/>
              </a:defRPr>
            </a:lvl3pPr>
            <a:lvl4pPr marL="1600200" indent="-228600" algn="l" defTabSz="914400" rtl="0" eaLnBrk="1" latinLnBrk="0" hangingPunct="1">
              <a:lnSpc>
                <a:spcPct val="90000"/>
              </a:lnSpc>
              <a:spcBef>
                <a:spcPts val="500"/>
              </a:spcBef>
              <a:buFont typeface="Arial"/>
              <a:buChar char="•"/>
              <a:defRPr sz="1800" b="0" i="0" kern="1200">
                <a:solidFill>
                  <a:schemeClr val="accent3"/>
                </a:solidFill>
                <a:latin typeface="Avenir Next" charset="0"/>
                <a:ea typeface="Avenir Next" charset="0"/>
                <a:cs typeface="Avenir Next" charset="0"/>
              </a:defRPr>
            </a:lvl4pPr>
            <a:lvl5pPr marL="2057400" indent="-228600" algn="l" defTabSz="914400" rtl="0" eaLnBrk="1" latinLnBrk="0" hangingPunct="1">
              <a:lnSpc>
                <a:spcPct val="90000"/>
              </a:lnSpc>
              <a:spcBef>
                <a:spcPts val="500"/>
              </a:spcBef>
              <a:buFont typeface="Arial"/>
              <a:buChar char="•"/>
              <a:defRPr sz="1800" b="0" i="0" kern="1200">
                <a:solidFill>
                  <a:schemeClr val="accent3"/>
                </a:solidFill>
                <a:latin typeface="Avenir Next" charset="0"/>
                <a:ea typeface="Avenir Next" charset="0"/>
                <a:cs typeface="Avenir Nex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0" i="0" u="none" strike="noStrike" kern="1200" cap="none" spc="0" normalizeH="0" baseline="0" noProof="0" dirty="0">
                <a:ln>
                  <a:noFill/>
                </a:ln>
                <a:solidFill>
                  <a:sysClr val="windowText" lastClr="000000"/>
                </a:solidFill>
                <a:effectLst/>
                <a:uLnTx/>
                <a:uFillTx/>
                <a:latin typeface="Avenir Next Medium" charset="0"/>
              </a:rPr>
              <a:t>Faculty Senate Research and Creative Activity Committee</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a:ln>
                  <a:noFill/>
                </a:ln>
                <a:solidFill>
                  <a:sysClr val="windowText" lastClr="000000"/>
                </a:solidFill>
                <a:effectLst/>
                <a:uLnTx/>
                <a:uFillTx/>
                <a:latin typeface="Avenir Next Medium" charset="0"/>
              </a:rPr>
              <a:t>Faculty RCA </a:t>
            </a:r>
            <a:r>
              <a:rPr kumimoji="0" lang="en-US" sz="2000" b="0" i="0" u="none" strike="noStrike" kern="1200" cap="none" spc="0" normalizeH="0" baseline="0" noProof="0" dirty="0">
                <a:ln>
                  <a:noFill/>
                </a:ln>
                <a:solidFill>
                  <a:sysClr val="windowText" lastClr="000000"/>
                </a:solidFill>
                <a:effectLst/>
                <a:uLnTx/>
                <a:uFillTx/>
                <a:latin typeface="Avenir Next Medium" charset="0"/>
              </a:rPr>
              <a:t>Awards</a:t>
            </a:r>
          </a:p>
        </p:txBody>
      </p:sp>
      <p:sp>
        <p:nvSpPr>
          <p:cNvPr id="7" name="Text Placeholder 1">
            <a:extLst>
              <a:ext uri="{FF2B5EF4-FFF2-40B4-BE49-F238E27FC236}">
                <a16:creationId xmlns:a16="http://schemas.microsoft.com/office/drawing/2014/main" id="{D86CF9C9-E58F-4A56-884C-368ADAC6D509}"/>
              </a:ext>
            </a:extLst>
          </p:cNvPr>
          <p:cNvSpPr txBox="1">
            <a:spLocks/>
          </p:cNvSpPr>
          <p:nvPr/>
        </p:nvSpPr>
        <p:spPr>
          <a:xfrm>
            <a:off x="-1" y="6147618"/>
            <a:ext cx="3975537" cy="444335"/>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b="0" i="0" kern="1200">
                <a:solidFill>
                  <a:sysClr val="windowText" lastClr="000000"/>
                </a:solidFill>
                <a:latin typeface="Avenir Next Medium" charset="0"/>
                <a:ea typeface="Avenir Next Medium" charset="0"/>
                <a:cs typeface="Avenir Next Medium"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venir Next" charset="0"/>
                <a:ea typeface="Avenir Next" charset="0"/>
                <a:cs typeface="Avenir Next" charset="0"/>
              </a:defRPr>
            </a:lvl2pPr>
            <a:lvl3pPr marL="1143000" indent="-228600" algn="l" defTabSz="914400" rtl="0" eaLnBrk="1" latinLnBrk="0" hangingPunct="1">
              <a:lnSpc>
                <a:spcPct val="90000"/>
              </a:lnSpc>
              <a:spcBef>
                <a:spcPts val="500"/>
              </a:spcBef>
              <a:buFont typeface="Arial"/>
              <a:buChar char="•"/>
              <a:defRPr sz="2000" b="0" i="0" kern="1200">
                <a:solidFill>
                  <a:schemeClr val="accent3"/>
                </a:solidFill>
                <a:latin typeface="Avenir Next" charset="0"/>
                <a:ea typeface="Avenir Next" charset="0"/>
                <a:cs typeface="Avenir Next" charset="0"/>
              </a:defRPr>
            </a:lvl3pPr>
            <a:lvl4pPr marL="1600200" indent="-228600" algn="l" defTabSz="914400" rtl="0" eaLnBrk="1" latinLnBrk="0" hangingPunct="1">
              <a:lnSpc>
                <a:spcPct val="90000"/>
              </a:lnSpc>
              <a:spcBef>
                <a:spcPts val="500"/>
              </a:spcBef>
              <a:buFont typeface="Arial"/>
              <a:buChar char="•"/>
              <a:defRPr sz="1800" b="0" i="0" kern="1200">
                <a:solidFill>
                  <a:schemeClr val="accent3"/>
                </a:solidFill>
                <a:latin typeface="Avenir Next" charset="0"/>
                <a:ea typeface="Avenir Next" charset="0"/>
                <a:cs typeface="Avenir Next" charset="0"/>
              </a:defRPr>
            </a:lvl4pPr>
            <a:lvl5pPr marL="2057400" indent="-228600" algn="l" defTabSz="914400" rtl="0" eaLnBrk="1" latinLnBrk="0" hangingPunct="1">
              <a:lnSpc>
                <a:spcPct val="90000"/>
              </a:lnSpc>
              <a:spcBef>
                <a:spcPts val="500"/>
              </a:spcBef>
              <a:buFont typeface="Arial"/>
              <a:buChar char="•"/>
              <a:defRPr sz="1800" b="0" i="0" kern="1200">
                <a:solidFill>
                  <a:schemeClr val="accent3"/>
                </a:solidFill>
                <a:latin typeface="Avenir Next" charset="0"/>
                <a:ea typeface="Avenir Next" charset="0"/>
                <a:cs typeface="Avenir Nex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2400" b="0" i="0" u="none" strike="noStrike" kern="1200" cap="none" spc="0" normalizeH="0" baseline="0" noProof="0" dirty="0">
                <a:ln>
                  <a:noFill/>
                </a:ln>
                <a:solidFill>
                  <a:sysClr val="windowText" lastClr="000000"/>
                </a:solidFill>
                <a:effectLst/>
                <a:uLnTx/>
                <a:uFillTx/>
                <a:latin typeface="Avenir Next Medium" charset="0"/>
              </a:rPr>
              <a:t>Undergraduate Research</a:t>
            </a:r>
          </a:p>
        </p:txBody>
      </p:sp>
      <p:pic>
        <p:nvPicPr>
          <p:cNvPr id="9" name="Picture 8">
            <a:extLst>
              <a:ext uri="{FF2B5EF4-FFF2-40B4-BE49-F238E27FC236}">
                <a16:creationId xmlns:a16="http://schemas.microsoft.com/office/drawing/2014/main" id="{8DDE656E-F6B9-436D-B05C-76C357D46821}"/>
              </a:ext>
            </a:extLst>
          </p:cNvPr>
          <p:cNvPicPr>
            <a:picLocks noChangeAspect="1"/>
          </p:cNvPicPr>
          <p:nvPr/>
        </p:nvPicPr>
        <p:blipFill>
          <a:blip r:embed="rId3"/>
          <a:srcRect/>
          <a:stretch/>
        </p:blipFill>
        <p:spPr>
          <a:xfrm>
            <a:off x="-1" y="1558169"/>
            <a:ext cx="4085739" cy="1446550"/>
          </a:xfrm>
          <a:prstGeom prst="rect">
            <a:avLst/>
          </a:prstGeom>
        </p:spPr>
      </p:pic>
      <p:pic>
        <p:nvPicPr>
          <p:cNvPr id="11" name="Picture 10">
            <a:extLst>
              <a:ext uri="{FF2B5EF4-FFF2-40B4-BE49-F238E27FC236}">
                <a16:creationId xmlns:a16="http://schemas.microsoft.com/office/drawing/2014/main" id="{08875A43-CDC7-43CE-9EE3-020261BC6C12}"/>
              </a:ext>
            </a:extLst>
          </p:cNvPr>
          <p:cNvPicPr>
            <a:picLocks noChangeAspect="1"/>
          </p:cNvPicPr>
          <p:nvPr/>
        </p:nvPicPr>
        <p:blipFill rotWithShape="1">
          <a:blip r:embed="rId4"/>
          <a:srcRect l="14448" b="20690"/>
          <a:stretch/>
        </p:blipFill>
        <p:spPr>
          <a:xfrm>
            <a:off x="0" y="3928284"/>
            <a:ext cx="3651740" cy="2098663"/>
          </a:xfrm>
          <a:prstGeom prst="rect">
            <a:avLst/>
          </a:prstGeom>
        </p:spPr>
      </p:pic>
      <p:pic>
        <p:nvPicPr>
          <p:cNvPr id="12" name="Picture 11">
            <a:extLst>
              <a:ext uri="{FF2B5EF4-FFF2-40B4-BE49-F238E27FC236}">
                <a16:creationId xmlns:a16="http://schemas.microsoft.com/office/drawing/2014/main" id="{01F00FD1-172A-45A0-B916-D367BDD06364}"/>
              </a:ext>
            </a:extLst>
          </p:cNvPr>
          <p:cNvPicPr>
            <a:picLocks noChangeAspect="1"/>
          </p:cNvPicPr>
          <p:nvPr/>
        </p:nvPicPr>
        <p:blipFill rotWithShape="1">
          <a:blip r:embed="rId5"/>
          <a:srcRect t="25869"/>
          <a:stretch/>
        </p:blipFill>
        <p:spPr>
          <a:xfrm>
            <a:off x="4352109" y="3372146"/>
            <a:ext cx="3730156" cy="1835943"/>
          </a:xfrm>
          <a:prstGeom prst="rect">
            <a:avLst/>
          </a:prstGeom>
        </p:spPr>
      </p:pic>
      <p:sp>
        <p:nvSpPr>
          <p:cNvPr id="8" name="Rectangle 7">
            <a:extLst>
              <a:ext uri="{FF2B5EF4-FFF2-40B4-BE49-F238E27FC236}">
                <a16:creationId xmlns:a16="http://schemas.microsoft.com/office/drawing/2014/main" id="{914F4DFE-F684-426A-8E77-ECAC730FE2D5}"/>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a:ln>
                <a:noFill/>
              </a:ln>
              <a:solidFill>
                <a:srgbClr val="3C276B"/>
              </a:solidFill>
              <a:effectLst/>
              <a:uLnTx/>
              <a:uFillTx/>
              <a:latin typeface="Calibri" panose="020F0502020204030204"/>
              <a:ea typeface="+mn-ea"/>
              <a:cs typeface="+mn-cs"/>
            </a:endParaRPr>
          </a:p>
        </p:txBody>
      </p:sp>
      <p:sp>
        <p:nvSpPr>
          <p:cNvPr id="13" name="Text Placeholder 1">
            <a:extLst>
              <a:ext uri="{FF2B5EF4-FFF2-40B4-BE49-F238E27FC236}">
                <a16:creationId xmlns:a16="http://schemas.microsoft.com/office/drawing/2014/main" id="{3D607E6F-3C9E-481D-85D9-3B705B57EA10}"/>
              </a:ext>
            </a:extLst>
          </p:cNvPr>
          <p:cNvSpPr txBox="1">
            <a:spLocks/>
          </p:cNvSpPr>
          <p:nvPr/>
        </p:nvSpPr>
        <p:spPr>
          <a:xfrm>
            <a:off x="8965180" y="3289503"/>
            <a:ext cx="3280698" cy="444335"/>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b="0" i="0" kern="1200">
                <a:solidFill>
                  <a:sysClr val="windowText" lastClr="000000"/>
                </a:solidFill>
                <a:latin typeface="Avenir Next Medium" charset="0"/>
                <a:ea typeface="Avenir Next Medium" charset="0"/>
                <a:cs typeface="Avenir Next Medium"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venir Next" charset="0"/>
                <a:ea typeface="Avenir Next" charset="0"/>
                <a:cs typeface="Avenir Next" charset="0"/>
              </a:defRPr>
            </a:lvl2pPr>
            <a:lvl3pPr marL="1143000" indent="-228600" algn="l" defTabSz="914400" rtl="0" eaLnBrk="1" latinLnBrk="0" hangingPunct="1">
              <a:lnSpc>
                <a:spcPct val="90000"/>
              </a:lnSpc>
              <a:spcBef>
                <a:spcPts val="500"/>
              </a:spcBef>
              <a:buFont typeface="Arial"/>
              <a:buChar char="•"/>
              <a:defRPr sz="2000" b="0" i="0" kern="1200">
                <a:solidFill>
                  <a:schemeClr val="accent3"/>
                </a:solidFill>
                <a:latin typeface="Avenir Next" charset="0"/>
                <a:ea typeface="Avenir Next" charset="0"/>
                <a:cs typeface="Avenir Next" charset="0"/>
              </a:defRPr>
            </a:lvl3pPr>
            <a:lvl4pPr marL="1600200" indent="-228600" algn="l" defTabSz="914400" rtl="0" eaLnBrk="1" latinLnBrk="0" hangingPunct="1">
              <a:lnSpc>
                <a:spcPct val="90000"/>
              </a:lnSpc>
              <a:spcBef>
                <a:spcPts val="500"/>
              </a:spcBef>
              <a:buFont typeface="Arial"/>
              <a:buChar char="•"/>
              <a:defRPr sz="1800" b="0" i="0" kern="1200">
                <a:solidFill>
                  <a:schemeClr val="accent3"/>
                </a:solidFill>
                <a:latin typeface="Avenir Next" charset="0"/>
                <a:ea typeface="Avenir Next" charset="0"/>
                <a:cs typeface="Avenir Next" charset="0"/>
              </a:defRPr>
            </a:lvl4pPr>
            <a:lvl5pPr marL="2057400" indent="-228600" algn="l" defTabSz="914400" rtl="0" eaLnBrk="1" latinLnBrk="0" hangingPunct="1">
              <a:lnSpc>
                <a:spcPct val="90000"/>
              </a:lnSpc>
              <a:spcBef>
                <a:spcPts val="500"/>
              </a:spcBef>
              <a:buFont typeface="Arial"/>
              <a:buChar char="•"/>
              <a:defRPr sz="1800" b="0" i="0" kern="1200">
                <a:solidFill>
                  <a:schemeClr val="accent3"/>
                </a:solidFill>
                <a:latin typeface="Avenir Next" charset="0"/>
                <a:ea typeface="Avenir Next" charset="0"/>
                <a:cs typeface="Avenir Nex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000" b="0" i="0" u="none" strike="noStrike" kern="1200" cap="none" spc="0" normalizeH="0" baseline="0" noProof="0">
                <a:ln>
                  <a:noFill/>
                </a:ln>
                <a:solidFill>
                  <a:sysClr val="windowText" lastClr="000000"/>
                </a:solidFill>
                <a:effectLst/>
                <a:uLnTx/>
                <a:uFillTx/>
                <a:latin typeface="Avenir Next Medium" charset="0"/>
              </a:rPr>
              <a:t>Grant Editing/Review</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sz="2000"/>
              <a:t>Funded grants examples</a:t>
            </a:r>
            <a:endParaRPr kumimoji="0" lang="en-US" sz="2000" b="0" i="0" u="none" strike="noStrike" kern="1200" cap="none" spc="0" normalizeH="0" baseline="0" noProof="0">
              <a:ln>
                <a:noFill/>
              </a:ln>
              <a:solidFill>
                <a:sysClr val="windowText" lastClr="000000"/>
              </a:solidFill>
              <a:effectLst/>
              <a:uLnTx/>
              <a:uFillTx/>
              <a:latin typeface="Avenir Next Medium" charset="0"/>
            </a:endParaRPr>
          </a:p>
        </p:txBody>
      </p:sp>
      <p:pic>
        <p:nvPicPr>
          <p:cNvPr id="14" name="Picture 13">
            <a:extLst>
              <a:ext uri="{FF2B5EF4-FFF2-40B4-BE49-F238E27FC236}">
                <a16:creationId xmlns:a16="http://schemas.microsoft.com/office/drawing/2014/main" id="{A8235A6D-4BB6-4AD1-AC1D-EB479846B252}"/>
              </a:ext>
            </a:extLst>
          </p:cNvPr>
          <p:cNvPicPr>
            <a:picLocks noChangeAspect="1"/>
          </p:cNvPicPr>
          <p:nvPr/>
        </p:nvPicPr>
        <p:blipFill>
          <a:blip r:embed="rId6"/>
          <a:stretch>
            <a:fillRect/>
          </a:stretch>
        </p:blipFill>
        <p:spPr>
          <a:xfrm>
            <a:off x="8965180" y="1226266"/>
            <a:ext cx="3201864" cy="1897897"/>
          </a:xfrm>
          <a:prstGeom prst="rect">
            <a:avLst/>
          </a:prstGeom>
        </p:spPr>
      </p:pic>
      <p:sp>
        <p:nvSpPr>
          <p:cNvPr id="17" name="Text Placeholder 1">
            <a:extLst>
              <a:ext uri="{FF2B5EF4-FFF2-40B4-BE49-F238E27FC236}">
                <a16:creationId xmlns:a16="http://schemas.microsoft.com/office/drawing/2014/main" id="{E3C3BFB6-2906-48E8-9213-C67E3A580A73}"/>
              </a:ext>
            </a:extLst>
          </p:cNvPr>
          <p:cNvSpPr txBox="1">
            <a:spLocks/>
          </p:cNvSpPr>
          <p:nvPr/>
        </p:nvSpPr>
        <p:spPr>
          <a:xfrm>
            <a:off x="8733368" y="6161647"/>
            <a:ext cx="3359532" cy="444335"/>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b="0" i="0" kern="1200">
                <a:solidFill>
                  <a:sysClr val="windowText" lastClr="000000"/>
                </a:solidFill>
                <a:latin typeface="Avenir Next Medium" charset="0"/>
                <a:ea typeface="Avenir Next Medium" charset="0"/>
                <a:cs typeface="Avenir Next Medium"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venir Next" charset="0"/>
                <a:ea typeface="Avenir Next" charset="0"/>
                <a:cs typeface="Avenir Next" charset="0"/>
              </a:defRPr>
            </a:lvl2pPr>
            <a:lvl3pPr marL="1143000" indent="-228600" algn="l" defTabSz="914400" rtl="0" eaLnBrk="1" latinLnBrk="0" hangingPunct="1">
              <a:lnSpc>
                <a:spcPct val="90000"/>
              </a:lnSpc>
              <a:spcBef>
                <a:spcPts val="500"/>
              </a:spcBef>
              <a:buFont typeface="Arial"/>
              <a:buChar char="•"/>
              <a:defRPr sz="2000" b="0" i="0" kern="1200">
                <a:solidFill>
                  <a:schemeClr val="accent3"/>
                </a:solidFill>
                <a:latin typeface="Avenir Next" charset="0"/>
                <a:ea typeface="Avenir Next" charset="0"/>
                <a:cs typeface="Avenir Next" charset="0"/>
              </a:defRPr>
            </a:lvl3pPr>
            <a:lvl4pPr marL="1600200" indent="-228600" algn="l" defTabSz="914400" rtl="0" eaLnBrk="1" latinLnBrk="0" hangingPunct="1">
              <a:lnSpc>
                <a:spcPct val="90000"/>
              </a:lnSpc>
              <a:spcBef>
                <a:spcPts val="500"/>
              </a:spcBef>
              <a:buFont typeface="Arial"/>
              <a:buChar char="•"/>
              <a:defRPr sz="1800" b="0" i="0" kern="1200">
                <a:solidFill>
                  <a:schemeClr val="accent3"/>
                </a:solidFill>
                <a:latin typeface="Avenir Next" charset="0"/>
                <a:ea typeface="Avenir Next" charset="0"/>
                <a:cs typeface="Avenir Next" charset="0"/>
              </a:defRPr>
            </a:lvl4pPr>
            <a:lvl5pPr marL="2057400" indent="-228600" algn="l" defTabSz="914400" rtl="0" eaLnBrk="1" latinLnBrk="0" hangingPunct="1">
              <a:lnSpc>
                <a:spcPct val="90000"/>
              </a:lnSpc>
              <a:spcBef>
                <a:spcPts val="500"/>
              </a:spcBef>
              <a:buFont typeface="Arial"/>
              <a:buChar char="•"/>
              <a:defRPr sz="1800" b="0" i="0" kern="1200">
                <a:solidFill>
                  <a:schemeClr val="accent3"/>
                </a:solidFill>
                <a:latin typeface="Avenir Next" charset="0"/>
                <a:ea typeface="Avenir Next" charset="0"/>
                <a:cs typeface="Avenir Nex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2400" b="0" i="0" u="none" strike="noStrike" kern="1200" cap="none" spc="0" normalizeH="0" baseline="0" noProof="0">
                <a:ln>
                  <a:noFill/>
                </a:ln>
                <a:solidFill>
                  <a:sysClr val="windowText" lastClr="000000"/>
                </a:solidFill>
                <a:effectLst/>
                <a:uLnTx/>
                <a:uFillTx/>
                <a:latin typeface="Avenir Next Medium" charset="0"/>
              </a:rPr>
              <a:t>Postdoctoral Affairs</a:t>
            </a:r>
          </a:p>
        </p:txBody>
      </p:sp>
      <p:pic>
        <p:nvPicPr>
          <p:cNvPr id="20" name="Picture 19">
            <a:extLst>
              <a:ext uri="{FF2B5EF4-FFF2-40B4-BE49-F238E27FC236}">
                <a16:creationId xmlns:a16="http://schemas.microsoft.com/office/drawing/2014/main" id="{FBE19AC9-33DD-4385-80FA-DE5E83F05284}"/>
              </a:ext>
            </a:extLst>
          </p:cNvPr>
          <p:cNvPicPr>
            <a:picLocks noChangeAspect="1"/>
          </p:cNvPicPr>
          <p:nvPr/>
        </p:nvPicPr>
        <p:blipFill>
          <a:blip r:embed="rId7"/>
          <a:stretch>
            <a:fillRect/>
          </a:stretch>
        </p:blipFill>
        <p:spPr>
          <a:xfrm flipH="1">
            <a:off x="8957116" y="4238770"/>
            <a:ext cx="3217992" cy="1844384"/>
          </a:xfrm>
          <a:prstGeom prst="rect">
            <a:avLst/>
          </a:prstGeom>
        </p:spPr>
      </p:pic>
      <p:sp>
        <p:nvSpPr>
          <p:cNvPr id="18" name="Rectangle 17">
            <a:extLst>
              <a:ext uri="{FF2B5EF4-FFF2-40B4-BE49-F238E27FC236}">
                <a16:creationId xmlns:a16="http://schemas.microsoft.com/office/drawing/2014/main" id="{E7BEBAE4-44D1-4756-818F-B0D3E8B74183}"/>
              </a:ext>
            </a:extLst>
          </p:cNvPr>
          <p:cNvSpPr/>
          <p:nvPr/>
        </p:nvSpPr>
        <p:spPr>
          <a:xfrm>
            <a:off x="4175861" y="1037613"/>
            <a:ext cx="4564726" cy="2123658"/>
          </a:xfrm>
          <a:prstGeom prst="rect">
            <a:avLst/>
          </a:prstGeom>
        </p:spPr>
        <p:txBody>
          <a:bodyPr wrap="square" lIns="91440" tIns="45720" rIns="91440" bIns="45720" anchor="t">
            <a:spAutoFit/>
          </a:bodyPr>
          <a:lstStyle/>
          <a:p>
            <a:pPr algn="ctr"/>
            <a:r>
              <a:rPr lang="en-US" sz="4400" b="1" dirty="0">
                <a:latin typeface="Avenir Next Medium"/>
                <a:cs typeface="Calibri"/>
              </a:rPr>
              <a:t>Office of Research Development</a:t>
            </a:r>
            <a:endParaRPr lang="en-US" dirty="0"/>
          </a:p>
        </p:txBody>
      </p:sp>
    </p:spTree>
    <p:extLst>
      <p:ext uri="{BB962C8B-B14F-4D97-AF65-F5344CB8AC3E}">
        <p14:creationId xmlns:p14="http://schemas.microsoft.com/office/powerpoint/2010/main" val="33503961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33F6F0C-3A50-654C-8BCB-9D551D367FDC}" type="slidenum">
              <a:rPr lang="en-US" smtClean="0"/>
              <a:pPr/>
              <a:t>4</a:t>
            </a:fld>
            <a:endParaRPr lang="en-US"/>
          </a:p>
        </p:txBody>
      </p:sp>
      <p:sp>
        <p:nvSpPr>
          <p:cNvPr id="6" name="TextBox 5">
            <a:extLst>
              <a:ext uri="{FF2B5EF4-FFF2-40B4-BE49-F238E27FC236}">
                <a16:creationId xmlns:a16="http://schemas.microsoft.com/office/drawing/2014/main" id="{894A74BE-5B08-6C29-771D-DA4D5C5701EA}"/>
              </a:ext>
            </a:extLst>
          </p:cNvPr>
          <p:cNvSpPr txBox="1"/>
          <p:nvPr/>
        </p:nvSpPr>
        <p:spPr>
          <a:xfrm>
            <a:off x="938389" y="1092200"/>
            <a:ext cx="7062611" cy="24006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latin typeface="Avenir Next"/>
              </a:rPr>
              <a:t>Overview </a:t>
            </a:r>
            <a:endParaRPr lang="en-US" sz="3200" b="1" dirty="0">
              <a:cs typeface="Calibri"/>
            </a:endParaRPr>
          </a:p>
          <a:p>
            <a:pPr marL="342900" indent="-342900">
              <a:buFont typeface="Arial"/>
              <a:buChar char="•"/>
            </a:pPr>
            <a:r>
              <a:rPr lang="en-US" sz="2800" dirty="0">
                <a:latin typeface="Avenir Next"/>
              </a:rPr>
              <a:t>ECU Strategic Plan​ </a:t>
            </a:r>
            <a:endParaRPr lang="en-US" sz="2800" dirty="0">
              <a:latin typeface="Calibri" panose="020F0502020204030204"/>
              <a:cs typeface="Calibri" panose="020F0502020204030204"/>
            </a:endParaRPr>
          </a:p>
          <a:p>
            <a:pPr marL="342900" indent="-342900">
              <a:buFont typeface="Arial"/>
              <a:buChar char="•"/>
            </a:pPr>
            <a:r>
              <a:rPr lang="en-US" sz="2800" dirty="0">
                <a:latin typeface="Avenir Next"/>
              </a:rPr>
              <a:t>Research Growth​ </a:t>
            </a:r>
            <a:endParaRPr lang="en-US" sz="2800" dirty="0">
              <a:latin typeface="Calibri" panose="020F0502020204030204"/>
              <a:cs typeface="Calibri"/>
            </a:endParaRPr>
          </a:p>
          <a:p>
            <a:pPr marL="342900" indent="-342900">
              <a:buFont typeface="Arial"/>
              <a:buChar char="•"/>
            </a:pPr>
            <a:r>
              <a:rPr lang="en-US" sz="2800" dirty="0">
                <a:latin typeface="Avenir Next"/>
              </a:rPr>
              <a:t>Office Overview</a:t>
            </a:r>
            <a:r>
              <a:rPr lang="en-US" sz="3200" dirty="0">
                <a:latin typeface="Avenir Next"/>
              </a:rPr>
              <a:t>​</a:t>
            </a:r>
            <a:endParaRPr lang="en-US" sz="3200" dirty="0">
              <a:latin typeface="Avenir Next"/>
              <a:cs typeface="Calibri"/>
            </a:endParaRPr>
          </a:p>
          <a:p>
            <a:pPr marL="914400" lvl="1" indent="-457200">
              <a:buFont typeface="Courier New"/>
              <a:buChar char="o"/>
            </a:pPr>
            <a:r>
              <a:rPr lang="en-US" sz="2800" dirty="0">
                <a:latin typeface="Avenir Next"/>
              </a:rPr>
              <a:t>Resources for research activities​ ​ ​ </a:t>
            </a:r>
            <a:endParaRPr lang="en-US" sz="2800" dirty="0">
              <a:latin typeface="Avenir Next"/>
              <a:cs typeface="Calibri"/>
            </a:endParaRPr>
          </a:p>
        </p:txBody>
      </p:sp>
      <p:pic>
        <p:nvPicPr>
          <p:cNvPr id="7" name="Picture 6" descr="A person in a lab coat holding a tube with liquid&#10;&#10;Description automatically generated">
            <a:extLst>
              <a:ext uri="{FF2B5EF4-FFF2-40B4-BE49-F238E27FC236}">
                <a16:creationId xmlns:a16="http://schemas.microsoft.com/office/drawing/2014/main" id="{B3FF2077-B08D-52D5-B032-7E7F8217501E}"/>
              </a:ext>
            </a:extLst>
          </p:cNvPr>
          <p:cNvPicPr>
            <a:picLocks noChangeAspect="1"/>
          </p:cNvPicPr>
          <p:nvPr/>
        </p:nvPicPr>
        <p:blipFill rotWithShape="1">
          <a:blip r:embed="rId3"/>
          <a:srcRect b="9481"/>
          <a:stretch/>
        </p:blipFill>
        <p:spPr>
          <a:xfrm>
            <a:off x="1456266" y="3683703"/>
            <a:ext cx="9279467" cy="2885374"/>
          </a:xfrm>
          <a:prstGeom prst="rect">
            <a:avLst/>
          </a:prstGeom>
        </p:spPr>
      </p:pic>
    </p:spTree>
    <p:extLst>
      <p:ext uri="{BB962C8B-B14F-4D97-AF65-F5344CB8AC3E}">
        <p14:creationId xmlns:p14="http://schemas.microsoft.com/office/powerpoint/2010/main" val="29866390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248993" y="1631522"/>
            <a:ext cx="3020965" cy="623888"/>
          </a:xfrm>
        </p:spPr>
        <p:txBody>
          <a:bodyPr>
            <a:noAutofit/>
          </a:bodyPr>
          <a:lstStyle/>
          <a:p>
            <a:r>
              <a:rPr lang="en-US" sz="2400" dirty="0"/>
              <a:t>Research Administration Hubs: </a:t>
            </a:r>
            <a:br>
              <a:rPr lang="en-US" sz="2400" dirty="0"/>
            </a:br>
            <a:r>
              <a:rPr lang="en-US" sz="2400" dirty="0"/>
              <a:t>Pre- and Post-award grant management</a:t>
            </a:r>
          </a:p>
        </p:txBody>
      </p:sp>
      <p:sp>
        <p:nvSpPr>
          <p:cNvPr id="4" name="Slide Number Placeholder 3"/>
          <p:cNvSpPr>
            <a:spLocks noGrp="1"/>
          </p:cNvSpPr>
          <p:nvPr>
            <p:ph type="sldNum" sz="quarter" idx="4"/>
          </p:nvPr>
        </p:nvSpPr>
        <p:spPr/>
        <p:txBody>
          <a:bodyPr/>
          <a:lstStyle/>
          <a:p>
            <a:fld id="{B33F6F0C-3A50-654C-8BCB-9D551D367FDC}" type="slidenum">
              <a:rPr lang="en-US" smtClean="0"/>
              <a:pPr/>
              <a:t>40</a:t>
            </a:fld>
            <a:endParaRPr lang="en-US"/>
          </a:p>
        </p:txBody>
      </p:sp>
      <p:pic>
        <p:nvPicPr>
          <p:cNvPr id="7" name="Picture 6" descr="A group of people with their names&#10;&#10;Description automatically generated">
            <a:extLst>
              <a:ext uri="{FF2B5EF4-FFF2-40B4-BE49-F238E27FC236}">
                <a16:creationId xmlns:a16="http://schemas.microsoft.com/office/drawing/2014/main" id="{ADCAB41D-C30B-0741-3F0C-DBB3A3034E99}"/>
              </a:ext>
            </a:extLst>
          </p:cNvPr>
          <p:cNvPicPr>
            <a:picLocks noChangeAspect="1"/>
          </p:cNvPicPr>
          <p:nvPr/>
        </p:nvPicPr>
        <p:blipFill>
          <a:blip r:embed="rId3"/>
          <a:stretch>
            <a:fillRect/>
          </a:stretch>
        </p:blipFill>
        <p:spPr>
          <a:xfrm>
            <a:off x="8495816" y="838297"/>
            <a:ext cx="3576049" cy="5883178"/>
          </a:xfrm>
          <a:prstGeom prst="rect">
            <a:avLst/>
          </a:prstGeom>
        </p:spPr>
      </p:pic>
      <p:pic>
        <p:nvPicPr>
          <p:cNvPr id="11" name="Picture 10" descr="A group of women with their names&#10;&#10;Description automatically generated">
            <a:extLst>
              <a:ext uri="{FF2B5EF4-FFF2-40B4-BE49-F238E27FC236}">
                <a16:creationId xmlns:a16="http://schemas.microsoft.com/office/drawing/2014/main" id="{3903337B-1FD2-997F-6FE5-BD0B7E0AAC71}"/>
              </a:ext>
            </a:extLst>
          </p:cNvPr>
          <p:cNvPicPr>
            <a:picLocks noChangeAspect="1"/>
          </p:cNvPicPr>
          <p:nvPr/>
        </p:nvPicPr>
        <p:blipFill>
          <a:blip r:embed="rId4"/>
          <a:stretch>
            <a:fillRect/>
          </a:stretch>
        </p:blipFill>
        <p:spPr>
          <a:xfrm>
            <a:off x="3372592" y="741531"/>
            <a:ext cx="4917957" cy="6076709"/>
          </a:xfrm>
          <a:prstGeom prst="rect">
            <a:avLst/>
          </a:prstGeom>
        </p:spPr>
      </p:pic>
    </p:spTree>
    <p:extLst>
      <p:ext uri="{BB962C8B-B14F-4D97-AF65-F5344CB8AC3E}">
        <p14:creationId xmlns:p14="http://schemas.microsoft.com/office/powerpoint/2010/main" val="5572692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33F6F0C-3A50-654C-8BCB-9D551D367FDC}" type="slidenum">
              <a:rPr lang="en-US" smtClean="0"/>
              <a:pPr/>
              <a:t>41</a:t>
            </a:fld>
            <a:endParaRPr lang="en-US"/>
          </a:p>
        </p:txBody>
      </p:sp>
      <p:sp>
        <p:nvSpPr>
          <p:cNvPr id="7" name="Slide Number Placeholder 3"/>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Garamond" charset="0"/>
                <a:ea typeface="Garamond" charset="0"/>
                <a:cs typeface="Garamond"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477B41-848B-1B45-86CD-8909B7793347}" type="slidenum">
              <a:rPr lang="en-US" smtClean="0">
                <a:solidFill>
                  <a:srgbClr val="7030A0"/>
                </a:solidFill>
              </a:rPr>
              <a:pPr/>
              <a:t>41</a:t>
            </a:fld>
            <a:endParaRPr lang="en-US">
              <a:solidFill>
                <a:srgbClr val="7030A0"/>
              </a:solidFill>
            </a:endParaRPr>
          </a:p>
        </p:txBody>
      </p:sp>
      <p:sp>
        <p:nvSpPr>
          <p:cNvPr id="8" name="Title 1"/>
          <p:cNvSpPr txBox="1">
            <a:spLocks/>
          </p:cNvSpPr>
          <p:nvPr/>
        </p:nvSpPr>
        <p:spPr>
          <a:xfrm>
            <a:off x="1502495" y="152253"/>
            <a:ext cx="11297514"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lumMod val="50000"/>
                  </a:schemeClr>
                </a:solidFill>
                <a:latin typeface="Avenir Book" charset="0"/>
                <a:ea typeface="Avenir Book" charset="0"/>
                <a:cs typeface="Avenir Book" charset="0"/>
              </a:defRPr>
            </a:lvl1pPr>
          </a:lstStyle>
          <a:p>
            <a:endParaRPr lang="en-US" b="1">
              <a:solidFill>
                <a:srgbClr val="002060"/>
              </a:solidFill>
              <a:latin typeface="Avenir Next Demi Bold" charset="0"/>
              <a:ea typeface="Avenir Next Demi Bold" charset="0"/>
              <a:cs typeface="Avenir Next Demi Bold" charset="0"/>
            </a:endParaRPr>
          </a:p>
        </p:txBody>
      </p:sp>
      <p:sp>
        <p:nvSpPr>
          <p:cNvPr id="9" name="Title 2"/>
          <p:cNvSpPr>
            <a:spLocks noGrp="1"/>
          </p:cNvSpPr>
          <p:nvPr>
            <p:ph type="title"/>
          </p:nvPr>
        </p:nvSpPr>
        <p:spPr>
          <a:xfrm>
            <a:off x="1866725" y="1449547"/>
            <a:ext cx="7472515" cy="623888"/>
          </a:xfrm>
        </p:spPr>
        <p:txBody>
          <a:bodyPr>
            <a:noAutofit/>
          </a:bodyPr>
          <a:lstStyle/>
          <a:p>
            <a:br>
              <a:rPr lang="en-US" sz="3200" dirty="0"/>
            </a:br>
            <a:r>
              <a:rPr lang="en-US" sz="3200" dirty="0"/>
              <a:t>Research Project Life Cycle</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6928"/>
          <a:stretch/>
        </p:blipFill>
        <p:spPr>
          <a:xfrm>
            <a:off x="1866725" y="3022599"/>
            <a:ext cx="7760430" cy="2867513"/>
          </a:xfrm>
          <a:prstGeom prst="rect">
            <a:avLst/>
          </a:prstGeom>
        </p:spPr>
      </p:pic>
    </p:spTree>
    <p:extLst>
      <p:ext uri="{BB962C8B-B14F-4D97-AF65-F5344CB8AC3E}">
        <p14:creationId xmlns:p14="http://schemas.microsoft.com/office/powerpoint/2010/main" val="5093397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20BD40-419C-4FE0-AB29-B259DBDA56A8}"/>
              </a:ext>
            </a:extLst>
          </p:cNvPr>
          <p:cNvSpPr>
            <a:spLocks noGrp="1"/>
          </p:cNvSpPr>
          <p:nvPr>
            <p:ph type="body" sz="quarter" idx="10"/>
          </p:nvPr>
        </p:nvSpPr>
        <p:spPr>
          <a:xfrm>
            <a:off x="733611" y="2246313"/>
            <a:ext cx="11006959" cy="4475162"/>
          </a:xfrm>
        </p:spPr>
        <p:txBody>
          <a:bodyPr vert="horz" lIns="91440" tIns="45720" rIns="91440" bIns="45720" rtlCol="0" anchor="t">
            <a:normAutofit/>
          </a:bodyPr>
          <a:lstStyle/>
          <a:p>
            <a:pPr marL="0" indent="0">
              <a:buNone/>
            </a:pPr>
            <a:r>
              <a:rPr lang="en-US" dirty="0">
                <a:latin typeface="Avenir Next Medium"/>
              </a:rPr>
              <a:t>ORAC provides support to the ECU research community through:</a:t>
            </a:r>
          </a:p>
          <a:p>
            <a:pPr lvl="1"/>
            <a:r>
              <a:rPr lang="en-US" dirty="0">
                <a:latin typeface="Avenir Next"/>
              </a:rPr>
              <a:t>Proposal review, processing, and submission to external sponsors</a:t>
            </a:r>
          </a:p>
          <a:p>
            <a:pPr lvl="1"/>
            <a:r>
              <a:rPr lang="en-US" dirty="0">
                <a:latin typeface="Avenir Next"/>
              </a:rPr>
              <a:t>Review and Acceptance of awards</a:t>
            </a:r>
          </a:p>
          <a:p>
            <a:pPr lvl="1"/>
            <a:r>
              <a:rPr lang="en-US" dirty="0">
                <a:latin typeface="Avenir Next"/>
              </a:rPr>
              <a:t>Assistance in financial management of funded projects</a:t>
            </a:r>
          </a:p>
          <a:p>
            <a:pPr lvl="1"/>
            <a:r>
              <a:rPr lang="en-US" dirty="0">
                <a:latin typeface="Avenir Next"/>
              </a:rPr>
              <a:t>Closeout and final financial reporting</a:t>
            </a:r>
          </a:p>
          <a:p>
            <a:pPr lvl="1"/>
            <a:r>
              <a:rPr lang="en-US" dirty="0">
                <a:latin typeface="Avenir Next"/>
              </a:rPr>
              <a:t>Institutional Review Board (IRB) support and training</a:t>
            </a:r>
          </a:p>
          <a:p>
            <a:pPr lvl="1"/>
            <a:r>
              <a:rPr lang="en-US" dirty="0">
                <a:latin typeface="Avenir Next"/>
              </a:rPr>
              <a:t>Institutional Animal Care and Use Committee (IACUC) Support and training</a:t>
            </a:r>
          </a:p>
          <a:p>
            <a:pPr lvl="1"/>
            <a:r>
              <a:rPr lang="en-US" dirty="0">
                <a:latin typeface="Avenir Next"/>
              </a:rPr>
              <a:t>Responsible Conduct of Research (RCR) Training</a:t>
            </a:r>
          </a:p>
          <a:p>
            <a:pPr lvl="1"/>
            <a:r>
              <a:rPr lang="en-US" dirty="0">
                <a:latin typeface="Avenir Next"/>
              </a:rPr>
              <a:t>Conflict of Interest (COI) reporting and management</a:t>
            </a:r>
          </a:p>
          <a:p>
            <a:pPr lvl="1"/>
            <a:endParaRPr lang="en-US" dirty="0"/>
          </a:p>
          <a:p>
            <a:pPr lvl="1"/>
            <a:endParaRPr lang="en-US" dirty="0"/>
          </a:p>
          <a:p>
            <a:endParaRPr lang="en-US" dirty="0"/>
          </a:p>
        </p:txBody>
      </p:sp>
      <p:sp>
        <p:nvSpPr>
          <p:cNvPr id="3" name="Title 2">
            <a:extLst>
              <a:ext uri="{FF2B5EF4-FFF2-40B4-BE49-F238E27FC236}">
                <a16:creationId xmlns:a16="http://schemas.microsoft.com/office/drawing/2014/main" id="{7128C5B4-0B36-429C-ABF4-CF246C8C1C6F}"/>
              </a:ext>
            </a:extLst>
          </p:cNvPr>
          <p:cNvSpPr>
            <a:spLocks noGrp="1"/>
          </p:cNvSpPr>
          <p:nvPr>
            <p:ph type="title"/>
          </p:nvPr>
        </p:nvSpPr>
        <p:spPr>
          <a:xfrm>
            <a:off x="733611" y="1159931"/>
            <a:ext cx="10878016" cy="623888"/>
          </a:xfrm>
        </p:spPr>
        <p:txBody>
          <a:bodyPr>
            <a:normAutofit fontScale="90000"/>
          </a:bodyPr>
          <a:lstStyle/>
          <a:p>
            <a:r>
              <a:rPr lang="en-US" dirty="0"/>
              <a:t>Office of Research Administration and Compliance (ORAC)</a:t>
            </a:r>
          </a:p>
        </p:txBody>
      </p:sp>
      <p:sp>
        <p:nvSpPr>
          <p:cNvPr id="4" name="Slide Number Placeholder 3">
            <a:extLst>
              <a:ext uri="{FF2B5EF4-FFF2-40B4-BE49-F238E27FC236}">
                <a16:creationId xmlns:a16="http://schemas.microsoft.com/office/drawing/2014/main" id="{A6F49C69-E1DC-4040-BEFA-7929ACB0190B}"/>
              </a:ext>
            </a:extLst>
          </p:cNvPr>
          <p:cNvSpPr>
            <a:spLocks noGrp="1"/>
          </p:cNvSpPr>
          <p:nvPr>
            <p:ph type="sldNum" sz="quarter" idx="4"/>
          </p:nvPr>
        </p:nvSpPr>
        <p:spPr/>
        <p:txBody>
          <a:bodyPr/>
          <a:lstStyle/>
          <a:p>
            <a:fld id="{B33F6F0C-3A50-654C-8BCB-9D551D367FDC}" type="slidenum">
              <a:rPr lang="en-US" smtClean="0"/>
              <a:pPr/>
              <a:t>42</a:t>
            </a:fld>
            <a:endParaRPr lang="en-US"/>
          </a:p>
        </p:txBody>
      </p:sp>
    </p:spTree>
    <p:extLst>
      <p:ext uri="{BB962C8B-B14F-4D97-AF65-F5344CB8AC3E}">
        <p14:creationId xmlns:p14="http://schemas.microsoft.com/office/powerpoint/2010/main" val="10922320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2722531" y="954124"/>
            <a:ext cx="6958780" cy="623888"/>
          </a:xfrm>
        </p:spPr>
        <p:txBody>
          <a:bodyPr>
            <a:normAutofit/>
          </a:bodyPr>
          <a:lstStyle/>
          <a:p>
            <a:r>
              <a:rPr lang="en-US" sz="3600"/>
              <a:t>Thank you</a:t>
            </a:r>
          </a:p>
        </p:txBody>
      </p:sp>
      <p:sp>
        <p:nvSpPr>
          <p:cNvPr id="4" name="Slide Number Placeholder 3"/>
          <p:cNvSpPr>
            <a:spLocks noGrp="1"/>
          </p:cNvSpPr>
          <p:nvPr>
            <p:ph type="sldNum" sz="quarter" idx="4"/>
          </p:nvPr>
        </p:nvSpPr>
        <p:spPr/>
        <p:txBody>
          <a:bodyPr/>
          <a:lstStyle/>
          <a:p>
            <a:fld id="{B33F6F0C-3A50-654C-8BCB-9D551D367FDC}" type="slidenum">
              <a:rPr lang="en-US" smtClean="0"/>
              <a:pPr/>
              <a:t>43</a:t>
            </a:fld>
            <a:endParaRPr lang="en-US" dirty="0"/>
          </a:p>
        </p:txBody>
      </p:sp>
      <p:sp>
        <p:nvSpPr>
          <p:cNvPr id="10" name="Text Placeholder 1"/>
          <p:cNvSpPr txBox="1">
            <a:spLocks/>
          </p:cNvSpPr>
          <p:nvPr/>
        </p:nvSpPr>
        <p:spPr>
          <a:xfrm>
            <a:off x="1844536" y="4412728"/>
            <a:ext cx="3168926" cy="1243649"/>
          </a:xfrm>
          <a:prstGeom prst="rect">
            <a:avLst/>
          </a:prstGeom>
          <a:ln>
            <a:no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b="0" i="0" kern="1200">
                <a:solidFill>
                  <a:sysClr val="windowText" lastClr="000000"/>
                </a:solidFill>
                <a:latin typeface="Avenir Next Medium" charset="0"/>
                <a:ea typeface="Avenir Next Medium" charset="0"/>
                <a:cs typeface="Avenir Next Medium"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venir Next" charset="0"/>
                <a:ea typeface="Avenir Next" charset="0"/>
                <a:cs typeface="Avenir Next" charset="0"/>
              </a:defRPr>
            </a:lvl2pPr>
            <a:lvl3pPr marL="1143000" indent="-228600" algn="l" defTabSz="914400" rtl="0" eaLnBrk="1" latinLnBrk="0" hangingPunct="1">
              <a:lnSpc>
                <a:spcPct val="90000"/>
              </a:lnSpc>
              <a:spcBef>
                <a:spcPts val="500"/>
              </a:spcBef>
              <a:buFont typeface="Arial"/>
              <a:buChar char="•"/>
              <a:defRPr sz="2000" b="0" i="0" kern="1200">
                <a:solidFill>
                  <a:schemeClr val="accent3"/>
                </a:solidFill>
                <a:latin typeface="Avenir Next" charset="0"/>
                <a:ea typeface="Avenir Next" charset="0"/>
                <a:cs typeface="Avenir Next" charset="0"/>
              </a:defRPr>
            </a:lvl3pPr>
            <a:lvl4pPr marL="1600200" indent="-228600" algn="l" defTabSz="914400" rtl="0" eaLnBrk="1" latinLnBrk="0" hangingPunct="1">
              <a:lnSpc>
                <a:spcPct val="90000"/>
              </a:lnSpc>
              <a:spcBef>
                <a:spcPts val="500"/>
              </a:spcBef>
              <a:buFont typeface="Arial"/>
              <a:buChar char="•"/>
              <a:defRPr sz="1800" b="0" i="0" kern="1200">
                <a:solidFill>
                  <a:schemeClr val="accent3"/>
                </a:solidFill>
                <a:latin typeface="Avenir Next" charset="0"/>
                <a:ea typeface="Avenir Next" charset="0"/>
                <a:cs typeface="Avenir Next" charset="0"/>
              </a:defRPr>
            </a:lvl4pPr>
            <a:lvl5pPr marL="2057400" indent="-228600" algn="l" defTabSz="914400" rtl="0" eaLnBrk="1" latinLnBrk="0" hangingPunct="1">
              <a:lnSpc>
                <a:spcPct val="90000"/>
              </a:lnSpc>
              <a:spcBef>
                <a:spcPts val="500"/>
              </a:spcBef>
              <a:buFont typeface="Arial"/>
              <a:buChar char="•"/>
              <a:defRPr sz="1800" b="0" i="0" kern="1200">
                <a:solidFill>
                  <a:schemeClr val="accent3"/>
                </a:solidFill>
                <a:latin typeface="Avenir Next" charset="0"/>
                <a:ea typeface="Avenir Next" charset="0"/>
                <a:cs typeface="Avenir Nex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dirty="0"/>
              <a:t>Mary Farwell</a:t>
            </a:r>
          </a:p>
          <a:p>
            <a:pPr marL="0" indent="0" algn="ctr">
              <a:lnSpc>
                <a:spcPct val="130000"/>
              </a:lnSpc>
              <a:buNone/>
            </a:pPr>
            <a:r>
              <a:rPr lang="en-US" sz="1900" dirty="0"/>
              <a:t>Assistant Vice Chancellor Research Development</a:t>
            </a:r>
          </a:p>
        </p:txBody>
      </p:sp>
      <p:pic>
        <p:nvPicPr>
          <p:cNvPr id="1028" name="Picture 4">
            <a:extLst>
              <a:ext uri="{FF2B5EF4-FFF2-40B4-BE49-F238E27FC236}">
                <a16:creationId xmlns:a16="http://schemas.microsoft.com/office/drawing/2014/main" id="{08B52890-540F-53CD-BD4B-8BBBD5B48E36}"/>
              </a:ext>
            </a:extLst>
          </p:cNvPr>
          <p:cNvPicPr>
            <a:picLocks noChangeAspect="1" noChangeArrowheads="1"/>
          </p:cNvPicPr>
          <p:nvPr/>
        </p:nvPicPr>
        <p:blipFill>
          <a:blip r:embed="rId3"/>
          <a:srcRect/>
          <a:stretch/>
        </p:blipFill>
        <p:spPr bwMode="auto">
          <a:xfrm>
            <a:off x="2267095" y="1902784"/>
            <a:ext cx="2244441" cy="22444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ecky Welch">
            <a:extLst>
              <a:ext uri="{FF2B5EF4-FFF2-40B4-BE49-F238E27FC236}">
                <a16:creationId xmlns:a16="http://schemas.microsoft.com/office/drawing/2014/main" id="{B9A97FB8-9F43-EDED-53EE-89C3A4A02D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2445" y="1902783"/>
            <a:ext cx="2244442" cy="2244442"/>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1">
            <a:extLst>
              <a:ext uri="{FF2B5EF4-FFF2-40B4-BE49-F238E27FC236}">
                <a16:creationId xmlns:a16="http://schemas.microsoft.com/office/drawing/2014/main" id="{24EE3339-023C-C205-4C3C-567D264638AE}"/>
              </a:ext>
            </a:extLst>
          </p:cNvPr>
          <p:cNvSpPr txBox="1">
            <a:spLocks/>
          </p:cNvSpPr>
          <p:nvPr/>
        </p:nvSpPr>
        <p:spPr>
          <a:xfrm>
            <a:off x="7433262" y="4412728"/>
            <a:ext cx="3252142" cy="1431880"/>
          </a:xfrm>
          <a:prstGeom prst="rect">
            <a:avLst/>
          </a:prstGeom>
          <a:ln>
            <a:noFill/>
          </a:ln>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a:buChar char="•"/>
              <a:defRPr sz="2800" b="0" i="0" kern="1200">
                <a:solidFill>
                  <a:sysClr val="windowText" lastClr="000000"/>
                </a:solidFill>
                <a:latin typeface="Avenir Next Medium" charset="0"/>
                <a:ea typeface="Avenir Next Medium" charset="0"/>
                <a:cs typeface="Avenir Next Medium"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venir Next" charset="0"/>
                <a:ea typeface="Avenir Next" charset="0"/>
                <a:cs typeface="Avenir Next" charset="0"/>
              </a:defRPr>
            </a:lvl2pPr>
            <a:lvl3pPr marL="1143000" indent="-228600" algn="l" defTabSz="914400" rtl="0" eaLnBrk="1" latinLnBrk="0" hangingPunct="1">
              <a:lnSpc>
                <a:spcPct val="90000"/>
              </a:lnSpc>
              <a:spcBef>
                <a:spcPts val="500"/>
              </a:spcBef>
              <a:buFont typeface="Arial"/>
              <a:buChar char="•"/>
              <a:defRPr sz="2000" b="0" i="0" kern="1200">
                <a:solidFill>
                  <a:schemeClr val="accent3"/>
                </a:solidFill>
                <a:latin typeface="Avenir Next" charset="0"/>
                <a:ea typeface="Avenir Next" charset="0"/>
                <a:cs typeface="Avenir Next" charset="0"/>
              </a:defRPr>
            </a:lvl3pPr>
            <a:lvl4pPr marL="1600200" indent="-228600" algn="l" defTabSz="914400" rtl="0" eaLnBrk="1" latinLnBrk="0" hangingPunct="1">
              <a:lnSpc>
                <a:spcPct val="90000"/>
              </a:lnSpc>
              <a:spcBef>
                <a:spcPts val="500"/>
              </a:spcBef>
              <a:buFont typeface="Arial"/>
              <a:buChar char="•"/>
              <a:defRPr sz="1800" b="0" i="0" kern="1200">
                <a:solidFill>
                  <a:schemeClr val="accent3"/>
                </a:solidFill>
                <a:latin typeface="Avenir Next" charset="0"/>
                <a:ea typeface="Avenir Next" charset="0"/>
                <a:cs typeface="Avenir Next" charset="0"/>
              </a:defRPr>
            </a:lvl4pPr>
            <a:lvl5pPr marL="2057400" indent="-228600" algn="l" defTabSz="914400" rtl="0" eaLnBrk="1" latinLnBrk="0" hangingPunct="1">
              <a:lnSpc>
                <a:spcPct val="90000"/>
              </a:lnSpc>
              <a:spcBef>
                <a:spcPts val="500"/>
              </a:spcBef>
              <a:buFont typeface="Arial"/>
              <a:buChar char="•"/>
              <a:defRPr sz="1800" b="0" i="0" kern="1200">
                <a:solidFill>
                  <a:schemeClr val="accent3"/>
                </a:solidFill>
                <a:latin typeface="Avenir Next" charset="0"/>
                <a:ea typeface="Avenir Next" charset="0"/>
                <a:cs typeface="Avenir Nex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11200" b="1" dirty="0">
                <a:latin typeface="Avenir Next Medium"/>
                <a:cs typeface="Segoe UI"/>
              </a:rPr>
              <a:t>Becky Welch</a:t>
            </a:r>
            <a:r>
              <a:rPr lang="en-US" sz="11200" dirty="0">
                <a:latin typeface="Avenir Next Medium"/>
                <a:cs typeface="Segoe UI"/>
              </a:rPr>
              <a:t>​</a:t>
            </a:r>
          </a:p>
          <a:p>
            <a:pPr marL="0" indent="0" algn="ctr">
              <a:lnSpc>
                <a:spcPct val="120000"/>
              </a:lnSpc>
              <a:buNone/>
            </a:pPr>
            <a:r>
              <a:rPr lang="en-US" sz="7200" dirty="0"/>
              <a:t>Assistant Vice Chancellor for Research Administration and Compliance </a:t>
            </a:r>
            <a:br>
              <a:rPr lang="en-US" sz="3300" dirty="0"/>
            </a:br>
            <a:r>
              <a:rPr lang="en-US" sz="3300" dirty="0"/>
              <a:t>	</a:t>
            </a:r>
          </a:p>
        </p:txBody>
      </p:sp>
    </p:spTree>
    <p:extLst>
      <p:ext uri="{BB962C8B-B14F-4D97-AF65-F5344CB8AC3E}">
        <p14:creationId xmlns:p14="http://schemas.microsoft.com/office/powerpoint/2010/main" val="1844132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F3494-BC82-9374-F7EA-A0EBC8124D77}"/>
              </a:ext>
            </a:extLst>
          </p:cNvPr>
          <p:cNvSpPr>
            <a:spLocks noGrp="1"/>
          </p:cNvSpPr>
          <p:nvPr>
            <p:ph type="title"/>
          </p:nvPr>
        </p:nvSpPr>
        <p:spPr/>
        <p:txBody>
          <a:bodyPr/>
          <a:lstStyle/>
          <a:p>
            <a:endParaRPr lang="en-US"/>
          </a:p>
        </p:txBody>
      </p:sp>
      <p:pic>
        <p:nvPicPr>
          <p:cNvPr id="5" name="Picture 4" descr="A purple background with yellow text&#10;&#10;Description automatically generated">
            <a:extLst>
              <a:ext uri="{FF2B5EF4-FFF2-40B4-BE49-F238E27FC236}">
                <a16:creationId xmlns:a16="http://schemas.microsoft.com/office/drawing/2014/main" id="{DECD9C5A-1C57-6E05-27CE-D3CAF7E485C5}"/>
              </a:ext>
            </a:extLst>
          </p:cNvPr>
          <p:cNvPicPr>
            <a:picLocks noChangeAspect="1"/>
          </p:cNvPicPr>
          <p:nvPr/>
        </p:nvPicPr>
        <p:blipFill>
          <a:blip r:embed="rId3"/>
          <a:stretch>
            <a:fillRect/>
          </a:stretch>
        </p:blipFill>
        <p:spPr>
          <a:xfrm>
            <a:off x="-2751975" y="-1"/>
            <a:ext cx="17695949" cy="6858001"/>
          </a:xfrm>
          <a:prstGeom prst="rect">
            <a:avLst/>
          </a:prstGeom>
        </p:spPr>
      </p:pic>
    </p:spTree>
    <p:extLst>
      <p:ext uri="{BB962C8B-B14F-4D97-AF65-F5344CB8AC3E}">
        <p14:creationId xmlns:p14="http://schemas.microsoft.com/office/powerpoint/2010/main" val="28119318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33F6F0C-3A50-654C-8BCB-9D551D367FDC}" type="slidenum">
              <a:rPr lang="en-US" smtClean="0"/>
              <a:pPr/>
              <a:t>6</a:t>
            </a:fld>
            <a:endParaRPr lang="en-US"/>
          </a:p>
        </p:txBody>
      </p:sp>
      <p:sp>
        <p:nvSpPr>
          <p:cNvPr id="40" name="Title 4">
            <a:extLst>
              <a:ext uri="{FF2B5EF4-FFF2-40B4-BE49-F238E27FC236}">
                <a16:creationId xmlns:a16="http://schemas.microsoft.com/office/drawing/2014/main" id="{3C281A48-960F-EE46-790F-B30838631976}"/>
              </a:ext>
            </a:extLst>
          </p:cNvPr>
          <p:cNvSpPr>
            <a:spLocks noGrp="1"/>
          </p:cNvSpPr>
          <p:nvPr>
            <p:ph type="title"/>
          </p:nvPr>
        </p:nvSpPr>
        <p:spPr>
          <a:xfrm>
            <a:off x="692694" y="1085136"/>
            <a:ext cx="10515600" cy="577571"/>
          </a:xfrm>
        </p:spPr>
        <p:txBody>
          <a:bodyPr>
            <a:normAutofit/>
          </a:bodyPr>
          <a:lstStyle/>
          <a:p>
            <a:pPr algn="l"/>
            <a:r>
              <a:rPr lang="en-US" sz="3200" dirty="0"/>
              <a:t>Strategic Plan Priority Statements</a:t>
            </a:r>
            <a:endParaRPr lang="en-US" sz="3200" u="sng" dirty="0"/>
          </a:p>
        </p:txBody>
      </p:sp>
      <p:grpSp>
        <p:nvGrpSpPr>
          <p:cNvPr id="24" name="Group 23">
            <a:extLst>
              <a:ext uri="{FF2B5EF4-FFF2-40B4-BE49-F238E27FC236}">
                <a16:creationId xmlns:a16="http://schemas.microsoft.com/office/drawing/2014/main" id="{0D1E65D3-E2DF-6BB8-FCF0-64F5299D5E84}"/>
              </a:ext>
            </a:extLst>
          </p:cNvPr>
          <p:cNvGrpSpPr/>
          <p:nvPr/>
        </p:nvGrpSpPr>
        <p:grpSpPr>
          <a:xfrm>
            <a:off x="1807781" y="1935813"/>
            <a:ext cx="8389652" cy="4044576"/>
            <a:chOff x="2200263" y="1925303"/>
            <a:chExt cx="7892065" cy="3573590"/>
          </a:xfrm>
        </p:grpSpPr>
        <p:grpSp>
          <p:nvGrpSpPr>
            <p:cNvPr id="25" name="Group 24">
              <a:extLst>
                <a:ext uri="{FF2B5EF4-FFF2-40B4-BE49-F238E27FC236}">
                  <a16:creationId xmlns:a16="http://schemas.microsoft.com/office/drawing/2014/main" id="{4B59D552-2F99-F6ED-C694-E1AD70FF0F76}"/>
                </a:ext>
              </a:extLst>
            </p:cNvPr>
            <p:cNvGrpSpPr/>
            <p:nvPr/>
          </p:nvGrpSpPr>
          <p:grpSpPr>
            <a:xfrm>
              <a:off x="2200263" y="1925303"/>
              <a:ext cx="3327187" cy="729332"/>
              <a:chOff x="2200263" y="1925303"/>
              <a:chExt cx="9806363" cy="2464514"/>
            </a:xfrm>
          </p:grpSpPr>
          <p:sp>
            <p:nvSpPr>
              <p:cNvPr id="37" name="Rectangle: Rounded Corners 36">
                <a:extLst>
                  <a:ext uri="{FF2B5EF4-FFF2-40B4-BE49-F238E27FC236}">
                    <a16:creationId xmlns:a16="http://schemas.microsoft.com/office/drawing/2014/main" id="{1C7BF415-4380-9F61-7701-DB61B9FFB540}"/>
                  </a:ext>
                </a:extLst>
              </p:cNvPr>
              <p:cNvSpPr/>
              <p:nvPr/>
            </p:nvSpPr>
            <p:spPr>
              <a:xfrm>
                <a:off x="2200263" y="2995523"/>
                <a:ext cx="9806363" cy="1394294"/>
              </a:xfrm>
              <a:prstGeom prst="roundRect">
                <a:avLst/>
              </a:prstGeom>
              <a:solidFill>
                <a:schemeClr val="bg1"/>
              </a:solidFill>
              <a:ln w="19050">
                <a:solidFill>
                  <a:srgbClr val="4F2E84"/>
                </a:solidFill>
              </a:ln>
            </p:spPr>
            <p:style>
              <a:lnRef idx="1">
                <a:schemeClr val="accent1"/>
              </a:lnRef>
              <a:fillRef idx="3">
                <a:schemeClr val="accent1"/>
              </a:fillRef>
              <a:effectRef idx="2">
                <a:schemeClr val="accent1"/>
              </a:effectRef>
              <a:fontRef idx="minor">
                <a:schemeClr val="lt1"/>
              </a:fontRef>
            </p:style>
            <p:txBody>
              <a:bodyPr lIns="34291" tIns="68580" rIns="34291" bIns="1714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a:r>
                  <a:rPr lang="en-US" sz="1200" b="1" i="1" err="1">
                    <a:solidFill>
                      <a:srgbClr val="000000"/>
                    </a:solidFill>
                    <a:latin typeface="Avenir Next"/>
                  </a:rPr>
                  <a:t>Servire</a:t>
                </a:r>
                <a:r>
                  <a:rPr lang="en-US" sz="1200" b="1">
                    <a:solidFill>
                      <a:srgbClr val="000000"/>
                    </a:solidFill>
                    <a:latin typeface="Avenir Next"/>
                  </a:rPr>
                  <a:t>: To Serve</a:t>
                </a:r>
              </a:p>
            </p:txBody>
          </p:sp>
          <p:sp>
            <p:nvSpPr>
              <p:cNvPr id="38" name="Rectangle: Rounded Corners 37">
                <a:extLst>
                  <a:ext uri="{FF2B5EF4-FFF2-40B4-BE49-F238E27FC236}">
                    <a16:creationId xmlns:a16="http://schemas.microsoft.com/office/drawing/2014/main" id="{7177AA4C-B004-EAD5-EF07-D040AA1C7B59}"/>
                  </a:ext>
                </a:extLst>
              </p:cNvPr>
              <p:cNvSpPr/>
              <p:nvPr/>
            </p:nvSpPr>
            <p:spPr>
              <a:xfrm>
                <a:off x="2763357" y="1925303"/>
                <a:ext cx="8680173" cy="1166191"/>
              </a:xfrm>
              <a:prstGeom prst="roundRect">
                <a:avLst/>
              </a:prstGeom>
              <a:solidFill>
                <a:srgbClr val="7A61A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lIns="68580" tIns="34291" rIns="68580" bIns="34291"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6458">
                  <a:defRPr/>
                </a:pPr>
                <a:r>
                  <a:rPr lang="en-US" sz="1200" b="1">
                    <a:solidFill>
                      <a:srgbClr val="FFFFFF"/>
                    </a:solidFill>
                    <a:latin typeface="Avenir Next"/>
                  </a:rPr>
                  <a:t>University Motto</a:t>
                </a:r>
                <a:endParaRPr lang="en-US" sz="1200" b="1">
                  <a:solidFill>
                    <a:srgbClr val="FFFFFF"/>
                  </a:solidFill>
                  <a:latin typeface="Avenir Next" panose="020B0503020202020204" pitchFamily="34" charset="0"/>
                </a:endParaRPr>
              </a:p>
            </p:txBody>
          </p:sp>
        </p:grpSp>
        <p:sp>
          <p:nvSpPr>
            <p:cNvPr id="26" name="Rectangle: Rounded Corners 25">
              <a:extLst>
                <a:ext uri="{FF2B5EF4-FFF2-40B4-BE49-F238E27FC236}">
                  <a16:creationId xmlns:a16="http://schemas.microsoft.com/office/drawing/2014/main" id="{7F09F846-16C1-DFC7-F567-6D3CBB3F0AAF}"/>
                </a:ext>
              </a:extLst>
            </p:cNvPr>
            <p:cNvSpPr/>
            <p:nvPr/>
          </p:nvSpPr>
          <p:spPr>
            <a:xfrm>
              <a:off x="2526206" y="3308667"/>
              <a:ext cx="2675301" cy="645072"/>
            </a:xfrm>
            <a:prstGeom prst="roundRect">
              <a:avLst/>
            </a:prstGeom>
            <a:solidFill>
              <a:srgbClr val="FFF3CC"/>
            </a:solidFill>
            <a:ln w="19050">
              <a:noFill/>
            </a:ln>
          </p:spPr>
          <p:style>
            <a:lnRef idx="1">
              <a:schemeClr val="accent1"/>
            </a:lnRef>
            <a:fillRef idx="3">
              <a:schemeClr val="accent1"/>
            </a:fillRef>
            <a:effectRef idx="2">
              <a:schemeClr val="accent1"/>
            </a:effectRef>
            <a:fontRef idx="minor">
              <a:schemeClr val="lt1"/>
            </a:fontRef>
          </p:style>
          <p:txBody>
            <a:bodyPr lIns="34291" tIns="68580" rIns="34291" bIns="1714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fontAlgn="base"/>
              <a:r>
                <a:rPr lang="en-US" sz="1051" b="1">
                  <a:solidFill>
                    <a:srgbClr val="000000"/>
                  </a:solidFill>
                  <a:latin typeface="Avenir Next" panose="020B0503020202020204" pitchFamily="34" charset="0"/>
                </a:rPr>
                <a:t>Student Success (M1)</a:t>
              </a:r>
              <a:r>
                <a:rPr lang="en-US" sz="1051">
                  <a:solidFill>
                    <a:srgbClr val="000000"/>
                  </a:solidFill>
                  <a:latin typeface="Avenir Next" panose="020B0503020202020204" pitchFamily="34" charset="0"/>
                </a:rPr>
                <a:t>​</a:t>
              </a:r>
              <a:endParaRPr lang="en-US" sz="1051">
                <a:solidFill>
                  <a:srgbClr val="000000"/>
                </a:solidFill>
                <a:latin typeface="Segoe UI" panose="020F0502020204030204" pitchFamily="34" charset="0"/>
              </a:endParaRPr>
            </a:p>
          </p:txBody>
        </p:sp>
        <p:sp>
          <p:nvSpPr>
            <p:cNvPr id="27" name="Rectangle: Rounded Corners 26">
              <a:extLst>
                <a:ext uri="{FF2B5EF4-FFF2-40B4-BE49-F238E27FC236}">
                  <a16:creationId xmlns:a16="http://schemas.microsoft.com/office/drawing/2014/main" id="{CF110B0D-767D-4145-D7FC-29227B974E5B}"/>
                </a:ext>
              </a:extLst>
            </p:cNvPr>
            <p:cNvSpPr/>
            <p:nvPr/>
          </p:nvSpPr>
          <p:spPr>
            <a:xfrm>
              <a:off x="2391311" y="2836050"/>
              <a:ext cx="2945084" cy="345115"/>
            </a:xfrm>
            <a:prstGeom prst="roundRect">
              <a:avLst/>
            </a:prstGeom>
            <a:solidFill>
              <a:srgbClr val="7A61A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6458">
                <a:defRPr/>
              </a:pPr>
              <a:r>
                <a:rPr lang="en-US" sz="1351" b="1">
                  <a:solidFill>
                    <a:srgbClr val="FFFFFF"/>
                  </a:solidFill>
                  <a:latin typeface="Avenir Next" panose="020B0503020202020204" pitchFamily="34" charset="0"/>
                </a:rPr>
                <a:t>Mission Priorities</a:t>
              </a:r>
            </a:p>
          </p:txBody>
        </p:sp>
        <p:sp>
          <p:nvSpPr>
            <p:cNvPr id="28" name="Rectangle: Rounded Corners 27">
              <a:extLst>
                <a:ext uri="{FF2B5EF4-FFF2-40B4-BE49-F238E27FC236}">
                  <a16:creationId xmlns:a16="http://schemas.microsoft.com/office/drawing/2014/main" id="{79FF9E67-529F-90CE-41CB-8EB6D406CCAD}"/>
                </a:ext>
              </a:extLst>
            </p:cNvPr>
            <p:cNvSpPr/>
            <p:nvPr/>
          </p:nvSpPr>
          <p:spPr>
            <a:xfrm>
              <a:off x="2526206" y="4081243"/>
              <a:ext cx="2675301" cy="645072"/>
            </a:xfrm>
            <a:prstGeom prst="roundRect">
              <a:avLst/>
            </a:prstGeom>
            <a:solidFill>
              <a:srgbClr val="FFE799"/>
            </a:solidFill>
            <a:ln w="19050">
              <a:noFill/>
            </a:ln>
          </p:spPr>
          <p:style>
            <a:lnRef idx="1">
              <a:schemeClr val="accent1"/>
            </a:lnRef>
            <a:fillRef idx="3">
              <a:schemeClr val="accent1"/>
            </a:fillRef>
            <a:effectRef idx="2">
              <a:schemeClr val="accent1"/>
            </a:effectRef>
            <a:fontRef idx="minor">
              <a:schemeClr val="lt1"/>
            </a:fontRef>
          </p:style>
          <p:txBody>
            <a:bodyPr lIns="34291" tIns="68580" rIns="34291" bIns="1714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fontAlgn="base"/>
              <a:endParaRPr lang="en-US" sz="1051" b="1">
                <a:solidFill>
                  <a:srgbClr val="000000"/>
                </a:solidFill>
                <a:latin typeface="Avenir Next" panose="020B0503020202020204" pitchFamily="34" charset="0"/>
              </a:endParaRPr>
            </a:p>
            <a:p>
              <a:pPr algn="ctr" defTabSz="685783" fontAlgn="base"/>
              <a:endParaRPr lang="en-US" sz="1051" b="1">
                <a:solidFill>
                  <a:srgbClr val="000000"/>
                </a:solidFill>
                <a:latin typeface="Avenir Next" panose="020B0503020202020204" pitchFamily="34" charset="0"/>
              </a:endParaRPr>
            </a:p>
            <a:p>
              <a:pPr algn="ctr" defTabSz="685783" fontAlgn="base"/>
              <a:r>
                <a:rPr lang="en-US" sz="1051" b="1">
                  <a:solidFill>
                    <a:srgbClr val="000000"/>
                  </a:solidFill>
                  <a:latin typeface="Avenir Next" panose="020B0503020202020204" pitchFamily="34" charset="0"/>
                </a:rPr>
                <a:t>Public Service (M2)</a:t>
              </a:r>
              <a:r>
                <a:rPr lang="en-US" sz="1051">
                  <a:solidFill>
                    <a:srgbClr val="000000"/>
                  </a:solidFill>
                  <a:latin typeface="Avenir Next" panose="020B0503020202020204" pitchFamily="34" charset="0"/>
                </a:rPr>
                <a:t>​</a:t>
              </a:r>
              <a:endParaRPr lang="en-US" sz="1051">
                <a:solidFill>
                  <a:srgbClr val="000000"/>
                </a:solidFill>
                <a:latin typeface="Segoe UI" panose="020B0502040204020203" pitchFamily="34" charset="0"/>
              </a:endParaRPr>
            </a:p>
            <a:p>
              <a:pPr algn="ctr" defTabSz="685783" fontAlgn="base"/>
              <a:r>
                <a:rPr lang="en-US" sz="1051">
                  <a:solidFill>
                    <a:srgbClr val="000000"/>
                  </a:solidFill>
                  <a:latin typeface="Calibri" panose="020F0502020204030204" pitchFamily="34" charset="0"/>
                </a:rPr>
                <a:t>​</a:t>
              </a:r>
              <a:endParaRPr lang="en-US" sz="1051">
                <a:solidFill>
                  <a:srgbClr val="000000"/>
                </a:solidFill>
                <a:latin typeface="Segoe UI" panose="020B0502040204020203" pitchFamily="34" charset="0"/>
              </a:endParaRPr>
            </a:p>
            <a:p>
              <a:pPr algn="ctr" defTabSz="685783"/>
              <a:endParaRPr lang="en-US" sz="1051" b="1">
                <a:solidFill>
                  <a:srgbClr val="000000"/>
                </a:solidFill>
                <a:latin typeface="Avenir Next" panose="020B0503020202020204"/>
              </a:endParaRPr>
            </a:p>
          </p:txBody>
        </p:sp>
        <p:sp>
          <p:nvSpPr>
            <p:cNvPr id="29" name="Rectangle: Rounded Corners 28">
              <a:extLst>
                <a:ext uri="{FF2B5EF4-FFF2-40B4-BE49-F238E27FC236}">
                  <a16:creationId xmlns:a16="http://schemas.microsoft.com/office/drawing/2014/main" id="{58EB015C-6372-DB8F-8C5E-E1FE801FF102}"/>
                </a:ext>
              </a:extLst>
            </p:cNvPr>
            <p:cNvSpPr/>
            <p:nvPr/>
          </p:nvSpPr>
          <p:spPr>
            <a:xfrm>
              <a:off x="2526206" y="4853823"/>
              <a:ext cx="2675301" cy="645070"/>
            </a:xfrm>
            <a:prstGeom prst="roundRect">
              <a:avLst/>
            </a:prstGeom>
            <a:solidFill>
              <a:srgbClr val="FFD966"/>
            </a:solidFill>
            <a:ln w="19050">
              <a:noFill/>
            </a:ln>
          </p:spPr>
          <p:style>
            <a:lnRef idx="1">
              <a:schemeClr val="accent1"/>
            </a:lnRef>
            <a:fillRef idx="3">
              <a:schemeClr val="accent1"/>
            </a:fillRef>
            <a:effectRef idx="2">
              <a:schemeClr val="accent1"/>
            </a:effectRef>
            <a:fontRef idx="minor">
              <a:schemeClr val="lt1"/>
            </a:fontRef>
          </p:style>
          <p:txBody>
            <a:bodyPr lIns="34291" tIns="68580" rIns="34291" bIns="1714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fontAlgn="base"/>
              <a:endParaRPr lang="en-US" sz="1051" b="1">
                <a:solidFill>
                  <a:srgbClr val="000000"/>
                </a:solidFill>
                <a:latin typeface="Avenir Next" panose="020B0503020202020204" pitchFamily="34" charset="0"/>
              </a:endParaRPr>
            </a:p>
            <a:p>
              <a:pPr algn="ctr" defTabSz="685783" fontAlgn="base"/>
              <a:r>
                <a:rPr lang="en-US" sz="1051" b="1">
                  <a:solidFill>
                    <a:srgbClr val="000000"/>
                  </a:solidFill>
                  <a:latin typeface="Avenir Next" panose="020B0503020202020204" pitchFamily="34" charset="0"/>
                </a:rPr>
                <a:t>Regional Transformation (M3)</a:t>
              </a:r>
              <a:r>
                <a:rPr lang="en-US" sz="1051">
                  <a:solidFill>
                    <a:srgbClr val="000000"/>
                  </a:solidFill>
                  <a:latin typeface="Avenir Next" panose="020B0503020202020204" pitchFamily="34" charset="0"/>
                </a:rPr>
                <a:t>​</a:t>
              </a:r>
              <a:endParaRPr lang="en-US" sz="1051">
                <a:solidFill>
                  <a:srgbClr val="000000"/>
                </a:solidFill>
                <a:latin typeface="Segoe UI" panose="020B0502040204020203" pitchFamily="34" charset="0"/>
              </a:endParaRPr>
            </a:p>
            <a:p>
              <a:pPr algn="ctr" defTabSz="685783" fontAlgn="base"/>
              <a:endParaRPr lang="en-US" sz="1051">
                <a:solidFill>
                  <a:srgbClr val="000000"/>
                </a:solidFill>
                <a:latin typeface="Segoe UI" panose="020B0502040204020203" pitchFamily="34" charset="0"/>
              </a:endParaRPr>
            </a:p>
          </p:txBody>
        </p:sp>
        <p:grpSp>
          <p:nvGrpSpPr>
            <p:cNvPr id="30" name="Group 29">
              <a:extLst>
                <a:ext uri="{FF2B5EF4-FFF2-40B4-BE49-F238E27FC236}">
                  <a16:creationId xmlns:a16="http://schemas.microsoft.com/office/drawing/2014/main" id="{2DC428D1-613E-A69F-9C6E-C835241C6C39}"/>
                </a:ext>
              </a:extLst>
            </p:cNvPr>
            <p:cNvGrpSpPr/>
            <p:nvPr/>
          </p:nvGrpSpPr>
          <p:grpSpPr>
            <a:xfrm>
              <a:off x="6765141" y="1925303"/>
              <a:ext cx="3327187" cy="729332"/>
              <a:chOff x="6765141" y="1925303"/>
              <a:chExt cx="9806363" cy="2464514"/>
            </a:xfrm>
          </p:grpSpPr>
          <p:sp>
            <p:nvSpPr>
              <p:cNvPr id="35" name="Rectangle: Rounded Corners 34">
                <a:extLst>
                  <a:ext uri="{FF2B5EF4-FFF2-40B4-BE49-F238E27FC236}">
                    <a16:creationId xmlns:a16="http://schemas.microsoft.com/office/drawing/2014/main" id="{C2B6D7A3-7A81-FCD4-8EBC-E6713DE0226F}"/>
                  </a:ext>
                </a:extLst>
              </p:cNvPr>
              <p:cNvSpPr/>
              <p:nvPr/>
            </p:nvSpPr>
            <p:spPr>
              <a:xfrm>
                <a:off x="6765141" y="2995523"/>
                <a:ext cx="9806363" cy="1394294"/>
              </a:xfrm>
              <a:prstGeom prst="roundRect">
                <a:avLst/>
              </a:prstGeom>
              <a:solidFill>
                <a:schemeClr val="bg1"/>
              </a:solidFill>
              <a:ln w="19050">
                <a:solidFill>
                  <a:srgbClr val="4F2E84"/>
                </a:solidFill>
              </a:ln>
            </p:spPr>
            <p:style>
              <a:lnRef idx="1">
                <a:schemeClr val="accent1"/>
              </a:lnRef>
              <a:fillRef idx="3">
                <a:schemeClr val="accent1"/>
              </a:fillRef>
              <a:effectRef idx="2">
                <a:schemeClr val="accent1"/>
              </a:effectRef>
              <a:fontRef idx="minor">
                <a:schemeClr val="lt1"/>
              </a:fontRef>
            </p:style>
            <p:txBody>
              <a:bodyPr lIns="34291" tIns="68580" rIns="34291" bIns="1714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a:r>
                  <a:rPr lang="en-US" sz="1200" b="1" dirty="0">
                    <a:solidFill>
                      <a:srgbClr val="000000"/>
                    </a:solidFill>
                    <a:latin typeface="Avenir Next" panose="020B0503020202020204" pitchFamily="34" charset="0"/>
                  </a:rPr>
                  <a:t>Future Focused. Innovation Driven.</a:t>
                </a:r>
              </a:p>
            </p:txBody>
          </p:sp>
          <p:sp>
            <p:nvSpPr>
              <p:cNvPr id="36" name="Rectangle: Rounded Corners 35">
                <a:extLst>
                  <a:ext uri="{FF2B5EF4-FFF2-40B4-BE49-F238E27FC236}">
                    <a16:creationId xmlns:a16="http://schemas.microsoft.com/office/drawing/2014/main" id="{D242DA20-85FB-9F53-7B9B-D6220955ED11}"/>
                  </a:ext>
                </a:extLst>
              </p:cNvPr>
              <p:cNvSpPr/>
              <p:nvPr/>
            </p:nvSpPr>
            <p:spPr>
              <a:xfrm>
                <a:off x="7328235" y="1925303"/>
                <a:ext cx="8680173" cy="1166191"/>
              </a:xfrm>
              <a:prstGeom prst="roundRect">
                <a:avLst/>
              </a:prstGeom>
              <a:solidFill>
                <a:srgbClr val="7A61A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6458">
                  <a:defRPr/>
                </a:pPr>
                <a:r>
                  <a:rPr lang="en-US" sz="1200" b="1">
                    <a:solidFill>
                      <a:srgbClr val="FFFFFF"/>
                    </a:solidFill>
                    <a:latin typeface="Avenir Next" panose="020B0503020202020204" pitchFamily="34" charset="0"/>
                  </a:rPr>
                  <a:t>Vision Statement</a:t>
                </a:r>
              </a:p>
            </p:txBody>
          </p:sp>
        </p:grpSp>
        <p:sp>
          <p:nvSpPr>
            <p:cNvPr id="31" name="Rectangle: Rounded Corners 30">
              <a:extLst>
                <a:ext uri="{FF2B5EF4-FFF2-40B4-BE49-F238E27FC236}">
                  <a16:creationId xmlns:a16="http://schemas.microsoft.com/office/drawing/2014/main" id="{F845C8F1-E81B-BFB5-3C99-2EB9E23B7255}"/>
                </a:ext>
              </a:extLst>
            </p:cNvPr>
            <p:cNvSpPr/>
            <p:nvPr/>
          </p:nvSpPr>
          <p:spPr>
            <a:xfrm>
              <a:off x="7091082" y="3308667"/>
              <a:ext cx="2675301" cy="645072"/>
            </a:xfrm>
            <a:prstGeom prst="roundRect">
              <a:avLst/>
            </a:prstGeom>
            <a:solidFill>
              <a:srgbClr val="FFF3CC"/>
            </a:solidFill>
            <a:ln w="19050">
              <a:noFill/>
            </a:ln>
          </p:spPr>
          <p:style>
            <a:lnRef idx="1">
              <a:schemeClr val="accent1"/>
            </a:lnRef>
            <a:fillRef idx="3">
              <a:schemeClr val="accent1"/>
            </a:fillRef>
            <a:effectRef idx="2">
              <a:schemeClr val="accent1"/>
            </a:effectRef>
            <a:fontRef idx="minor">
              <a:schemeClr val="lt1"/>
            </a:fontRef>
          </p:style>
          <p:txBody>
            <a:bodyPr lIns="34291" tIns="68580" rIns="34291" bIns="1714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fontAlgn="base"/>
              <a:r>
                <a:rPr lang="en-US" sz="1051" b="1">
                  <a:solidFill>
                    <a:srgbClr val="000000"/>
                  </a:solidFill>
                  <a:latin typeface="Avenir Next" panose="020B0503020202020204" pitchFamily="34" charset="0"/>
                </a:rPr>
                <a:t>Social and Economic Mobility (V1)</a:t>
              </a:r>
              <a:r>
                <a:rPr lang="en-US" sz="1051">
                  <a:solidFill>
                    <a:srgbClr val="000000"/>
                  </a:solidFill>
                  <a:latin typeface="Avenir Next" panose="020B0503020202020204" pitchFamily="34" charset="0"/>
                </a:rPr>
                <a:t>​</a:t>
              </a:r>
            </a:p>
          </p:txBody>
        </p:sp>
        <p:sp>
          <p:nvSpPr>
            <p:cNvPr id="32" name="Rectangle: Rounded Corners 31">
              <a:extLst>
                <a:ext uri="{FF2B5EF4-FFF2-40B4-BE49-F238E27FC236}">
                  <a16:creationId xmlns:a16="http://schemas.microsoft.com/office/drawing/2014/main" id="{1F1E12DC-E145-1FC4-028D-53A07F7EBCF2}"/>
                </a:ext>
              </a:extLst>
            </p:cNvPr>
            <p:cNvSpPr/>
            <p:nvPr/>
          </p:nvSpPr>
          <p:spPr>
            <a:xfrm>
              <a:off x="6956187" y="2836050"/>
              <a:ext cx="2945084" cy="345115"/>
            </a:xfrm>
            <a:prstGeom prst="roundRect">
              <a:avLst/>
            </a:prstGeom>
            <a:solidFill>
              <a:srgbClr val="7A61A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6458">
                <a:defRPr/>
              </a:pPr>
              <a:r>
                <a:rPr lang="en-US" sz="1351" b="1">
                  <a:solidFill>
                    <a:srgbClr val="FFFFFF"/>
                  </a:solidFill>
                  <a:latin typeface="Avenir Next" panose="020B0503020202020204" pitchFamily="34" charset="0"/>
                </a:rPr>
                <a:t>Vision Priorities</a:t>
              </a:r>
            </a:p>
          </p:txBody>
        </p:sp>
        <p:sp>
          <p:nvSpPr>
            <p:cNvPr id="33" name="Rectangle: Rounded Corners 32">
              <a:extLst>
                <a:ext uri="{FF2B5EF4-FFF2-40B4-BE49-F238E27FC236}">
                  <a16:creationId xmlns:a16="http://schemas.microsoft.com/office/drawing/2014/main" id="{4B74C069-F668-5C2E-7922-1ACFE0C6C467}"/>
                </a:ext>
              </a:extLst>
            </p:cNvPr>
            <p:cNvSpPr/>
            <p:nvPr/>
          </p:nvSpPr>
          <p:spPr>
            <a:xfrm>
              <a:off x="7091082" y="4081243"/>
              <a:ext cx="2675301" cy="645072"/>
            </a:xfrm>
            <a:prstGeom prst="roundRect">
              <a:avLst/>
            </a:prstGeom>
            <a:solidFill>
              <a:srgbClr val="FFE799"/>
            </a:solidFill>
            <a:ln w="19050">
              <a:noFill/>
            </a:ln>
          </p:spPr>
          <p:style>
            <a:lnRef idx="1">
              <a:schemeClr val="accent1"/>
            </a:lnRef>
            <a:fillRef idx="3">
              <a:schemeClr val="accent1"/>
            </a:fillRef>
            <a:effectRef idx="2">
              <a:schemeClr val="accent1"/>
            </a:effectRef>
            <a:fontRef idx="minor">
              <a:schemeClr val="lt1"/>
            </a:fontRef>
          </p:style>
          <p:txBody>
            <a:bodyPr lIns="34291" tIns="68580" rIns="34291" bIns="1714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fontAlgn="base"/>
              <a:r>
                <a:rPr lang="en-US" sz="1051" b="1" dirty="0">
                  <a:solidFill>
                    <a:srgbClr val="000000"/>
                  </a:solidFill>
                  <a:latin typeface="Avenir Next" panose="020B0503020202020204" pitchFamily="34" charset="0"/>
                </a:rPr>
                <a:t>Workforce Success (V2)</a:t>
              </a:r>
              <a:r>
                <a:rPr lang="en-US" sz="1051" dirty="0">
                  <a:solidFill>
                    <a:srgbClr val="000000"/>
                  </a:solidFill>
                  <a:latin typeface="Avenir Next" panose="020B0503020202020204" pitchFamily="34" charset="0"/>
                </a:rPr>
                <a:t>​</a:t>
              </a:r>
            </a:p>
          </p:txBody>
        </p:sp>
        <p:sp>
          <p:nvSpPr>
            <p:cNvPr id="34" name="Rectangle: Rounded Corners 33">
              <a:extLst>
                <a:ext uri="{FF2B5EF4-FFF2-40B4-BE49-F238E27FC236}">
                  <a16:creationId xmlns:a16="http://schemas.microsoft.com/office/drawing/2014/main" id="{59D693A7-BFE2-B45D-0390-3E952AAB04EA}"/>
                </a:ext>
              </a:extLst>
            </p:cNvPr>
            <p:cNvSpPr/>
            <p:nvPr/>
          </p:nvSpPr>
          <p:spPr>
            <a:xfrm>
              <a:off x="7091082" y="4834766"/>
              <a:ext cx="2675301" cy="664127"/>
            </a:xfrm>
            <a:prstGeom prst="roundRect">
              <a:avLst/>
            </a:prstGeom>
            <a:solidFill>
              <a:srgbClr val="FFD966"/>
            </a:solidFill>
            <a:ln w="19050">
              <a:noFill/>
            </a:ln>
          </p:spPr>
          <p:style>
            <a:lnRef idx="1">
              <a:schemeClr val="accent1"/>
            </a:lnRef>
            <a:fillRef idx="3">
              <a:schemeClr val="accent1"/>
            </a:fillRef>
            <a:effectRef idx="2">
              <a:schemeClr val="accent1"/>
            </a:effectRef>
            <a:fontRef idx="minor">
              <a:schemeClr val="lt1"/>
            </a:fontRef>
          </p:style>
          <p:txBody>
            <a:bodyPr lIns="34291" tIns="68580" rIns="34291" bIns="1714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fontAlgn="base"/>
              <a:r>
                <a:rPr lang="en-US" sz="1050" b="1" dirty="0">
                  <a:solidFill>
                    <a:srgbClr val="000000"/>
                  </a:solidFill>
                  <a:latin typeface="Avenir Next"/>
                </a:rPr>
                <a:t>Rural Health and Well-Being (V3)</a:t>
              </a:r>
              <a:r>
                <a:rPr lang="en-US" sz="1050" dirty="0">
                  <a:solidFill>
                    <a:srgbClr val="000000"/>
                  </a:solidFill>
                  <a:latin typeface="Avenir Next"/>
                </a:rPr>
                <a:t>​</a:t>
              </a:r>
              <a:endParaRPr lang="en-US" sz="1050" b="1" dirty="0">
                <a:solidFill>
                  <a:srgbClr val="000000"/>
                </a:solidFill>
                <a:latin typeface="Avenir Next"/>
              </a:endParaRPr>
            </a:p>
          </p:txBody>
        </p:sp>
      </p:grpSp>
      <p:sp>
        <p:nvSpPr>
          <p:cNvPr id="2" name="Title 4">
            <a:extLst>
              <a:ext uri="{FF2B5EF4-FFF2-40B4-BE49-F238E27FC236}">
                <a16:creationId xmlns:a16="http://schemas.microsoft.com/office/drawing/2014/main" id="{893D9B21-42CE-7A6C-9DF8-62BE3893EA73}"/>
              </a:ext>
            </a:extLst>
          </p:cNvPr>
          <p:cNvSpPr txBox="1">
            <a:spLocks/>
          </p:cNvSpPr>
          <p:nvPr/>
        </p:nvSpPr>
        <p:spPr>
          <a:xfrm>
            <a:off x="838200" y="1038819"/>
            <a:ext cx="10515600" cy="623888"/>
          </a:xfrm>
          <a:prstGeom prst="rect">
            <a:avLst/>
          </a:prstGeom>
          <a:ln>
            <a:noFill/>
          </a:ln>
        </p:spPr>
        <p:txBody>
          <a:bodyPr vert="horz" lIns="91440" tIns="45720" rIns="91440" bIns="45720" rtlCol="0" anchor="ctr">
            <a:normAutofit fontScale="25000" lnSpcReduction="20000"/>
          </a:bodyPr>
          <a:lstStyle>
            <a:lvl1pPr algn="ctr" defTabSz="914400" rtl="0" eaLnBrk="1" latinLnBrk="0" hangingPunct="1">
              <a:lnSpc>
                <a:spcPct val="90000"/>
              </a:lnSpc>
              <a:spcBef>
                <a:spcPct val="0"/>
              </a:spcBef>
              <a:buNone/>
              <a:defRPr sz="4400" b="1" i="0" kern="1200">
                <a:solidFill>
                  <a:schemeClr val="tx1"/>
                </a:solidFill>
                <a:latin typeface="Avenir Next" charset="0"/>
                <a:ea typeface="Avenir Next" charset="0"/>
                <a:cs typeface="Avenir Next" charset="0"/>
              </a:defRPr>
            </a:lvl1pPr>
          </a:lstStyle>
          <a:p>
            <a:pPr algn="l"/>
            <a:br>
              <a:rPr lang="en-US" sz="4000"/>
            </a:br>
            <a:br>
              <a:rPr lang="en-US" sz="4000"/>
            </a:br>
            <a:br>
              <a:rPr lang="en-US" sz="4000"/>
            </a:br>
            <a:br>
              <a:rPr lang="en-US"/>
            </a:br>
            <a:br>
              <a:rPr lang="en-US"/>
            </a:br>
            <a:br>
              <a:rPr lang="en-US"/>
            </a:br>
            <a:endParaRPr lang="en-US" sz="2700"/>
          </a:p>
        </p:txBody>
      </p:sp>
    </p:spTree>
    <p:extLst>
      <p:ext uri="{BB962C8B-B14F-4D97-AF65-F5344CB8AC3E}">
        <p14:creationId xmlns:p14="http://schemas.microsoft.com/office/powerpoint/2010/main" val="3482651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33F6F0C-3A50-654C-8BCB-9D551D367FDC}" type="slidenum">
              <a:rPr lang="en-US" smtClean="0"/>
              <a:pPr/>
              <a:t>7</a:t>
            </a:fld>
            <a:endParaRPr lang="en-US"/>
          </a:p>
        </p:txBody>
      </p:sp>
      <p:grpSp>
        <p:nvGrpSpPr>
          <p:cNvPr id="2" name="Group 1">
            <a:extLst>
              <a:ext uri="{FF2B5EF4-FFF2-40B4-BE49-F238E27FC236}">
                <a16:creationId xmlns:a16="http://schemas.microsoft.com/office/drawing/2014/main" id="{7EA27021-4C0D-8D21-2C70-5748122A6945}"/>
              </a:ext>
            </a:extLst>
          </p:cNvPr>
          <p:cNvGrpSpPr/>
          <p:nvPr/>
        </p:nvGrpSpPr>
        <p:grpSpPr>
          <a:xfrm>
            <a:off x="555273" y="1427365"/>
            <a:ext cx="11080427" cy="5293782"/>
            <a:chOff x="404548" y="1472860"/>
            <a:chExt cx="8739452" cy="4322379"/>
          </a:xfrm>
        </p:grpSpPr>
        <p:pic>
          <p:nvPicPr>
            <p:cNvPr id="3" name="Picture 2" descr="A purple and white chart with white text&#10;&#10;Description automatically generated">
              <a:extLst>
                <a:ext uri="{FF2B5EF4-FFF2-40B4-BE49-F238E27FC236}">
                  <a16:creationId xmlns:a16="http://schemas.microsoft.com/office/drawing/2014/main" id="{0459E5E3-EAA2-6679-3F5D-5A18B15D201B}"/>
                </a:ext>
              </a:extLst>
            </p:cNvPr>
            <p:cNvPicPr>
              <a:picLocks noChangeAspect="1"/>
            </p:cNvPicPr>
            <p:nvPr/>
          </p:nvPicPr>
          <p:blipFill rotWithShape="1">
            <a:blip r:embed="rId3"/>
            <a:srcRect t="10243"/>
            <a:stretch/>
          </p:blipFill>
          <p:spPr>
            <a:xfrm>
              <a:off x="404548" y="1472860"/>
              <a:ext cx="8739452" cy="4322379"/>
            </a:xfrm>
            <a:prstGeom prst="rect">
              <a:avLst/>
            </a:prstGeom>
          </p:spPr>
        </p:pic>
        <p:sp>
          <p:nvSpPr>
            <p:cNvPr id="6" name="Rectangle 5">
              <a:extLst>
                <a:ext uri="{FF2B5EF4-FFF2-40B4-BE49-F238E27FC236}">
                  <a16:creationId xmlns:a16="http://schemas.microsoft.com/office/drawing/2014/main" id="{224A9225-7B95-6DCC-6F1B-ADC95EF5DCAA}"/>
                </a:ext>
              </a:extLst>
            </p:cNvPr>
            <p:cNvSpPr/>
            <p:nvPr/>
          </p:nvSpPr>
          <p:spPr>
            <a:xfrm>
              <a:off x="8466083" y="5502166"/>
              <a:ext cx="394138" cy="2680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le 4"/>
          <p:cNvSpPr>
            <a:spLocks noGrp="1"/>
          </p:cNvSpPr>
          <p:nvPr>
            <p:ph type="title"/>
          </p:nvPr>
        </p:nvSpPr>
        <p:spPr>
          <a:xfrm>
            <a:off x="773420" y="1005001"/>
            <a:ext cx="10515600" cy="438937"/>
          </a:xfrm>
        </p:spPr>
        <p:txBody>
          <a:bodyPr>
            <a:normAutofit fontScale="90000"/>
          </a:bodyPr>
          <a:lstStyle/>
          <a:p>
            <a:pPr algn="l"/>
            <a:r>
              <a:rPr lang="en-US" sz="2700"/>
              <a:t>UNC Weighted Performance Metrics</a:t>
            </a:r>
          </a:p>
        </p:txBody>
      </p:sp>
    </p:spTree>
    <p:extLst>
      <p:ext uri="{BB962C8B-B14F-4D97-AF65-F5344CB8AC3E}">
        <p14:creationId xmlns:p14="http://schemas.microsoft.com/office/powerpoint/2010/main" val="278561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825117" y="890726"/>
            <a:ext cx="10515600" cy="623888"/>
          </a:xfrm>
        </p:spPr>
        <p:txBody>
          <a:bodyPr>
            <a:normAutofit/>
          </a:bodyPr>
          <a:lstStyle/>
          <a:p>
            <a:pPr algn="l"/>
            <a:r>
              <a:rPr lang="en-US" sz="2700" dirty="0"/>
              <a:t>Mapping UNC Funding Model &amp; University Strategic Plan</a:t>
            </a:r>
          </a:p>
        </p:txBody>
      </p:sp>
      <p:sp>
        <p:nvSpPr>
          <p:cNvPr id="4" name="Slide Number Placeholder 3"/>
          <p:cNvSpPr>
            <a:spLocks noGrp="1"/>
          </p:cNvSpPr>
          <p:nvPr>
            <p:ph type="sldNum" sz="quarter" idx="4"/>
          </p:nvPr>
        </p:nvSpPr>
        <p:spPr/>
        <p:txBody>
          <a:bodyPr/>
          <a:lstStyle/>
          <a:p>
            <a:fld id="{B33F6F0C-3A50-654C-8BCB-9D551D367FDC}" type="slidenum">
              <a:rPr lang="en-US" smtClean="0"/>
              <a:pPr/>
              <a:t>8</a:t>
            </a:fld>
            <a:endParaRPr lang="en-US"/>
          </a:p>
        </p:txBody>
      </p:sp>
      <p:graphicFrame>
        <p:nvGraphicFramePr>
          <p:cNvPr id="3" name="Table 2">
            <a:extLst>
              <a:ext uri="{FF2B5EF4-FFF2-40B4-BE49-F238E27FC236}">
                <a16:creationId xmlns:a16="http://schemas.microsoft.com/office/drawing/2014/main" id="{E758406D-A53B-CD63-547D-EA3E0E8C76A8}"/>
              </a:ext>
            </a:extLst>
          </p:cNvPr>
          <p:cNvGraphicFramePr>
            <a:graphicFrameLocks/>
          </p:cNvGraphicFramePr>
          <p:nvPr/>
        </p:nvGraphicFramePr>
        <p:xfrm>
          <a:off x="939289" y="1706870"/>
          <a:ext cx="10287255" cy="4318000"/>
        </p:xfrm>
        <a:graphic>
          <a:graphicData uri="http://schemas.openxmlformats.org/drawingml/2006/table">
            <a:tbl>
              <a:tblPr firstRow="1" bandRow="1">
                <a:tableStyleId>{793D81CF-94F2-401A-BA57-92F5A7B2D0C5}</a:tableStyleId>
              </a:tblPr>
              <a:tblGrid>
                <a:gridCol w="2155380">
                  <a:extLst>
                    <a:ext uri="{9D8B030D-6E8A-4147-A177-3AD203B41FA5}">
                      <a16:colId xmlns:a16="http://schemas.microsoft.com/office/drawing/2014/main" val="2615188653"/>
                    </a:ext>
                  </a:extLst>
                </a:gridCol>
                <a:gridCol w="816675">
                  <a:extLst>
                    <a:ext uri="{9D8B030D-6E8A-4147-A177-3AD203B41FA5}">
                      <a16:colId xmlns:a16="http://schemas.microsoft.com/office/drawing/2014/main" val="1666640766"/>
                    </a:ext>
                  </a:extLst>
                </a:gridCol>
                <a:gridCol w="812800">
                  <a:extLst>
                    <a:ext uri="{9D8B030D-6E8A-4147-A177-3AD203B41FA5}">
                      <a16:colId xmlns:a16="http://schemas.microsoft.com/office/drawing/2014/main" val="321454796"/>
                    </a:ext>
                  </a:extLst>
                </a:gridCol>
                <a:gridCol w="812800">
                  <a:extLst>
                    <a:ext uri="{9D8B030D-6E8A-4147-A177-3AD203B41FA5}">
                      <a16:colId xmlns:a16="http://schemas.microsoft.com/office/drawing/2014/main" val="3756153908"/>
                    </a:ext>
                  </a:extLst>
                </a:gridCol>
                <a:gridCol w="795867">
                  <a:extLst>
                    <a:ext uri="{9D8B030D-6E8A-4147-A177-3AD203B41FA5}">
                      <a16:colId xmlns:a16="http://schemas.microsoft.com/office/drawing/2014/main" val="1315598738"/>
                    </a:ext>
                  </a:extLst>
                </a:gridCol>
                <a:gridCol w="829733">
                  <a:extLst>
                    <a:ext uri="{9D8B030D-6E8A-4147-A177-3AD203B41FA5}">
                      <a16:colId xmlns:a16="http://schemas.microsoft.com/office/drawing/2014/main" val="3861746729"/>
                    </a:ext>
                  </a:extLst>
                </a:gridCol>
                <a:gridCol w="829734">
                  <a:extLst>
                    <a:ext uri="{9D8B030D-6E8A-4147-A177-3AD203B41FA5}">
                      <a16:colId xmlns:a16="http://schemas.microsoft.com/office/drawing/2014/main" val="1919565038"/>
                    </a:ext>
                  </a:extLst>
                </a:gridCol>
                <a:gridCol w="770466">
                  <a:extLst>
                    <a:ext uri="{9D8B030D-6E8A-4147-A177-3AD203B41FA5}">
                      <a16:colId xmlns:a16="http://schemas.microsoft.com/office/drawing/2014/main" val="3756252449"/>
                    </a:ext>
                  </a:extLst>
                </a:gridCol>
                <a:gridCol w="855134">
                  <a:extLst>
                    <a:ext uri="{9D8B030D-6E8A-4147-A177-3AD203B41FA5}">
                      <a16:colId xmlns:a16="http://schemas.microsoft.com/office/drawing/2014/main" val="2816795637"/>
                    </a:ext>
                  </a:extLst>
                </a:gridCol>
                <a:gridCol w="804333">
                  <a:extLst>
                    <a:ext uri="{9D8B030D-6E8A-4147-A177-3AD203B41FA5}">
                      <a16:colId xmlns:a16="http://schemas.microsoft.com/office/drawing/2014/main" val="357176546"/>
                    </a:ext>
                  </a:extLst>
                </a:gridCol>
                <a:gridCol w="804333">
                  <a:extLst>
                    <a:ext uri="{9D8B030D-6E8A-4147-A177-3AD203B41FA5}">
                      <a16:colId xmlns:a16="http://schemas.microsoft.com/office/drawing/2014/main" val="4061808731"/>
                    </a:ext>
                  </a:extLst>
                </a:gridCol>
              </a:tblGrid>
              <a:tr h="370840">
                <a:tc>
                  <a:txBody>
                    <a:bodyPr/>
                    <a:lstStyle/>
                    <a:p>
                      <a:endParaRPr lang="en-US" b="1" i="0" dirty="0">
                        <a:latin typeface="Avenir Next Demi Bold" panose="020B0503020202020204" pitchFamily="34" charset="0"/>
                      </a:endParaRPr>
                    </a:p>
                  </a:txBody>
                  <a:tcPr>
                    <a:solidFill>
                      <a:srgbClr val="571C89"/>
                    </a:solidFill>
                  </a:tcPr>
                </a:tc>
                <a:tc>
                  <a:txBody>
                    <a:bodyPr/>
                    <a:lstStyle/>
                    <a:p>
                      <a:r>
                        <a:rPr lang="en-US" b="1" i="0" dirty="0">
                          <a:latin typeface="Avenir Next Demi Bold" panose="020B0503020202020204" pitchFamily="34" charset="0"/>
                        </a:rPr>
                        <a:t>M1.1</a:t>
                      </a:r>
                    </a:p>
                  </a:txBody>
                  <a:tcPr>
                    <a:solidFill>
                      <a:srgbClr val="571C89"/>
                    </a:solidFill>
                  </a:tcPr>
                </a:tc>
                <a:tc>
                  <a:txBody>
                    <a:bodyPr/>
                    <a:lstStyle/>
                    <a:p>
                      <a:r>
                        <a:rPr lang="en-US" b="1" i="0" dirty="0">
                          <a:latin typeface="Avenir Next Demi Bold" panose="020B0503020202020204" pitchFamily="34" charset="0"/>
                        </a:rPr>
                        <a:t>M1.2</a:t>
                      </a:r>
                    </a:p>
                  </a:txBody>
                  <a:tcPr>
                    <a:solidFill>
                      <a:srgbClr val="571C89"/>
                    </a:solidFill>
                  </a:tcPr>
                </a:tc>
                <a:tc>
                  <a:txBody>
                    <a:bodyPr/>
                    <a:lstStyle/>
                    <a:p>
                      <a:r>
                        <a:rPr lang="en-US" b="1" i="0" dirty="0">
                          <a:latin typeface="Avenir Next Demi Bold" panose="020B0503020202020204" pitchFamily="34" charset="0"/>
                        </a:rPr>
                        <a:t>M1.3</a:t>
                      </a:r>
                    </a:p>
                  </a:txBody>
                  <a:tcPr>
                    <a:solidFill>
                      <a:srgbClr val="571C89"/>
                    </a:solidFill>
                  </a:tcPr>
                </a:tc>
                <a:tc>
                  <a:txBody>
                    <a:bodyPr/>
                    <a:lstStyle/>
                    <a:p>
                      <a:r>
                        <a:rPr lang="en-US" b="1" i="0" dirty="0">
                          <a:latin typeface="Avenir Next Demi Bold" panose="020B0503020202020204" pitchFamily="34" charset="0"/>
                        </a:rPr>
                        <a:t>M2.1</a:t>
                      </a:r>
                    </a:p>
                  </a:txBody>
                  <a:tcPr>
                    <a:solidFill>
                      <a:srgbClr val="571C89"/>
                    </a:solidFill>
                  </a:tcPr>
                </a:tc>
                <a:tc>
                  <a:txBody>
                    <a:bodyPr/>
                    <a:lstStyle/>
                    <a:p>
                      <a:r>
                        <a:rPr lang="en-US" b="1" i="0" dirty="0">
                          <a:latin typeface="Avenir Next Demi Bold" panose="020B0503020202020204" pitchFamily="34" charset="0"/>
                        </a:rPr>
                        <a:t>M2.2</a:t>
                      </a:r>
                    </a:p>
                  </a:txBody>
                  <a:tcPr>
                    <a:solidFill>
                      <a:srgbClr val="571C89"/>
                    </a:solidFill>
                  </a:tcPr>
                </a:tc>
                <a:tc>
                  <a:txBody>
                    <a:bodyPr/>
                    <a:lstStyle/>
                    <a:p>
                      <a:r>
                        <a:rPr lang="en-US" b="1" i="0" dirty="0">
                          <a:latin typeface="Avenir Next Demi Bold" panose="020B0503020202020204" pitchFamily="34" charset="0"/>
                        </a:rPr>
                        <a:t>M3.3</a:t>
                      </a:r>
                    </a:p>
                  </a:txBody>
                  <a:tcPr>
                    <a:solidFill>
                      <a:srgbClr val="571C89"/>
                    </a:solidFill>
                  </a:tcPr>
                </a:tc>
                <a:tc>
                  <a:txBody>
                    <a:bodyPr/>
                    <a:lstStyle/>
                    <a:p>
                      <a:r>
                        <a:rPr lang="en-US" b="1" i="0" dirty="0">
                          <a:latin typeface="Avenir Next Demi Bold" panose="020B0503020202020204" pitchFamily="34" charset="0"/>
                        </a:rPr>
                        <a:t>V1.1</a:t>
                      </a:r>
                    </a:p>
                  </a:txBody>
                  <a:tcPr>
                    <a:solidFill>
                      <a:srgbClr val="571C89"/>
                    </a:solidFill>
                  </a:tcPr>
                </a:tc>
                <a:tc>
                  <a:txBody>
                    <a:bodyPr/>
                    <a:lstStyle/>
                    <a:p>
                      <a:r>
                        <a:rPr lang="en-US" b="1" i="0" dirty="0">
                          <a:latin typeface="Avenir Next Demi Bold" panose="020B0503020202020204" pitchFamily="34" charset="0"/>
                        </a:rPr>
                        <a:t>V1.2</a:t>
                      </a:r>
                    </a:p>
                  </a:txBody>
                  <a:tcPr>
                    <a:solidFill>
                      <a:srgbClr val="571C89"/>
                    </a:solidFill>
                  </a:tcPr>
                </a:tc>
                <a:tc>
                  <a:txBody>
                    <a:bodyPr/>
                    <a:lstStyle/>
                    <a:p>
                      <a:r>
                        <a:rPr lang="en-US" b="1" i="0" dirty="0">
                          <a:latin typeface="Avenir Next Demi Bold" panose="020B0503020202020204" pitchFamily="34" charset="0"/>
                        </a:rPr>
                        <a:t>V1.3</a:t>
                      </a:r>
                    </a:p>
                  </a:txBody>
                  <a:tcPr>
                    <a:solidFill>
                      <a:srgbClr val="571C89"/>
                    </a:solidFill>
                  </a:tcPr>
                </a:tc>
                <a:tc>
                  <a:txBody>
                    <a:bodyPr/>
                    <a:lstStyle/>
                    <a:p>
                      <a:r>
                        <a:rPr lang="en-US" b="1" i="0" dirty="0">
                          <a:latin typeface="Avenir Next Demi Bold" panose="020B0503020202020204" pitchFamily="34" charset="0"/>
                        </a:rPr>
                        <a:t>V3.3</a:t>
                      </a:r>
                    </a:p>
                  </a:txBody>
                  <a:tcPr>
                    <a:solidFill>
                      <a:srgbClr val="571C89"/>
                    </a:solidFill>
                  </a:tcPr>
                </a:tc>
                <a:extLst>
                  <a:ext uri="{0D108BD9-81ED-4DB2-BD59-A6C34878D82A}">
                    <a16:rowId xmlns:a16="http://schemas.microsoft.com/office/drawing/2014/main" val="1515613589"/>
                  </a:ext>
                </a:extLst>
              </a:tr>
              <a:tr h="370840">
                <a:tc>
                  <a:txBody>
                    <a:bodyPr/>
                    <a:lstStyle/>
                    <a:p>
                      <a:r>
                        <a:rPr lang="en-US" b="1" i="0" dirty="0">
                          <a:latin typeface="Avenir Next Demi Bold" panose="020B0503020202020204" pitchFamily="34" charset="0"/>
                        </a:rPr>
                        <a:t>UG 4-year Graduation</a:t>
                      </a:r>
                    </a:p>
                  </a:txBody>
                  <a:tcPr/>
                </a:tc>
                <a:tc>
                  <a:txBody>
                    <a:bodyPr/>
                    <a:lstStyle/>
                    <a:p>
                      <a:pPr algn="ctr"/>
                      <a:r>
                        <a:rPr lang="en-US" dirty="0"/>
                        <a:t>X</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a:p>
                  </a:txBody>
                  <a:tcPr/>
                </a:tc>
                <a:extLst>
                  <a:ext uri="{0D108BD9-81ED-4DB2-BD59-A6C34878D82A}">
                    <a16:rowId xmlns:a16="http://schemas.microsoft.com/office/drawing/2014/main" val="2716767010"/>
                  </a:ext>
                </a:extLst>
              </a:tr>
              <a:tr h="370840">
                <a:tc>
                  <a:txBody>
                    <a:bodyPr/>
                    <a:lstStyle/>
                    <a:p>
                      <a:r>
                        <a:rPr lang="en-US" b="1" i="0" dirty="0">
                          <a:latin typeface="Avenir Next Demi Bold" panose="020B0503020202020204" pitchFamily="34" charset="0"/>
                        </a:rPr>
                        <a:t>UG Degree Efficiency</a:t>
                      </a:r>
                    </a:p>
                  </a:txBody>
                  <a:tcPr/>
                </a:tc>
                <a:tc>
                  <a:txBody>
                    <a:bodyPr/>
                    <a:lstStyle/>
                    <a:p>
                      <a:pPr algn="ctr"/>
                      <a:r>
                        <a:rPr lang="en-US"/>
                        <a:t>X</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X</a:t>
                      </a:r>
                    </a:p>
                  </a:txBody>
                  <a:tcPr/>
                </a:tc>
                <a:tc>
                  <a:txBody>
                    <a:bodyPr/>
                    <a:lstStyle/>
                    <a:p>
                      <a:pPr algn="ctr"/>
                      <a:r>
                        <a:rPr lang="en-US" dirty="0"/>
                        <a:t>X</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65920114"/>
                  </a:ext>
                </a:extLst>
              </a:tr>
              <a:tr h="370840">
                <a:tc>
                  <a:txBody>
                    <a:bodyPr/>
                    <a:lstStyle/>
                    <a:p>
                      <a:r>
                        <a:rPr lang="en-US" b="1" i="0">
                          <a:latin typeface="Avenir Next Demi Bold" panose="020B0503020202020204" pitchFamily="34" charset="0"/>
                        </a:rPr>
                        <a:t>First-time Student Loan Debt</a:t>
                      </a:r>
                    </a:p>
                  </a:txBody>
                  <a:tcPr/>
                </a:tc>
                <a:tc>
                  <a:txBody>
                    <a:bodyPr/>
                    <a:lstStyle/>
                    <a:p>
                      <a:pPr algn="ctr"/>
                      <a:r>
                        <a:rPr lang="en-US"/>
                        <a:t>X</a:t>
                      </a:r>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tc>
                  <a:txBody>
                    <a:bodyPr/>
                    <a:lstStyle/>
                    <a:p>
                      <a:pPr algn="ctr"/>
                      <a:endParaRPr lang="en-US"/>
                    </a:p>
                  </a:txBody>
                  <a:tcPr/>
                </a:tc>
                <a:tc>
                  <a:txBody>
                    <a:bodyPr/>
                    <a:lstStyle/>
                    <a:p>
                      <a:pPr algn="ctr"/>
                      <a:endParaRPr lang="en-US" dirty="0"/>
                    </a:p>
                  </a:txBody>
                  <a:tcPr/>
                </a:tc>
                <a:tc>
                  <a:txBody>
                    <a:bodyPr/>
                    <a:lstStyle/>
                    <a:p>
                      <a:pPr algn="ctr"/>
                      <a:r>
                        <a:rPr lang="en-US" dirty="0"/>
                        <a:t>X</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132743300"/>
                  </a:ext>
                </a:extLst>
              </a:tr>
              <a:tr h="370840">
                <a:tc>
                  <a:txBody>
                    <a:bodyPr/>
                    <a:lstStyle/>
                    <a:p>
                      <a:r>
                        <a:rPr lang="en-US" b="1" i="0" dirty="0">
                          <a:latin typeface="Avenir Next Demi Bold" panose="020B0503020202020204" pitchFamily="34" charset="0"/>
                        </a:rPr>
                        <a:t>Transfer Student Loan Debt</a:t>
                      </a:r>
                    </a:p>
                  </a:txBody>
                  <a:tcPr/>
                </a:tc>
                <a:tc>
                  <a:txBody>
                    <a:bodyPr/>
                    <a:lstStyle/>
                    <a:p>
                      <a:pPr algn="ctr"/>
                      <a:r>
                        <a:rPr lang="en-US"/>
                        <a:t>X</a:t>
                      </a:r>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r>
                        <a:rPr lang="en-US"/>
                        <a:t>X</a:t>
                      </a:r>
                    </a:p>
                  </a:txBody>
                  <a:tcPr/>
                </a:tc>
                <a:tc>
                  <a:txBody>
                    <a:bodyPr/>
                    <a:lstStyle/>
                    <a:p>
                      <a:pPr algn="ctr"/>
                      <a:endParaRPr lang="en-US"/>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840959388"/>
                  </a:ext>
                </a:extLst>
              </a:tr>
              <a:tr h="370840">
                <a:tc>
                  <a:txBody>
                    <a:bodyPr/>
                    <a:lstStyle/>
                    <a:p>
                      <a:r>
                        <a:rPr lang="en-US" b="1" i="0">
                          <a:latin typeface="Avenir Next Demi Bold" panose="020B0503020202020204" pitchFamily="34" charset="0"/>
                        </a:rPr>
                        <a:t>Cost per Degree</a:t>
                      </a:r>
                    </a:p>
                  </a:txBody>
                  <a:tcPr/>
                </a:tc>
                <a:tc>
                  <a:txBody>
                    <a:bodyPr/>
                    <a:lstStyle/>
                    <a:p>
                      <a:pPr algn="ctr"/>
                      <a:r>
                        <a:rPr lang="en-US"/>
                        <a:t>X</a:t>
                      </a:r>
                    </a:p>
                  </a:txBody>
                  <a:tcPr/>
                </a:tc>
                <a:tc>
                  <a:txBody>
                    <a:bodyPr/>
                    <a:lstStyle/>
                    <a:p>
                      <a:pPr algn="ctr"/>
                      <a:endParaRPr lang="en-US"/>
                    </a:p>
                  </a:txBody>
                  <a:tcPr/>
                </a:tc>
                <a:tc>
                  <a:txBody>
                    <a:bodyPr/>
                    <a:lstStyle/>
                    <a:p>
                      <a:pPr algn="ctr"/>
                      <a:r>
                        <a:rPr lang="en-US"/>
                        <a:t>X</a:t>
                      </a:r>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r>
                        <a:rPr lang="en-US"/>
                        <a:t>X</a:t>
                      </a:r>
                    </a:p>
                  </a:txBody>
                  <a:tcPr/>
                </a:tc>
                <a:tc>
                  <a:txBody>
                    <a:bodyPr/>
                    <a:lstStyle/>
                    <a:p>
                      <a:pPr algn="ctr"/>
                      <a:r>
                        <a:rPr lang="en-US"/>
                        <a:t>X</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301813972"/>
                  </a:ext>
                </a:extLst>
              </a:tr>
              <a:tr h="370840">
                <a:tc>
                  <a:txBody>
                    <a:bodyPr/>
                    <a:lstStyle/>
                    <a:p>
                      <a:r>
                        <a:rPr lang="en-US" b="1" i="0">
                          <a:latin typeface="Avenir Next Demi Bold" panose="020B0503020202020204" pitchFamily="34" charset="0"/>
                        </a:rPr>
                        <a:t>Research</a:t>
                      </a:r>
                    </a:p>
                  </a:txBody>
                  <a:tcPr/>
                </a:tc>
                <a:tc>
                  <a:txBody>
                    <a:bodyPr/>
                    <a:lstStyle/>
                    <a:p>
                      <a:pPr algn="ctr"/>
                      <a:endParaRPr lang="en-US"/>
                    </a:p>
                  </a:txBody>
                  <a:tcPr/>
                </a:tc>
                <a:tc>
                  <a:txBody>
                    <a:bodyPr/>
                    <a:lstStyle/>
                    <a:p>
                      <a:pPr algn="ctr"/>
                      <a:r>
                        <a:rPr lang="en-US"/>
                        <a:t>X</a:t>
                      </a:r>
                    </a:p>
                  </a:txBody>
                  <a:tcPr/>
                </a:tc>
                <a:tc>
                  <a:txBody>
                    <a:bodyPr/>
                    <a:lstStyle/>
                    <a:p>
                      <a:pPr algn="ctr"/>
                      <a:endParaRPr lang="en-US"/>
                    </a:p>
                  </a:txBody>
                  <a:tcPr/>
                </a:tc>
                <a:tc>
                  <a:txBody>
                    <a:bodyPr/>
                    <a:lstStyle/>
                    <a:p>
                      <a:pPr algn="ctr"/>
                      <a:r>
                        <a:rPr lang="en-US"/>
                        <a:t>X</a:t>
                      </a:r>
                    </a:p>
                  </a:txBody>
                  <a:tcPr/>
                </a:tc>
                <a:tc>
                  <a:txBody>
                    <a:bodyPr/>
                    <a:lstStyle/>
                    <a:p>
                      <a:pPr algn="ctr"/>
                      <a:r>
                        <a:rPr lang="en-US"/>
                        <a:t>X</a:t>
                      </a:r>
                    </a:p>
                  </a:txBody>
                  <a:tcPr/>
                </a:tc>
                <a:tc>
                  <a:txBody>
                    <a:bodyPr/>
                    <a:lstStyle/>
                    <a:p>
                      <a:pPr algn="ctr"/>
                      <a:r>
                        <a:rPr lang="en-US"/>
                        <a:t>X</a:t>
                      </a:r>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tc>
                  <a:txBody>
                    <a:bodyPr/>
                    <a:lstStyle/>
                    <a:p>
                      <a:pPr algn="ctr"/>
                      <a:r>
                        <a:rPr lang="en-US" dirty="0"/>
                        <a:t>X</a:t>
                      </a:r>
                    </a:p>
                  </a:txBody>
                  <a:tcPr/>
                </a:tc>
                <a:extLst>
                  <a:ext uri="{0D108BD9-81ED-4DB2-BD59-A6C34878D82A}">
                    <a16:rowId xmlns:a16="http://schemas.microsoft.com/office/drawing/2014/main" val="2089737604"/>
                  </a:ext>
                </a:extLst>
              </a:tr>
              <a:tr h="370840">
                <a:tc>
                  <a:txBody>
                    <a:bodyPr/>
                    <a:lstStyle/>
                    <a:p>
                      <a:r>
                        <a:rPr lang="en-US" b="1" i="0" dirty="0">
                          <a:latin typeface="Avenir Next Demi Bold" panose="020B0503020202020204" pitchFamily="34" charset="0"/>
                        </a:rPr>
                        <a:t>SCH Production</a:t>
                      </a:r>
                    </a:p>
                  </a:txBody>
                  <a:tcPr/>
                </a:tc>
                <a:tc>
                  <a:txBody>
                    <a:bodyPr/>
                    <a:lstStyle/>
                    <a:p>
                      <a:pPr algn="ctr"/>
                      <a:endParaRPr lang="en-US"/>
                    </a:p>
                  </a:txBody>
                  <a:tcPr/>
                </a:tc>
                <a:tc>
                  <a:txBody>
                    <a:bodyPr/>
                    <a:lstStyle/>
                    <a:p>
                      <a:pPr algn="ctr"/>
                      <a:endParaRPr lang="en-US"/>
                    </a:p>
                  </a:txBody>
                  <a:tcPr/>
                </a:tc>
                <a:tc>
                  <a:txBody>
                    <a:bodyPr/>
                    <a:lstStyle/>
                    <a:p>
                      <a:pPr algn="ctr"/>
                      <a:r>
                        <a:rPr lang="en-US"/>
                        <a:t>X</a:t>
                      </a:r>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r>
                        <a:rPr lang="en-US"/>
                        <a:t>X</a:t>
                      </a:r>
                    </a:p>
                  </a:txBody>
                  <a:tcPr/>
                </a:tc>
                <a:tc>
                  <a:txBody>
                    <a:bodyPr/>
                    <a:lstStyle/>
                    <a:p>
                      <a:pPr algn="ctr"/>
                      <a:r>
                        <a:rPr lang="en-US"/>
                        <a:t>X</a:t>
                      </a:r>
                    </a:p>
                  </a:txBody>
                  <a:tcPr/>
                </a:tc>
                <a:tc>
                  <a:txBody>
                    <a:bodyPr/>
                    <a:lstStyle/>
                    <a:p>
                      <a:pPr algn="ctr"/>
                      <a:r>
                        <a:rPr lang="en-US" dirty="0"/>
                        <a:t>X</a:t>
                      </a:r>
                    </a:p>
                  </a:txBody>
                  <a:tcPr/>
                </a:tc>
                <a:tc>
                  <a:txBody>
                    <a:bodyPr/>
                    <a:lstStyle/>
                    <a:p>
                      <a:pPr algn="ctr"/>
                      <a:endParaRPr lang="en-US" dirty="0"/>
                    </a:p>
                  </a:txBody>
                  <a:tcPr/>
                </a:tc>
                <a:extLst>
                  <a:ext uri="{0D108BD9-81ED-4DB2-BD59-A6C34878D82A}">
                    <a16:rowId xmlns:a16="http://schemas.microsoft.com/office/drawing/2014/main" val="1971403168"/>
                  </a:ext>
                </a:extLst>
              </a:tr>
            </a:tbl>
          </a:graphicData>
        </a:graphic>
      </p:graphicFrame>
    </p:spTree>
    <p:extLst>
      <p:ext uri="{BB962C8B-B14F-4D97-AF65-F5344CB8AC3E}">
        <p14:creationId xmlns:p14="http://schemas.microsoft.com/office/powerpoint/2010/main" val="3720645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33F6F0C-3A50-654C-8BCB-9D551D367FDC}" type="slidenum">
              <a:rPr lang="en-US" smtClean="0"/>
              <a:pPr/>
              <a:t>9</a:t>
            </a:fld>
            <a:endParaRPr lang="en-US"/>
          </a:p>
        </p:txBody>
      </p:sp>
      <p:sp>
        <p:nvSpPr>
          <p:cNvPr id="6" name="Rectangle 5">
            <a:extLst>
              <a:ext uri="{FF2B5EF4-FFF2-40B4-BE49-F238E27FC236}">
                <a16:creationId xmlns:a16="http://schemas.microsoft.com/office/drawing/2014/main" id="{583E564B-2850-3645-B023-30FB51FABB44}"/>
              </a:ext>
            </a:extLst>
          </p:cNvPr>
          <p:cNvSpPr/>
          <p:nvPr/>
        </p:nvSpPr>
        <p:spPr>
          <a:xfrm>
            <a:off x="3272053" y="49204"/>
            <a:ext cx="5647893" cy="584775"/>
          </a:xfrm>
          <a:prstGeom prst="rect">
            <a:avLst/>
          </a:prstGeom>
        </p:spPr>
        <p:txBody>
          <a:bodyPr wrap="none" lIns="91440" tIns="45720" rIns="91440" bIns="45720" anchor="t">
            <a:spAutoFit/>
          </a:bodyPr>
          <a:lstStyle/>
          <a:p>
            <a:r>
              <a:rPr lang="en-US" sz="3200" b="1" dirty="0">
                <a:solidFill>
                  <a:schemeClr val="bg1"/>
                </a:solidFill>
                <a:latin typeface="Avenir Next Demi Bold"/>
                <a:ea typeface="Calibri"/>
                <a:cs typeface="Calibri"/>
              </a:rPr>
              <a:t>Sponsored Programs Activity</a:t>
            </a:r>
          </a:p>
        </p:txBody>
      </p:sp>
      <p:graphicFrame>
        <p:nvGraphicFramePr>
          <p:cNvPr id="2" name="Chart 1">
            <a:extLst>
              <a:ext uri="{FF2B5EF4-FFF2-40B4-BE49-F238E27FC236}">
                <a16:creationId xmlns:a16="http://schemas.microsoft.com/office/drawing/2014/main" id="{CF160EE1-B596-4B55-A6B0-A56E20711F62}"/>
              </a:ext>
            </a:extLst>
          </p:cNvPr>
          <p:cNvGraphicFramePr>
            <a:graphicFrameLocks/>
          </p:cNvGraphicFramePr>
          <p:nvPr/>
        </p:nvGraphicFramePr>
        <p:xfrm>
          <a:off x="105102" y="736636"/>
          <a:ext cx="12086897" cy="61213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32985112"/>
      </p:ext>
    </p:extLst>
  </p:cSld>
  <p:clrMapOvr>
    <a:masterClrMapping/>
  </p:clrMapOvr>
</p:sld>
</file>

<file path=ppt/theme/theme1.xml><?xml version="1.0" encoding="utf-8"?>
<a:theme xmlns:a="http://schemas.openxmlformats.org/drawingml/2006/main" name="Office Theme">
  <a:themeElements>
    <a:clrScheme name="ECU">
      <a:dk1>
        <a:srgbClr val="3C276B"/>
      </a:dk1>
      <a:lt1>
        <a:srgbClr val="FFFFFF"/>
      </a:lt1>
      <a:dk2>
        <a:srgbClr val="3C276B"/>
      </a:dk2>
      <a:lt2>
        <a:srgbClr val="FFFFFF"/>
      </a:lt2>
      <a:accent1>
        <a:srgbClr val="FBD12D"/>
      </a:accent1>
      <a:accent2>
        <a:srgbClr val="CACACA"/>
      </a:accent2>
      <a:accent3>
        <a:srgbClr val="919191"/>
      </a:accent3>
      <a:accent4>
        <a:srgbClr val="8557F3"/>
      </a:accent4>
      <a:accent5>
        <a:srgbClr val="515151"/>
      </a:accent5>
      <a:accent6>
        <a:srgbClr val="70AD47"/>
      </a:accent6>
      <a:hlink>
        <a:srgbClr val="0482FF"/>
      </a:hlink>
      <a:folHlink>
        <a:srgbClr val="90121F"/>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ast Carolina Universit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9" id="{36137981-9D09-C84F-9406-DC4687F8BBD3}" vid="{317F811C-6CC9-034E-919A-D792BEE8909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8b69f1b6-b16b-49b6-bd23-7722e9de6eb2">
      <UserInfo>
        <DisplayName>Lamson, Angela</DisplayName>
        <AccountId>12</AccountId>
        <AccountType/>
      </UserInfo>
      <UserInfo>
        <DisplayName>Welch, Becky L</DisplayName>
        <AccountId>13</AccountId>
        <AccountType/>
      </UserInfo>
    </SharedWithUsers>
    <lcf76f155ced4ddcb4097134ff3c332f xmlns="f84b88ef-0cb6-4b42-9068-93a889d9bd65">
      <Terms xmlns="http://schemas.microsoft.com/office/infopath/2007/PartnerControls"/>
    </lcf76f155ced4ddcb4097134ff3c332f>
    <TaxCatchAll xmlns="8b69f1b6-b16b-49b6-bd23-7722e9de6eb2" xsi:nil="true"/>
    <Notes xmlns="f84b88ef-0cb6-4b42-9068-93a889d9bd6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AC50B99920E7342B2EBD61D445ED4D9" ma:contentTypeVersion="16" ma:contentTypeDescription="Create a new document." ma:contentTypeScope="" ma:versionID="12975d52f54c91304c2edc695a1b4db9">
  <xsd:schema xmlns:xsd="http://www.w3.org/2001/XMLSchema" xmlns:xs="http://www.w3.org/2001/XMLSchema" xmlns:p="http://schemas.microsoft.com/office/2006/metadata/properties" xmlns:ns2="f84b88ef-0cb6-4b42-9068-93a889d9bd65" xmlns:ns3="8b69f1b6-b16b-49b6-bd23-7722e9de6eb2" targetNamespace="http://schemas.microsoft.com/office/2006/metadata/properties" ma:root="true" ma:fieldsID="4acacc9dc2b49eb96753f0a4f85b3861" ns2:_="" ns3:_="">
    <xsd:import namespace="f84b88ef-0cb6-4b42-9068-93a889d9bd65"/>
    <xsd:import namespace="8b69f1b6-b16b-49b6-bd23-7722e9de6eb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element ref="ns2:Not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4b88ef-0cb6-4b42-9068-93a889d9bd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a0cd38b-47d1-479b-a863-216ca283e7c1"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Notes" ma:index="22" nillable="true" ma:displayName="Notes" ma:description="These are drafted. Need to add links and solidify dates" ma:format="Dropdown" ma:internalName="Notes">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b69f1b6-b16b-49b6-bd23-7722e9de6eb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5722d2e-1c80-4d1c-81ec-451c20b8e9f0}" ma:internalName="TaxCatchAll" ma:showField="CatchAllData" ma:web="8b69f1b6-b16b-49b6-bd23-7722e9de6eb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1B34686-69AB-4E47-A487-B0AF28CA12E0}">
  <ds:schemaRefs>
    <ds:schemaRef ds:uri="http://schemas.openxmlformats.org/package/2006/metadata/core-properties"/>
    <ds:schemaRef ds:uri="http://purl.org/dc/dcmitype/"/>
    <ds:schemaRef ds:uri="http://purl.org/dc/elements/1.1/"/>
    <ds:schemaRef ds:uri="700d62be-8311-424e-9882-d92ce7e9e72d"/>
    <ds:schemaRef ds:uri="http://purl.org/dc/terms/"/>
    <ds:schemaRef ds:uri="http://schemas.microsoft.com/office/2006/documentManagement/types"/>
    <ds:schemaRef ds:uri="http://www.w3.org/XML/1998/namespace"/>
    <ds:schemaRef ds:uri="http://schemas.microsoft.com/office/2006/metadata/properties"/>
    <ds:schemaRef ds:uri="http://schemas.microsoft.com/office/infopath/2007/PartnerControls"/>
    <ds:schemaRef ds:uri="031ccfaa-06bf-41a9-852d-1b43fd2223e6"/>
  </ds:schemaRefs>
</ds:datastoreItem>
</file>

<file path=customXml/itemProps2.xml><?xml version="1.0" encoding="utf-8"?>
<ds:datastoreItem xmlns:ds="http://schemas.openxmlformats.org/officeDocument/2006/customXml" ds:itemID="{4E5DBBE1-097D-4719-AC49-100C5C3B5926}"/>
</file>

<file path=customXml/itemProps3.xml><?xml version="1.0" encoding="utf-8"?>
<ds:datastoreItem xmlns:ds="http://schemas.openxmlformats.org/officeDocument/2006/customXml" ds:itemID="{02CE409B-AC46-4FAB-A94C-24C54F7F142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2824</TotalTime>
  <Words>3150</Words>
  <Application>Microsoft Macintosh PowerPoint</Application>
  <PresentationFormat>Widescreen</PresentationFormat>
  <Paragraphs>436</Paragraphs>
  <Slides>43</Slides>
  <Notes>27</Notes>
  <HiddenSlides>19</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43</vt:i4>
      </vt:variant>
    </vt:vector>
  </HeadingPairs>
  <TitlesOfParts>
    <vt:vector size="58" baseType="lpstr">
      <vt:lpstr>Arial</vt:lpstr>
      <vt:lpstr>Arial,Sans-Serif</vt:lpstr>
      <vt:lpstr>Avenir Next</vt:lpstr>
      <vt:lpstr>Avenir Next Demi Bold</vt:lpstr>
      <vt:lpstr>Avenir Next LT Pro</vt:lpstr>
      <vt:lpstr>Avenir Next LT Pro Demi</vt:lpstr>
      <vt:lpstr>Avenir Next Medium</vt:lpstr>
      <vt:lpstr>Calibri</vt:lpstr>
      <vt:lpstr>Courier New</vt:lpstr>
      <vt:lpstr>Garamond</vt:lpstr>
      <vt:lpstr>Segoe UI</vt:lpstr>
      <vt:lpstr>Times New Roman</vt:lpstr>
      <vt:lpstr>Wingdings</vt:lpstr>
      <vt:lpstr>Office Theme</vt:lpstr>
      <vt:lpstr>East Carolina University</vt:lpstr>
      <vt:lpstr>PowerPoint Presentation</vt:lpstr>
      <vt:lpstr>PowerPoint Presentation</vt:lpstr>
      <vt:lpstr>PowerPoint Presentation</vt:lpstr>
      <vt:lpstr>PowerPoint Presentation</vt:lpstr>
      <vt:lpstr>PowerPoint Presentation</vt:lpstr>
      <vt:lpstr>Strategic Plan Priority Statements</vt:lpstr>
      <vt:lpstr>UNC Weighted Performance Metrics</vt:lpstr>
      <vt:lpstr>Mapping UNC Funding Model &amp; University Strategic Plan</vt:lpstr>
      <vt:lpstr>PowerPoint Presentation</vt:lpstr>
      <vt:lpstr>PowerPoint Presentation</vt:lpstr>
      <vt:lpstr>Office of Research</vt:lpstr>
      <vt:lpstr>PowerPoint Presentation</vt:lpstr>
      <vt:lpstr>PowerPoint Presentation</vt:lpstr>
      <vt:lpstr>Research Project Life Cycle</vt:lpstr>
      <vt:lpstr>Research Resources</vt:lpstr>
      <vt:lpstr>High Performance Computing (HPC) Program</vt:lpstr>
      <vt:lpstr>PowerPoint Presentation</vt:lpstr>
      <vt:lpstr>Research Project Life Cycle</vt:lpstr>
      <vt:lpstr>Research Administration Hubs:  Pre- and Post-award grant management</vt:lpstr>
      <vt:lpstr>PowerPoint Presentation</vt:lpstr>
      <vt:lpstr>PowerPoint Presentation</vt:lpstr>
      <vt:lpstr>ECU Research Vessels</vt:lpstr>
      <vt:lpstr>ECU Scientific Diving</vt:lpstr>
      <vt:lpstr>Training and Experience</vt:lpstr>
      <vt:lpstr>Questions?</vt:lpstr>
      <vt:lpstr>PowerPoint Presentation</vt:lpstr>
      <vt:lpstr>      Outline ECU Strategic Plan Research Growth REDE Overview Resources for Research and Engagement Activities  Angela Lamson (interim) Assistant Vice Chancellor for Economic and Community Engagement  Mary Farwell Assistant Vice Chancellor for Research Development  Becky Welch  Assistant Vice Chancellor for Research Administration and Compliance </vt:lpstr>
      <vt:lpstr>PowerPoint Presentation</vt:lpstr>
      <vt:lpstr>PowerPoint Presentation</vt:lpstr>
      <vt:lpstr>Strategic Plan Priority Statements</vt:lpstr>
      <vt:lpstr>UNC Weighted Performance Metrics</vt:lpstr>
      <vt:lpstr>Mapping UNC Funding Model &amp; University Strategic Plan</vt:lpstr>
      <vt:lpstr>PowerPoint Presentation</vt:lpstr>
      <vt:lpstr>PowerPoint Presentation</vt:lpstr>
      <vt:lpstr>Office of Research</vt:lpstr>
      <vt:lpstr>PowerPoint Presentation</vt:lpstr>
      <vt:lpstr>PowerPoint Presentation</vt:lpstr>
      <vt:lpstr> Research Project Life Cycle</vt:lpstr>
      <vt:lpstr>PowerPoint Presentation</vt:lpstr>
      <vt:lpstr>Research Administration Hubs:  Pre- and Post-award grant management</vt:lpstr>
      <vt:lpstr> Research Project Life Cycle</vt:lpstr>
      <vt:lpstr>Office of Research Administration and Compliance (ORAC)</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Middleton, Paige</dc:creator>
  <cp:lastModifiedBy>Farwell, Mary</cp:lastModifiedBy>
  <cp:revision>362</cp:revision>
  <cp:lastPrinted>2019-08-12T15:26:52Z</cp:lastPrinted>
  <dcterms:created xsi:type="dcterms:W3CDTF">2017-09-15T15:34:54Z</dcterms:created>
  <dcterms:modified xsi:type="dcterms:W3CDTF">2024-08-05T17:20:22Z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0x010100CAC50B99920E7342B2EBD61D445ED4D9</vt:lpwstr>
  </property>
  <property fmtid="{D5CDD505-2E9C-101B-9397-08002B2CF9AE}" pid="3" name="Order">
    <vt:lpwstr>6300.00000000000</vt:lpwstr>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ies>
</file>