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98" r:id="rId6"/>
    <p:sldId id="650" r:id="rId7"/>
    <p:sldId id="267" r:id="rId8"/>
    <p:sldId id="293" r:id="rId9"/>
    <p:sldId id="652" r:id="rId10"/>
    <p:sldId id="287" r:id="rId11"/>
    <p:sldId id="286" r:id="rId12"/>
    <p:sldId id="297" r:id="rId13"/>
    <p:sldId id="301" r:id="rId14"/>
    <p:sldId id="291" r:id="rId15"/>
    <p:sldId id="292" r:id="rId16"/>
    <p:sldId id="29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0441-12F4-4EC6-ABBB-2758774ED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964836-54A4-47E5-8A08-F7834EF04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B79892-E68A-4C07-B521-39433B1771E1}"/>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5" name="Footer Placeholder 4">
            <a:extLst>
              <a:ext uri="{FF2B5EF4-FFF2-40B4-BE49-F238E27FC236}">
                <a16:creationId xmlns:a16="http://schemas.microsoft.com/office/drawing/2014/main" id="{73CA21AC-E4A5-4073-9174-989C3CB3C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CE98-AFA2-4D56-BE8E-E67BBF47A32E}"/>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264797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1B21-2CEE-48D6-91E4-AFFD96CE8B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0242B3-E13D-4728-9BDB-402529A018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16747-19B3-456D-B92A-9679D0544CCA}"/>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5" name="Footer Placeholder 4">
            <a:extLst>
              <a:ext uri="{FF2B5EF4-FFF2-40B4-BE49-F238E27FC236}">
                <a16:creationId xmlns:a16="http://schemas.microsoft.com/office/drawing/2014/main" id="{F6853693-E77A-4E9A-A0B8-7457B2336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AC9C1-8C3C-4B73-9B06-C8419674D7CC}"/>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281747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F3FF47-845E-497F-A728-108677B852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84FE14-2F1F-4CFE-AE23-1FF5CC0B86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D6EE6-31B2-4190-8625-4E534F2BFD37}"/>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5" name="Footer Placeholder 4">
            <a:extLst>
              <a:ext uri="{FF2B5EF4-FFF2-40B4-BE49-F238E27FC236}">
                <a16:creationId xmlns:a16="http://schemas.microsoft.com/office/drawing/2014/main" id="{66366116-C174-4488-A25C-385536A88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61A5A-B22E-42CD-9D8F-895CD1C8645C}"/>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58443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B194-5650-4C88-AF3F-2BBC794F7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EC7DB-6C14-4114-A099-AC52C337A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8C735-B67F-4B3A-9CD7-152B9E74AA43}"/>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5" name="Footer Placeholder 4">
            <a:extLst>
              <a:ext uri="{FF2B5EF4-FFF2-40B4-BE49-F238E27FC236}">
                <a16:creationId xmlns:a16="http://schemas.microsoft.com/office/drawing/2014/main" id="{4F0D197A-4456-4ECE-B077-E82F9F7B0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3F21A-B991-40D2-8655-54A1B6145177}"/>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42457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BF30-20B1-43EC-B6E1-BE13631DD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E73A80-8AA4-4DA3-B2E0-E4CD1D38C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33B12-2E37-4952-9550-1A1E9D177658}"/>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5" name="Footer Placeholder 4">
            <a:extLst>
              <a:ext uri="{FF2B5EF4-FFF2-40B4-BE49-F238E27FC236}">
                <a16:creationId xmlns:a16="http://schemas.microsoft.com/office/drawing/2014/main" id="{F0184C2E-E398-43E2-BAD0-24F6D71D3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49B69-81BD-4BC1-A031-F6F97B7604E2}"/>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184212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677F-3250-404B-A231-0E185F6AF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0A9B0-4495-4259-906C-75A833004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E1F9AD-DF46-464A-9D5C-4136C53537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25D2A7-DA38-4EE1-A400-F62D68C2E064}"/>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6" name="Footer Placeholder 5">
            <a:extLst>
              <a:ext uri="{FF2B5EF4-FFF2-40B4-BE49-F238E27FC236}">
                <a16:creationId xmlns:a16="http://schemas.microsoft.com/office/drawing/2014/main" id="{1EBF663C-5743-4F79-800A-FB915B86C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51B69-172B-43F5-B45C-6559E8D8A1BE}"/>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289282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AC29-4EEA-472B-A48E-DE4680E044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770250-E91F-4006-9981-31A540DA7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C87E2E-AC91-4BC8-B3DC-BD83A4D4E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38C62-653A-43B3-9D43-401D5A675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AFB222-3DA4-4C7E-9C96-465E95641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04622-A519-48CE-BBB8-093E0E70CC1C}"/>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8" name="Footer Placeholder 7">
            <a:extLst>
              <a:ext uri="{FF2B5EF4-FFF2-40B4-BE49-F238E27FC236}">
                <a16:creationId xmlns:a16="http://schemas.microsoft.com/office/drawing/2014/main" id="{20DAE3D6-367D-4544-9D33-70DE9A611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422F0-5936-4104-94A3-84521EF4091C}"/>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314310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4C17-E79A-488E-B656-33BBFF261E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B77A3-97FE-4204-BDD6-AADFD619F57A}"/>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4" name="Footer Placeholder 3">
            <a:extLst>
              <a:ext uri="{FF2B5EF4-FFF2-40B4-BE49-F238E27FC236}">
                <a16:creationId xmlns:a16="http://schemas.microsoft.com/office/drawing/2014/main" id="{AF86D5AA-99B7-4C82-8015-C857FC0A92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7B2150-DF0B-486A-B4BF-B880DC53B366}"/>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25033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529B89-5BAB-4A4F-887D-63BFCF8C51C6}"/>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3" name="Footer Placeholder 2">
            <a:extLst>
              <a:ext uri="{FF2B5EF4-FFF2-40B4-BE49-F238E27FC236}">
                <a16:creationId xmlns:a16="http://schemas.microsoft.com/office/drawing/2014/main" id="{35F94841-6813-4297-91DA-918228628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812186-121C-4170-8407-3474AF880704}"/>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214518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CC8D-387E-4BF1-8F8D-D52276FA3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41C528-494D-4EF8-96D2-7E6057F88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B3AF5-F33E-45F3-8FE0-1594DDF3E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39ECE9-93CB-482E-A48E-98BB0208E5D8}"/>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6" name="Footer Placeholder 5">
            <a:extLst>
              <a:ext uri="{FF2B5EF4-FFF2-40B4-BE49-F238E27FC236}">
                <a16:creationId xmlns:a16="http://schemas.microsoft.com/office/drawing/2014/main" id="{EAB1BA99-7556-4345-8806-84455AF56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5AE58-2797-4CCA-BC3B-9488240D796C}"/>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166671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9157-D627-48A7-BC1F-C3FCFA965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5D082-49CB-4E45-849A-6E885A49F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075410-31C5-4C89-BACA-DDAAF985C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ACA63-D6CB-491A-8D79-49DE0510D359}"/>
              </a:ext>
            </a:extLst>
          </p:cNvPr>
          <p:cNvSpPr>
            <a:spLocks noGrp="1"/>
          </p:cNvSpPr>
          <p:nvPr>
            <p:ph type="dt" sz="half" idx="10"/>
          </p:nvPr>
        </p:nvSpPr>
        <p:spPr/>
        <p:txBody>
          <a:bodyPr/>
          <a:lstStyle/>
          <a:p>
            <a:fld id="{2AB64679-0060-4FE1-A121-F3E9658428B2}" type="datetimeFigureOut">
              <a:rPr lang="en-US" smtClean="0"/>
              <a:t>8/6/2024</a:t>
            </a:fld>
            <a:endParaRPr lang="en-US"/>
          </a:p>
        </p:txBody>
      </p:sp>
      <p:sp>
        <p:nvSpPr>
          <p:cNvPr id="6" name="Footer Placeholder 5">
            <a:extLst>
              <a:ext uri="{FF2B5EF4-FFF2-40B4-BE49-F238E27FC236}">
                <a16:creationId xmlns:a16="http://schemas.microsoft.com/office/drawing/2014/main" id="{69A9FE72-AA4B-461F-99BE-EC72A2F41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A3A60-618C-493F-AD94-97A5B7F2D564}"/>
              </a:ext>
            </a:extLst>
          </p:cNvPr>
          <p:cNvSpPr>
            <a:spLocks noGrp="1"/>
          </p:cNvSpPr>
          <p:nvPr>
            <p:ph type="sldNum" sz="quarter" idx="12"/>
          </p:nvPr>
        </p:nvSpPr>
        <p:spPr/>
        <p:txBody>
          <a:bodyPr/>
          <a:lstStyle/>
          <a:p>
            <a:fld id="{82372E38-B57C-4990-8CD1-392AF012AA38}" type="slidenum">
              <a:rPr lang="en-US" smtClean="0"/>
              <a:t>‹#›</a:t>
            </a:fld>
            <a:endParaRPr lang="en-US"/>
          </a:p>
        </p:txBody>
      </p:sp>
    </p:spTree>
    <p:extLst>
      <p:ext uri="{BB962C8B-B14F-4D97-AF65-F5344CB8AC3E}">
        <p14:creationId xmlns:p14="http://schemas.microsoft.com/office/powerpoint/2010/main" val="97927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96166-EBDF-4614-9EB9-0395CD2E2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815EA2-E079-4392-BFA0-5504C055C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7C31C-AE5D-4CDE-9714-7538314C5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64679-0060-4FE1-A121-F3E9658428B2}" type="datetimeFigureOut">
              <a:rPr lang="en-US" smtClean="0"/>
              <a:t>8/6/2024</a:t>
            </a:fld>
            <a:endParaRPr lang="en-US"/>
          </a:p>
        </p:txBody>
      </p:sp>
      <p:sp>
        <p:nvSpPr>
          <p:cNvPr id="5" name="Footer Placeholder 4">
            <a:extLst>
              <a:ext uri="{FF2B5EF4-FFF2-40B4-BE49-F238E27FC236}">
                <a16:creationId xmlns:a16="http://schemas.microsoft.com/office/drawing/2014/main" id="{29E2E449-4C63-4502-8B16-86DCD6F70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C133B2-A491-40A1-9C71-1A7AB23A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72E38-B57C-4990-8CD1-392AF012AA38}" type="slidenum">
              <a:rPr lang="en-US" smtClean="0"/>
              <a:t>‹#›</a:t>
            </a:fld>
            <a:endParaRPr lang="en-US"/>
          </a:p>
        </p:txBody>
      </p:sp>
    </p:spTree>
    <p:extLst>
      <p:ext uri="{BB962C8B-B14F-4D97-AF65-F5344CB8AC3E}">
        <p14:creationId xmlns:p14="http://schemas.microsoft.com/office/powerpoint/2010/main" val="216852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958AE.78D1F60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aculty180.ecu.edu/resource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aculty180.ecu.edu/wp-content/pv-uploads/sites/6/2019/09/FAR-QUICK-TIPS.pdf" TargetMode="External"/><Relationship Id="rId2" Type="http://schemas.openxmlformats.org/officeDocument/2006/relationships/hyperlink" Target="https://faculty180.ecu.edu/training/" TargetMode="External"/><Relationship Id="rId1" Type="http://schemas.openxmlformats.org/officeDocument/2006/relationships/slideLayout" Target="../slideLayouts/slideLayout2.xml"/><Relationship Id="rId5" Type="http://schemas.openxmlformats.org/officeDocument/2006/relationships/hyperlink" Target="https://faculty180.ecu.edu/annual-evaluation-user-guidance/" TargetMode="External"/><Relationship Id="rId4" Type="http://schemas.openxmlformats.org/officeDocument/2006/relationships/hyperlink" Target="https://faculty180.ecu.edu/wp-content/pv-uploads/sites/6/2019/09/Enhanced_Profiles_for_Scholars_at_ECU.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aculty180.ecu.edu/fun-sized/"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Faculty180@ec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aculty180@ecu.edu" TargetMode="External"/><Relationship Id="rId2" Type="http://schemas.openxmlformats.org/officeDocument/2006/relationships/hyperlink" Target="mailto:gohnc@ecu.edu" TargetMode="External"/><Relationship Id="rId1" Type="http://schemas.openxmlformats.org/officeDocument/2006/relationships/slideLayout" Target="../slideLayouts/slideLayout2.xml"/><Relationship Id="rId4" Type="http://schemas.openxmlformats.org/officeDocument/2006/relationships/hyperlink" Target="https://faculty180.ecu.ed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mailto:celluccie@ecu.edu" TargetMode="External"/><Relationship Id="rId13" Type="http://schemas.openxmlformats.org/officeDocument/2006/relationships/image" Target="../media/image9.jpeg"/><Relationship Id="rId18" Type="http://schemas.openxmlformats.org/officeDocument/2006/relationships/hyperlink" Target="mailto:berrys@ecu.edu" TargetMode="External"/><Relationship Id="rId26" Type="http://schemas.openxmlformats.org/officeDocument/2006/relationships/hyperlink" Target="mailto:hamiltons22@ecu.edu" TargetMode="External"/><Relationship Id="rId3" Type="http://schemas.openxmlformats.org/officeDocument/2006/relationships/image" Target="../media/image3.png"/><Relationship Id="rId21" Type="http://schemas.openxmlformats.org/officeDocument/2006/relationships/image" Target="../media/image13.jpeg"/><Relationship Id="rId7" Type="http://schemas.openxmlformats.org/officeDocument/2006/relationships/image" Target="../media/image7.jpeg"/><Relationship Id="rId12" Type="http://schemas.openxmlformats.org/officeDocument/2006/relationships/hyperlink" Target="mailto:yaoj@ecu.edu" TargetMode="External"/><Relationship Id="rId17" Type="http://schemas.openxmlformats.org/officeDocument/2006/relationships/image" Target="../media/image11.jpeg"/><Relationship Id="rId25" Type="http://schemas.openxmlformats.org/officeDocument/2006/relationships/hyperlink" Target="mailto:thomasw@ecu.edu" TargetMode="External"/><Relationship Id="rId2" Type="http://schemas.openxmlformats.org/officeDocument/2006/relationships/image" Target="../media/image2.png"/><Relationship Id="rId16" Type="http://schemas.openxmlformats.org/officeDocument/2006/relationships/hyperlink" Target="mailto:glassj@ecu.edu" TargetMode="External"/><Relationship Id="rId20" Type="http://schemas.openxmlformats.org/officeDocument/2006/relationships/hyperlink" Target="mailto:russellr@ecu.edu" TargetMode="Externa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8.jpeg"/><Relationship Id="rId24" Type="http://schemas.openxmlformats.org/officeDocument/2006/relationships/image" Target="../media/image14.jpeg"/><Relationship Id="rId5" Type="http://schemas.openxmlformats.org/officeDocument/2006/relationships/image" Target="../media/image5.jpeg"/><Relationship Id="rId15" Type="http://schemas.openxmlformats.org/officeDocument/2006/relationships/image" Target="../media/image10.jpeg"/><Relationship Id="rId23" Type="http://schemas.openxmlformats.org/officeDocument/2006/relationships/hyperlink" Target="mailto:nimmom@ecu.edu" TargetMode="External"/><Relationship Id="rId10" Type="http://schemas.openxmlformats.org/officeDocument/2006/relationships/hyperlink" Target="mailto:stevensd19@ecu.edu" TargetMode="External"/><Relationship Id="rId19"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hyperlink" Target="mailto:montgomerym@ecu.edu" TargetMode="External"/><Relationship Id="rId14" Type="http://schemas.openxmlformats.org/officeDocument/2006/relationships/hyperlink" Target="mailto:juchniewiczj@ecu.edu" TargetMode="External"/><Relationship Id="rId22" Type="http://schemas.openxmlformats.org/officeDocument/2006/relationships/hyperlink" Target="mailto:flowersa19@ecu.edu" TargetMode="External"/><Relationship Id="rId27" Type="http://schemas.openxmlformats.org/officeDocument/2006/relationships/hyperlink" Target="mailto:mcmillana@ecu.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0BD02E-9312-A84F-9044-A6182506B4A7}"/>
              </a:ext>
            </a:extLst>
          </p:cNvPr>
          <p:cNvSpPr/>
          <p:nvPr/>
        </p:nvSpPr>
        <p:spPr>
          <a:xfrm>
            <a:off x="0" y="0"/>
            <a:ext cx="707136"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A73B5AEB-DFAC-4E67-A072-F32FF70D9362}"/>
              </a:ext>
            </a:extLst>
          </p:cNvPr>
          <p:cNvSpPr>
            <a:spLocks noGrp="1"/>
          </p:cNvSpPr>
          <p:nvPr>
            <p:ph type="subTitle" idx="1"/>
          </p:nvPr>
        </p:nvSpPr>
        <p:spPr/>
        <p:txBody>
          <a:bodyPr/>
          <a:lstStyle/>
          <a:p>
            <a:r>
              <a:rPr lang="en-US" dirty="0"/>
              <a:t>ECU’s Faculty Information System for</a:t>
            </a:r>
          </a:p>
          <a:p>
            <a:r>
              <a:rPr lang="en-US" dirty="0"/>
              <a:t>Activity Reporting and Reviews</a:t>
            </a:r>
          </a:p>
        </p:txBody>
      </p:sp>
      <p:sp>
        <p:nvSpPr>
          <p:cNvPr id="3" name="Rectangle 2">
            <a:extLst>
              <a:ext uri="{FF2B5EF4-FFF2-40B4-BE49-F238E27FC236}">
                <a16:creationId xmlns:a16="http://schemas.microsoft.com/office/drawing/2014/main" id="{5881FEBA-E824-2879-691A-34E37C4BFF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x_x_x_Picture 3">
            <a:extLst>
              <a:ext uri="{FF2B5EF4-FFF2-40B4-BE49-F238E27FC236}">
                <a16:creationId xmlns:a16="http://schemas.microsoft.com/office/drawing/2014/main" id="{BAC925B3-6CA0-0C8F-269B-7EFDB4DCABF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59083" y="1189607"/>
            <a:ext cx="5273833" cy="23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C7FF4-E73E-19D5-3DB4-53F55D5AA6B9}"/>
              </a:ext>
            </a:extLst>
          </p:cNvPr>
          <p:cNvPicPr>
            <a:picLocks noChangeAspect="1"/>
          </p:cNvPicPr>
          <p:nvPr/>
        </p:nvPicPr>
        <p:blipFill rotWithShape="1">
          <a:blip r:embed="rId2"/>
          <a:srcRect b="85180"/>
          <a:stretch/>
        </p:blipFill>
        <p:spPr>
          <a:xfrm>
            <a:off x="487975" y="287925"/>
            <a:ext cx="10387111" cy="889312"/>
          </a:xfrm>
          <a:prstGeom prst="rect">
            <a:avLst/>
          </a:prstGeom>
          <a:ln>
            <a:solidFill>
              <a:schemeClr val="tx1"/>
            </a:solidFill>
          </a:ln>
        </p:spPr>
      </p:pic>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6BAC14-7C4D-2199-4B4F-FB6410759468}"/>
              </a:ext>
            </a:extLst>
          </p:cNvPr>
          <p:cNvSpPr txBox="1"/>
          <p:nvPr/>
        </p:nvSpPr>
        <p:spPr>
          <a:xfrm>
            <a:off x="9046286" y="791232"/>
            <a:ext cx="1828800" cy="369332"/>
          </a:xfrm>
          <a:prstGeom prst="rect">
            <a:avLst/>
          </a:prstGeom>
          <a:noFill/>
        </p:spPr>
        <p:txBody>
          <a:bodyPr wrap="square" rtlCol="0">
            <a:spAutoFit/>
          </a:bodyPr>
          <a:lstStyle/>
          <a:p>
            <a:r>
              <a:rPr lang="en-US" dirty="0">
                <a:solidFill>
                  <a:schemeClr val="bg1"/>
                </a:solidFill>
              </a:rPr>
              <a:t>Scholars.ecu.edu</a:t>
            </a:r>
          </a:p>
        </p:txBody>
      </p:sp>
      <p:pic>
        <p:nvPicPr>
          <p:cNvPr id="3" name="Picture 2">
            <a:extLst>
              <a:ext uri="{FF2B5EF4-FFF2-40B4-BE49-F238E27FC236}">
                <a16:creationId xmlns:a16="http://schemas.microsoft.com/office/drawing/2014/main" id="{62A4486E-B68D-3BC9-A487-79C1B9A3C0AA}"/>
              </a:ext>
            </a:extLst>
          </p:cNvPr>
          <p:cNvPicPr>
            <a:picLocks noChangeAspect="1"/>
          </p:cNvPicPr>
          <p:nvPr/>
        </p:nvPicPr>
        <p:blipFill>
          <a:blip r:embed="rId3"/>
          <a:stretch>
            <a:fillRect/>
          </a:stretch>
        </p:blipFill>
        <p:spPr>
          <a:xfrm>
            <a:off x="487975" y="1177237"/>
            <a:ext cx="10387111" cy="5392838"/>
          </a:xfrm>
          <a:prstGeom prst="rect">
            <a:avLst/>
          </a:prstGeom>
          <a:ln>
            <a:solidFill>
              <a:schemeClr val="tx1"/>
            </a:solidFill>
          </a:ln>
        </p:spPr>
      </p:pic>
    </p:spTree>
    <p:extLst>
      <p:ext uri="{BB962C8B-B14F-4D97-AF65-F5344CB8AC3E}">
        <p14:creationId xmlns:p14="http://schemas.microsoft.com/office/powerpoint/2010/main" val="100853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53ECBC-42A6-45A0-8A10-18B8E4FF8D31}"/>
              </a:ext>
            </a:extLst>
          </p:cNvPr>
          <p:cNvPicPr>
            <a:picLocks noChangeAspect="1"/>
          </p:cNvPicPr>
          <p:nvPr/>
        </p:nvPicPr>
        <p:blipFill>
          <a:blip r:embed="rId2"/>
          <a:stretch>
            <a:fillRect/>
          </a:stretch>
        </p:blipFill>
        <p:spPr>
          <a:xfrm>
            <a:off x="2015571" y="1058857"/>
            <a:ext cx="8059165" cy="5185354"/>
          </a:xfrm>
          <a:prstGeom prst="rect">
            <a:avLst/>
          </a:prstGeom>
          <a:ln>
            <a:solidFill>
              <a:schemeClr val="tx1"/>
            </a:solidFill>
          </a:ln>
        </p:spPr>
      </p:pic>
      <p:sp>
        <p:nvSpPr>
          <p:cNvPr id="2" name="Title 1">
            <a:extLst>
              <a:ext uri="{FF2B5EF4-FFF2-40B4-BE49-F238E27FC236}">
                <a16:creationId xmlns:a16="http://schemas.microsoft.com/office/drawing/2014/main" id="{BD16DA3D-502A-1147-A828-DB4A796ABEA3}"/>
              </a:ext>
            </a:extLst>
          </p:cNvPr>
          <p:cNvSpPr>
            <a:spLocks noGrp="1"/>
          </p:cNvSpPr>
          <p:nvPr>
            <p:ph type="title"/>
          </p:nvPr>
        </p:nvSpPr>
        <p:spPr>
          <a:xfrm>
            <a:off x="658757" y="26743"/>
            <a:ext cx="10515600" cy="1325563"/>
          </a:xfrm>
        </p:spPr>
        <p:txBody>
          <a:bodyPr>
            <a:normAutofit/>
          </a:bodyPr>
          <a:lstStyle/>
          <a:p>
            <a:r>
              <a:rPr lang="en-US" sz="3200" b="1" dirty="0">
                <a:latin typeface="Avenir Next" panose="020B0503020202020204" pitchFamily="34" charset="0"/>
              </a:rPr>
              <a:t>Resources</a:t>
            </a:r>
          </a:p>
        </p:txBody>
      </p:sp>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983D8C-D6D1-4A67-A454-42B780579504}"/>
              </a:ext>
            </a:extLst>
          </p:cNvPr>
          <p:cNvSpPr txBox="1"/>
          <p:nvPr/>
        </p:nvSpPr>
        <p:spPr>
          <a:xfrm>
            <a:off x="2723500" y="504858"/>
            <a:ext cx="6114472" cy="369332"/>
          </a:xfrm>
          <a:prstGeom prst="rect">
            <a:avLst/>
          </a:prstGeom>
          <a:noFill/>
        </p:spPr>
        <p:txBody>
          <a:bodyPr wrap="square">
            <a:spAutoFit/>
          </a:bodyPr>
          <a:lstStyle/>
          <a:p>
            <a:r>
              <a:rPr lang="en-US" dirty="0">
                <a:hlinkClick r:id="rId3"/>
              </a:rPr>
              <a:t>Faculty180.ecu.edu/resources</a:t>
            </a:r>
            <a:endParaRPr lang="en-US" dirty="0"/>
          </a:p>
        </p:txBody>
      </p:sp>
      <p:sp>
        <p:nvSpPr>
          <p:cNvPr id="10" name="Rectangle 9">
            <a:extLst>
              <a:ext uri="{FF2B5EF4-FFF2-40B4-BE49-F238E27FC236}">
                <a16:creationId xmlns:a16="http://schemas.microsoft.com/office/drawing/2014/main" id="{07F2A4CB-DF01-4754-9536-6767567F6EE4}"/>
              </a:ext>
            </a:extLst>
          </p:cNvPr>
          <p:cNvSpPr/>
          <p:nvPr/>
        </p:nvSpPr>
        <p:spPr>
          <a:xfrm>
            <a:off x="8837972" y="1536973"/>
            <a:ext cx="711200" cy="434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E9B97-1539-4BA3-8FC8-8DB7B36B1A89}"/>
              </a:ext>
            </a:extLst>
          </p:cNvPr>
          <p:cNvSpPr/>
          <p:nvPr/>
        </p:nvSpPr>
        <p:spPr>
          <a:xfrm>
            <a:off x="8000558" y="3364149"/>
            <a:ext cx="1991854" cy="434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DE6945-5184-495B-A197-6AC61BD13FB0}"/>
              </a:ext>
            </a:extLst>
          </p:cNvPr>
          <p:cNvSpPr/>
          <p:nvPr/>
        </p:nvSpPr>
        <p:spPr>
          <a:xfrm>
            <a:off x="6655323" y="1536973"/>
            <a:ext cx="1216057" cy="434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20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DA3D-502A-1147-A828-DB4A796ABEA3}"/>
              </a:ext>
            </a:extLst>
          </p:cNvPr>
          <p:cNvSpPr>
            <a:spLocks noGrp="1"/>
          </p:cNvSpPr>
          <p:nvPr>
            <p:ph type="title"/>
          </p:nvPr>
        </p:nvSpPr>
        <p:spPr>
          <a:xfrm>
            <a:off x="658757" y="26743"/>
            <a:ext cx="10515600" cy="1325563"/>
          </a:xfrm>
        </p:spPr>
        <p:txBody>
          <a:bodyPr>
            <a:normAutofit/>
          </a:bodyPr>
          <a:lstStyle/>
          <a:p>
            <a:r>
              <a:rPr lang="en-US" sz="3200" b="1" dirty="0">
                <a:latin typeface="Avenir Next" panose="020B0503020202020204" pitchFamily="34" charset="0"/>
              </a:rPr>
              <a:t>Upcoming Training</a:t>
            </a:r>
            <a:endParaRPr lang="en-US" sz="3200" b="1" dirty="0">
              <a:highlight>
                <a:srgbClr val="FFFF00"/>
              </a:highlight>
              <a:latin typeface="Avenir Next" panose="020B0503020202020204" pitchFamily="34" charset="0"/>
            </a:endParaRPr>
          </a:p>
        </p:txBody>
      </p:sp>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CBCB71-FE99-4523-B449-722B7EE4AE71}"/>
              </a:ext>
            </a:extLst>
          </p:cNvPr>
          <p:cNvSpPr txBox="1"/>
          <p:nvPr/>
        </p:nvSpPr>
        <p:spPr>
          <a:xfrm>
            <a:off x="4185821" y="504858"/>
            <a:ext cx="6116714" cy="369332"/>
          </a:xfrm>
          <a:prstGeom prst="rect">
            <a:avLst/>
          </a:prstGeom>
          <a:noFill/>
        </p:spPr>
        <p:txBody>
          <a:bodyPr wrap="square">
            <a:spAutoFit/>
          </a:bodyPr>
          <a:lstStyle/>
          <a:p>
            <a:r>
              <a:rPr lang="en-US" dirty="0">
                <a:hlinkClick r:id="rId2"/>
              </a:rPr>
              <a:t>https://faculty180.ecu.edu/training/</a:t>
            </a:r>
            <a:endParaRPr lang="en-US" dirty="0"/>
          </a:p>
        </p:txBody>
      </p:sp>
      <p:graphicFrame>
        <p:nvGraphicFramePr>
          <p:cNvPr id="8" name="Table 9">
            <a:extLst>
              <a:ext uri="{FF2B5EF4-FFF2-40B4-BE49-F238E27FC236}">
                <a16:creationId xmlns:a16="http://schemas.microsoft.com/office/drawing/2014/main" id="{316EBE12-0FBF-4BAD-A2DD-17CDEDAAD05B}"/>
              </a:ext>
            </a:extLst>
          </p:cNvPr>
          <p:cNvGraphicFramePr>
            <a:graphicFrameLocks noGrp="1"/>
          </p:cNvGraphicFramePr>
          <p:nvPr>
            <p:extLst>
              <p:ext uri="{D42A27DB-BD31-4B8C-83A1-F6EECF244321}">
                <p14:modId xmlns:p14="http://schemas.microsoft.com/office/powerpoint/2010/main" val="2608407362"/>
              </p:ext>
            </p:extLst>
          </p:nvPr>
        </p:nvGraphicFramePr>
        <p:xfrm>
          <a:off x="658757" y="958152"/>
          <a:ext cx="10154245" cy="4715567"/>
        </p:xfrm>
        <a:graphic>
          <a:graphicData uri="http://schemas.openxmlformats.org/drawingml/2006/table">
            <a:tbl>
              <a:tblPr firstRow="1" bandRow="1">
                <a:tableStyleId>{00A15C55-8517-42AA-B614-E9B94910E393}</a:tableStyleId>
              </a:tblPr>
              <a:tblGrid>
                <a:gridCol w="1976968">
                  <a:extLst>
                    <a:ext uri="{9D8B030D-6E8A-4147-A177-3AD203B41FA5}">
                      <a16:colId xmlns:a16="http://schemas.microsoft.com/office/drawing/2014/main" val="3640902632"/>
                    </a:ext>
                  </a:extLst>
                </a:gridCol>
                <a:gridCol w="4901417">
                  <a:extLst>
                    <a:ext uri="{9D8B030D-6E8A-4147-A177-3AD203B41FA5}">
                      <a16:colId xmlns:a16="http://schemas.microsoft.com/office/drawing/2014/main" val="1512773207"/>
                    </a:ext>
                  </a:extLst>
                </a:gridCol>
                <a:gridCol w="1686757">
                  <a:extLst>
                    <a:ext uri="{9D8B030D-6E8A-4147-A177-3AD203B41FA5}">
                      <a16:colId xmlns:a16="http://schemas.microsoft.com/office/drawing/2014/main" val="1461829813"/>
                    </a:ext>
                  </a:extLst>
                </a:gridCol>
                <a:gridCol w="1589103">
                  <a:extLst>
                    <a:ext uri="{9D8B030D-6E8A-4147-A177-3AD203B41FA5}">
                      <a16:colId xmlns:a16="http://schemas.microsoft.com/office/drawing/2014/main" val="4211549773"/>
                    </a:ext>
                  </a:extLst>
                </a:gridCol>
              </a:tblGrid>
              <a:tr h="872702">
                <a:tc>
                  <a:txBody>
                    <a:bodyPr/>
                    <a:lstStyle/>
                    <a:p>
                      <a:pPr algn="l"/>
                      <a:r>
                        <a:rPr lang="en-US" sz="2000" dirty="0">
                          <a:solidFill>
                            <a:schemeClr val="tx1"/>
                          </a:solidFill>
                          <a:latin typeface="+mj-lt"/>
                        </a:rPr>
                        <a:t>Session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mj-lt"/>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mj-lt"/>
                        </a:rPr>
                        <a:t>Related Training Guides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solidFill>
                            <a:schemeClr val="tx1"/>
                          </a:solidFill>
                          <a:latin typeface="+mj-lt"/>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62686"/>
                  </a:ext>
                </a:extLst>
              </a:tr>
              <a:tr h="1533810">
                <a:tc>
                  <a:txBody>
                    <a:bodyPr/>
                    <a:lstStyle/>
                    <a:p>
                      <a:r>
                        <a:rPr lang="en-US" sz="1800" b="1" i="0" kern="1200" dirty="0">
                          <a:solidFill>
                            <a:schemeClr val="dk1"/>
                          </a:solidFill>
                          <a:effectLst/>
                          <a:latin typeface="+mj-lt"/>
                          <a:ea typeface="+mn-ea"/>
                          <a:cs typeface="+mn-cs"/>
                        </a:rPr>
                        <a:t>Faculty180: Entering Activities for Annual Reviews &amp; The Year Ahead</a:t>
                      </a:r>
                      <a:endParaRPr lang="en-US" sz="1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kern="1200" dirty="0">
                          <a:solidFill>
                            <a:schemeClr val="dk1"/>
                          </a:solidFill>
                          <a:effectLst/>
                          <a:latin typeface="+mj-lt"/>
                          <a:ea typeface="+mn-ea"/>
                          <a:cs typeface="+mn-cs"/>
                        </a:rPr>
                        <a:t>This training will provide faculty with an overview of Faculty180 Activity Reporting and how to enter and update activity records. Faculty will learn about other features available in Faculty180 like generating vitas, Dossier, and how Faculty180 will facilitate various personnel actions in the year ahead. </a:t>
                      </a:r>
                      <a:endParaRPr 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dirty="0">
                          <a:solidFill>
                            <a:schemeClr val="dk1"/>
                          </a:solidFill>
                          <a:effectLst/>
                          <a:latin typeface="+mn-lt"/>
                          <a:ea typeface="+mn-ea"/>
                          <a:cs typeface="+mn-cs"/>
                          <a:hlinkClick r:id="rId3"/>
                        </a:rPr>
                        <a:t>Activity Reporting Quick User Guide</a:t>
                      </a:r>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mj-lt"/>
                        </a:rPr>
                        <a:t>9/13/2024 </a:t>
                      </a:r>
                    </a:p>
                    <a:p>
                      <a:r>
                        <a:rPr lang="en-US" sz="1800" dirty="0">
                          <a:solidFill>
                            <a:schemeClr val="tx1"/>
                          </a:solidFill>
                          <a:latin typeface="+mj-lt"/>
                        </a:rPr>
                        <a:t>12:00pm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8328161"/>
                  </a:ext>
                </a:extLst>
              </a:tr>
              <a:tr h="621437">
                <a:tc>
                  <a:txBody>
                    <a:bodyPr/>
                    <a:lstStyle/>
                    <a:p>
                      <a:r>
                        <a:rPr lang="en-US" sz="1800" b="1" dirty="0" err="1">
                          <a:latin typeface="+mj-lt"/>
                        </a:rPr>
                        <a:t>Scholars@ECU</a:t>
                      </a:r>
                      <a:endParaRPr lang="en-US" sz="1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r>
                        <a:rPr lang="en-US" sz="1600" b="0" i="0" kern="1200" dirty="0">
                          <a:solidFill>
                            <a:schemeClr val="dk1"/>
                          </a:solidFill>
                          <a:effectLst/>
                          <a:latin typeface="+mj-lt"/>
                          <a:ea typeface="+mn-ea"/>
                          <a:cs typeface="+mn-cs"/>
                        </a:rPr>
                        <a:t>Learn How to Maximize Your Profile in ECU’s </a:t>
                      </a:r>
                      <a:r>
                        <a:rPr lang="en-US" sz="1600" b="0" i="0" kern="1200" dirty="0" err="1">
                          <a:solidFill>
                            <a:schemeClr val="dk1"/>
                          </a:solidFill>
                          <a:effectLst/>
                          <a:latin typeface="+mj-lt"/>
                          <a:ea typeface="+mn-ea"/>
                          <a:cs typeface="+mn-cs"/>
                        </a:rPr>
                        <a:t>Scholars@ECU</a:t>
                      </a:r>
                      <a:r>
                        <a:rPr lang="en-US" sz="1600" b="0" i="0" kern="1200" dirty="0">
                          <a:solidFill>
                            <a:schemeClr val="dk1"/>
                          </a:solidFill>
                          <a:effectLst/>
                          <a:latin typeface="+mj-lt"/>
                          <a:ea typeface="+mn-ea"/>
                          <a:cs typeface="+mn-cs"/>
                        </a:rPr>
                        <a:t> faculty profile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solidFill>
                            <a:schemeClr val="tx1"/>
                          </a:solidFill>
                          <a:latin typeface="+mj-lt"/>
                          <a:hlinkClick r:id="rId4"/>
                        </a:rPr>
                        <a:t>Scholars@ECU</a:t>
                      </a:r>
                      <a:r>
                        <a:rPr lang="en-US" sz="1400" dirty="0">
                          <a:solidFill>
                            <a:schemeClr val="tx1"/>
                          </a:solidFill>
                          <a:latin typeface="+mj-lt"/>
                          <a:hlinkClick r:id="rId4"/>
                        </a:rPr>
                        <a:t> Quick User Guide</a:t>
                      </a:r>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j-lt"/>
                          <a:ea typeface="+mn-ea"/>
                          <a:cs typeface="+mn-cs"/>
                        </a:rPr>
                        <a:t>10/15/2024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j-lt"/>
                          <a:ea typeface="+mn-ea"/>
                          <a:cs typeface="+mn-cs"/>
                        </a:rPr>
                        <a:t>12:00pm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951063"/>
                  </a:ext>
                </a:extLst>
              </a:tr>
              <a:tr h="1515167">
                <a:tc>
                  <a:txBody>
                    <a:bodyPr/>
                    <a:lstStyle/>
                    <a:p>
                      <a:r>
                        <a:rPr lang="en-US" sz="1800" b="1" i="0" kern="1200" dirty="0">
                          <a:solidFill>
                            <a:schemeClr val="dk1"/>
                          </a:solidFill>
                          <a:effectLst/>
                          <a:latin typeface="+mj-lt"/>
                          <a:ea typeface="+mn-ea"/>
                          <a:cs typeface="+mn-cs"/>
                        </a:rPr>
                        <a:t>Faculty180: Annual Evaluation Training for Faculty</a:t>
                      </a:r>
                      <a:endParaRPr lang="en-US" sz="1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kern="1200" dirty="0">
                          <a:solidFill>
                            <a:schemeClr val="dk1"/>
                          </a:solidFill>
                          <a:effectLst/>
                          <a:latin typeface="+mj-lt"/>
                          <a:ea typeface="+mn-ea"/>
                          <a:cs typeface="+mn-cs"/>
                        </a:rPr>
                        <a:t>In this session faculty will learn how to submit their annual report in Faculty180 for the annual evaluation process. Included in the training will be a brief overview of how to update and add professional activities that generate in the annual report.</a:t>
                      </a:r>
                      <a:endParaRPr 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dirty="0">
                          <a:solidFill>
                            <a:schemeClr val="dk1"/>
                          </a:solidFill>
                          <a:effectLst/>
                          <a:latin typeface="+mn-lt"/>
                          <a:ea typeface="+mn-ea"/>
                          <a:cs typeface="+mn-cs"/>
                          <a:hlinkClick r:id="rId5"/>
                        </a:rPr>
                        <a:t>Annual Evaluation User Guidance</a:t>
                      </a:r>
                      <a:endParaRPr lang="en-US" sz="14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latin typeface="+mj-lt"/>
                        </a:rPr>
                        <a:t>2/26/2025</a:t>
                      </a:r>
                    </a:p>
                    <a:p>
                      <a:r>
                        <a:rPr lang="en-US" sz="1800" dirty="0">
                          <a:solidFill>
                            <a:schemeClr val="tx1"/>
                          </a:solidFill>
                          <a:latin typeface="+mj-lt"/>
                        </a:rPr>
                        <a:t>3:00pm</a:t>
                      </a:r>
                    </a:p>
                    <a:p>
                      <a:endParaRPr lang="en-US" sz="1800" dirty="0">
                        <a:solidFill>
                          <a:schemeClr val="tx1"/>
                        </a:solidFill>
                        <a:latin typeface="+mj-lt"/>
                      </a:endParaRPr>
                    </a:p>
                    <a:p>
                      <a:r>
                        <a:rPr lang="en-US" sz="1800" dirty="0">
                          <a:solidFill>
                            <a:schemeClr val="tx1"/>
                          </a:solidFill>
                          <a:latin typeface="+mj-lt"/>
                        </a:rPr>
                        <a:t>3/18/2025</a:t>
                      </a:r>
                    </a:p>
                    <a:p>
                      <a:r>
                        <a:rPr lang="en-US" sz="1800" dirty="0">
                          <a:solidFill>
                            <a:schemeClr val="tx1"/>
                          </a:solidFill>
                          <a:latin typeface="+mj-lt"/>
                        </a:rPr>
                        <a:t>12:00pm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4464728"/>
                  </a:ext>
                </a:extLst>
              </a:tr>
            </a:tbl>
          </a:graphicData>
        </a:graphic>
      </p:graphicFrame>
    </p:spTree>
    <p:extLst>
      <p:ext uri="{BB962C8B-B14F-4D97-AF65-F5344CB8AC3E}">
        <p14:creationId xmlns:p14="http://schemas.microsoft.com/office/powerpoint/2010/main" val="144705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B7AF-A9DC-2B30-41B3-3CA6B35A2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17C0BB-CAE9-528A-50C3-E152ADAEC8E5}"/>
              </a:ext>
            </a:extLst>
          </p:cNvPr>
          <p:cNvSpPr>
            <a:spLocks noGrp="1"/>
          </p:cNvSpPr>
          <p:nvPr>
            <p:ph type="title"/>
          </p:nvPr>
        </p:nvSpPr>
        <p:spPr>
          <a:xfrm>
            <a:off x="419101" y="4007"/>
            <a:ext cx="10515600" cy="1325563"/>
          </a:xfrm>
        </p:spPr>
        <p:txBody>
          <a:bodyPr>
            <a:normAutofit/>
          </a:bodyPr>
          <a:lstStyle/>
          <a:p>
            <a:r>
              <a:rPr lang="en-US" sz="3200" b="1" dirty="0">
                <a:latin typeface="Avenir Next" panose="020B0503020202020204" pitchFamily="34" charset="0"/>
              </a:rPr>
              <a:t>Upcoming Series – Faculty180 Fun Sized!</a:t>
            </a:r>
          </a:p>
        </p:txBody>
      </p:sp>
      <p:sp>
        <p:nvSpPr>
          <p:cNvPr id="4" name="Rectangle 3">
            <a:extLst>
              <a:ext uri="{FF2B5EF4-FFF2-40B4-BE49-F238E27FC236}">
                <a16:creationId xmlns:a16="http://schemas.microsoft.com/office/drawing/2014/main" id="{D888CA67-4224-D827-0BE4-1912032B5EFA}"/>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F95054-3635-3E45-20AC-CB926F52F066}"/>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FD6B37-D25A-1611-E331-54582EB43005}"/>
              </a:ext>
            </a:extLst>
          </p:cNvPr>
          <p:cNvSpPr/>
          <p:nvPr/>
        </p:nvSpPr>
        <p:spPr>
          <a:xfrm>
            <a:off x="11144250" y="6516523"/>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6B7688C-2723-651F-88E1-ADFE4214B227}"/>
              </a:ext>
            </a:extLst>
          </p:cNvPr>
          <p:cNvPicPr>
            <a:picLocks noChangeAspect="1"/>
          </p:cNvPicPr>
          <p:nvPr/>
        </p:nvPicPr>
        <p:blipFill>
          <a:blip r:embed="rId2"/>
          <a:stretch>
            <a:fillRect/>
          </a:stretch>
        </p:blipFill>
        <p:spPr>
          <a:xfrm>
            <a:off x="1520692" y="1155057"/>
            <a:ext cx="8653465" cy="5361466"/>
          </a:xfrm>
          <a:prstGeom prst="rect">
            <a:avLst/>
          </a:prstGeom>
          <a:ln>
            <a:solidFill>
              <a:schemeClr val="tx1"/>
            </a:solidFill>
          </a:ln>
        </p:spPr>
      </p:pic>
      <p:sp>
        <p:nvSpPr>
          <p:cNvPr id="14" name="TextBox 13">
            <a:extLst>
              <a:ext uri="{FF2B5EF4-FFF2-40B4-BE49-F238E27FC236}">
                <a16:creationId xmlns:a16="http://schemas.microsoft.com/office/drawing/2014/main" id="{41B1BA54-5EA7-2AA2-1EED-9319F571EF85}"/>
              </a:ext>
            </a:extLst>
          </p:cNvPr>
          <p:cNvSpPr txBox="1"/>
          <p:nvPr/>
        </p:nvSpPr>
        <p:spPr>
          <a:xfrm>
            <a:off x="7435048" y="482122"/>
            <a:ext cx="6116714" cy="369332"/>
          </a:xfrm>
          <a:prstGeom prst="rect">
            <a:avLst/>
          </a:prstGeom>
          <a:noFill/>
        </p:spPr>
        <p:txBody>
          <a:bodyPr wrap="square">
            <a:spAutoFit/>
          </a:bodyPr>
          <a:lstStyle/>
          <a:p>
            <a:r>
              <a:rPr lang="en-US" dirty="0">
                <a:hlinkClick r:id="rId3"/>
              </a:rPr>
              <a:t>https://faculty180.ecu.edu/fun-sized/</a:t>
            </a:r>
            <a:r>
              <a:rPr lang="en-US" dirty="0"/>
              <a:t> </a:t>
            </a:r>
          </a:p>
        </p:txBody>
      </p:sp>
    </p:spTree>
    <p:extLst>
      <p:ext uri="{BB962C8B-B14F-4D97-AF65-F5344CB8AC3E}">
        <p14:creationId xmlns:p14="http://schemas.microsoft.com/office/powerpoint/2010/main" val="13631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C9F0-CEED-4B41-A75E-AF8008F6A8C0}"/>
              </a:ext>
            </a:extLst>
          </p:cNvPr>
          <p:cNvSpPr>
            <a:spLocks noGrp="1"/>
          </p:cNvSpPr>
          <p:nvPr>
            <p:ph type="title"/>
          </p:nvPr>
        </p:nvSpPr>
        <p:spPr>
          <a:xfrm>
            <a:off x="838200" y="1735186"/>
            <a:ext cx="10515600" cy="1325563"/>
          </a:xfrm>
        </p:spPr>
        <p:txBody>
          <a:bodyPr>
            <a:normAutofit fontScale="90000"/>
          </a:bodyPr>
          <a:lstStyle/>
          <a:p>
            <a:pPr algn="ctr"/>
            <a:r>
              <a:rPr lang="en-US" b="1">
                <a:latin typeface="Avenir Next"/>
                <a:cs typeface="Calibri Light"/>
              </a:rPr>
              <a:t>Questions?</a:t>
            </a:r>
            <a:br>
              <a:rPr lang="en-US" b="1">
                <a:latin typeface="Avenir Next"/>
                <a:cs typeface="Calibri Light"/>
              </a:rPr>
            </a:br>
            <a:br>
              <a:rPr lang="en-US" b="1">
                <a:latin typeface="Avenir Next"/>
                <a:cs typeface="Calibri Light"/>
              </a:rPr>
            </a:br>
            <a:r>
              <a:rPr lang="en-US" sz="3600">
                <a:latin typeface="Avenir Next"/>
                <a:cs typeface="Calibri Light"/>
              </a:rPr>
              <a:t>Contact </a:t>
            </a:r>
            <a:r>
              <a:rPr lang="en-US" sz="3600">
                <a:latin typeface="Avenir Next"/>
                <a:cs typeface="Calibri Light"/>
                <a:hlinkClick r:id="rId2"/>
              </a:rPr>
              <a:t>Faculty180@ecu.edu</a:t>
            </a:r>
            <a:r>
              <a:rPr lang="en-US" sz="3600">
                <a:latin typeface="Avenir Next"/>
                <a:cs typeface="Calibri Light"/>
              </a:rPr>
              <a:t> with questions.</a:t>
            </a:r>
            <a:endParaRPr lang="en-US" b="1">
              <a:latin typeface="Avenir Next"/>
              <a:cs typeface="Calibri Light"/>
            </a:endParaRPr>
          </a:p>
        </p:txBody>
      </p:sp>
      <p:sp>
        <p:nvSpPr>
          <p:cNvPr id="5" name="Rectangle 4">
            <a:extLst>
              <a:ext uri="{FF2B5EF4-FFF2-40B4-BE49-F238E27FC236}">
                <a16:creationId xmlns:a16="http://schemas.microsoft.com/office/drawing/2014/main" id="{AFC7DDF8-F920-4B55-8A1B-8F614196D4D0}"/>
              </a:ext>
            </a:extLst>
          </p:cNvPr>
          <p:cNvSpPr/>
          <p:nvPr/>
        </p:nvSpPr>
        <p:spPr>
          <a:xfrm>
            <a:off x="0" y="5972182"/>
            <a:ext cx="12192000" cy="14287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DAD20A-4BF9-4F87-AEA3-D16164A56328}"/>
              </a:ext>
            </a:extLst>
          </p:cNvPr>
          <p:cNvSpPr/>
          <p:nvPr/>
        </p:nvSpPr>
        <p:spPr>
          <a:xfrm>
            <a:off x="0" y="6109614"/>
            <a:ext cx="12192000" cy="748386"/>
          </a:xfrm>
          <a:prstGeom prst="rect">
            <a:avLst/>
          </a:prstGeom>
          <a:solidFill>
            <a:srgbClr val="FFC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45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4CE5-6449-5E4C-BC4D-DE23E3BF16A0}"/>
              </a:ext>
            </a:extLst>
          </p:cNvPr>
          <p:cNvSpPr>
            <a:spLocks noGrp="1"/>
          </p:cNvSpPr>
          <p:nvPr>
            <p:ph type="title"/>
          </p:nvPr>
        </p:nvSpPr>
        <p:spPr>
          <a:xfrm>
            <a:off x="1767344" y="503346"/>
            <a:ext cx="8609305" cy="5215204"/>
          </a:xfrm>
        </p:spPr>
        <p:txBody>
          <a:bodyPr>
            <a:normAutofit fontScale="90000"/>
          </a:bodyPr>
          <a:lstStyle/>
          <a:p>
            <a:pPr algn="ctr"/>
            <a:r>
              <a:rPr lang="en-US" b="1" dirty="0">
                <a:latin typeface="Avenir Next" panose="020B0503020202020204" pitchFamily="34" charset="0"/>
              </a:rPr>
              <a:t>Faculty180 Information</a:t>
            </a:r>
            <a:br>
              <a:rPr lang="en-US" b="1" dirty="0">
                <a:latin typeface="Avenir Next" panose="020B0503020202020204" pitchFamily="34" charset="0"/>
              </a:rPr>
            </a:br>
            <a:br>
              <a:rPr lang="en-US" b="1" dirty="0">
                <a:latin typeface="Avenir Next" panose="020B0503020202020204" pitchFamily="34" charset="0"/>
              </a:rPr>
            </a:br>
            <a:r>
              <a:rPr lang="en-US" sz="3600" b="1" dirty="0">
                <a:latin typeface="Avenir Next" panose="020B0503020202020204" pitchFamily="34" charset="0"/>
              </a:rPr>
              <a:t>Cara Gohn</a:t>
            </a:r>
            <a:br>
              <a:rPr lang="en-US" sz="3200" b="1" dirty="0">
                <a:latin typeface="Avenir Next" panose="020B0503020202020204" pitchFamily="34" charset="0"/>
              </a:rPr>
            </a:br>
            <a:r>
              <a:rPr lang="en-US" sz="3200" b="1" dirty="0">
                <a:latin typeface="Avenir Next" panose="020B0503020202020204" pitchFamily="34" charset="0"/>
              </a:rPr>
              <a:t>Faculty180 Coordinator</a:t>
            </a:r>
            <a:br>
              <a:rPr lang="en-US" sz="3200" dirty="0">
                <a:latin typeface="Avenir Next" panose="020B0503020202020204" pitchFamily="34" charset="0"/>
              </a:rPr>
            </a:br>
            <a:r>
              <a:rPr lang="en-US" sz="3200" dirty="0">
                <a:latin typeface="Avenir Next" panose="020B0503020202020204" pitchFamily="34" charset="0"/>
              </a:rPr>
              <a:t>252-737-1254</a:t>
            </a:r>
            <a:br>
              <a:rPr lang="en-US" sz="3200" dirty="0">
                <a:latin typeface="Avenir Next" panose="020B0503020202020204" pitchFamily="34" charset="0"/>
              </a:rPr>
            </a:br>
            <a:r>
              <a:rPr lang="en-US" sz="3200" dirty="0">
                <a:latin typeface="Avenir Next" panose="020B0503020202020204" pitchFamily="34" charset="0"/>
                <a:hlinkClick r:id="rId2"/>
              </a:rPr>
              <a:t>gohnc@ecu.edu</a:t>
            </a:r>
            <a:br>
              <a:rPr lang="en-US" sz="3200" dirty="0">
                <a:latin typeface="Avenir Next" panose="020B0503020202020204" pitchFamily="34" charset="0"/>
              </a:rPr>
            </a:br>
            <a:br>
              <a:rPr lang="en-US" sz="3200" dirty="0">
                <a:latin typeface="Avenir Next" panose="020B0503020202020204" pitchFamily="34" charset="0"/>
              </a:rPr>
            </a:br>
            <a:br>
              <a:rPr lang="en-US" sz="3200" dirty="0">
                <a:latin typeface="Avenir Next" panose="020B0503020202020204" pitchFamily="34" charset="0"/>
              </a:rPr>
            </a:br>
            <a:r>
              <a:rPr lang="en-US" sz="3200" dirty="0">
                <a:latin typeface="Avenir Next" panose="020B0503020202020204" pitchFamily="34" charset="0"/>
              </a:rPr>
              <a:t>Email: </a:t>
            </a:r>
            <a:r>
              <a:rPr lang="en-US" sz="3200" dirty="0">
                <a:latin typeface="Avenir Next" panose="020B0503020202020204" pitchFamily="34" charset="0"/>
                <a:hlinkClick r:id="rId3"/>
              </a:rPr>
              <a:t>Faculty180@ecu.edu</a:t>
            </a:r>
            <a:br>
              <a:rPr lang="en-US" sz="3200" dirty="0">
                <a:latin typeface="Avenir Next" panose="020B0503020202020204" pitchFamily="34" charset="0"/>
              </a:rPr>
            </a:br>
            <a:r>
              <a:rPr lang="en-US" sz="3200" dirty="0">
                <a:latin typeface="Avenir Next" panose="020B0503020202020204" pitchFamily="34" charset="0"/>
              </a:rPr>
              <a:t>Website: </a:t>
            </a:r>
            <a:r>
              <a:rPr lang="en-US" sz="3200" dirty="0">
                <a:latin typeface="Avenir Next" panose="020B0503020202020204" pitchFamily="34" charset="0"/>
                <a:hlinkClick r:id="rId4"/>
              </a:rPr>
              <a:t>Faculty180.ecu.edu</a:t>
            </a:r>
            <a:br>
              <a:rPr lang="en-US" b="1" dirty="0">
                <a:latin typeface="Avenir Next" panose="020B0503020202020204" pitchFamily="34" charset="0"/>
              </a:rPr>
            </a:br>
            <a:endParaRPr lang="en-US" b="1" dirty="0">
              <a:latin typeface="Avenir Next" panose="020B0503020202020204" pitchFamily="34" charset="0"/>
            </a:endParaRPr>
          </a:p>
        </p:txBody>
      </p:sp>
      <p:sp>
        <p:nvSpPr>
          <p:cNvPr id="4" name="Rectangle 3">
            <a:extLst>
              <a:ext uri="{FF2B5EF4-FFF2-40B4-BE49-F238E27FC236}">
                <a16:creationId xmlns:a16="http://schemas.microsoft.com/office/drawing/2014/main" id="{265E2C05-174A-AC42-A954-E6BD32C9665C}"/>
              </a:ext>
            </a:extLst>
          </p:cNvPr>
          <p:cNvSpPr/>
          <p:nvPr/>
        </p:nvSpPr>
        <p:spPr>
          <a:xfrm rot="16200000">
            <a:off x="5718429" y="384429"/>
            <a:ext cx="707136" cy="12240005"/>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64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32EF4C-30DE-2499-F1B0-89F75264B141}"/>
              </a:ext>
            </a:extLst>
          </p:cNvPr>
          <p:cNvPicPr>
            <a:picLocks noChangeAspect="1"/>
          </p:cNvPicPr>
          <p:nvPr/>
        </p:nvPicPr>
        <p:blipFill rotWithShape="1">
          <a:blip r:embed="rId2"/>
          <a:srcRect l="12452" r="15395"/>
          <a:stretch/>
        </p:blipFill>
        <p:spPr>
          <a:xfrm>
            <a:off x="5843273" y="851957"/>
            <a:ext cx="1506129" cy="1894147"/>
          </a:xfrm>
          <a:prstGeom prst="rect">
            <a:avLst/>
          </a:prstGeom>
        </p:spPr>
      </p:pic>
      <p:pic>
        <p:nvPicPr>
          <p:cNvPr id="5" name="Picture 3">
            <a:extLst>
              <a:ext uri="{FF2B5EF4-FFF2-40B4-BE49-F238E27FC236}">
                <a16:creationId xmlns:a16="http://schemas.microsoft.com/office/drawing/2014/main" id="{7F2973D4-6708-E295-7A04-25ACE95BE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499015" y="844089"/>
            <a:ext cx="1344839"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522117E3-E936-493C-8615-872185CAB0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27" r="18366"/>
          <a:stretch/>
        </p:blipFill>
        <p:spPr bwMode="auto">
          <a:xfrm>
            <a:off x="10505908" y="3485338"/>
            <a:ext cx="1405800" cy="20109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001.jpg@01D85A53.75B7B9F0" descr="A picture containing person, wall, indoor, purple&#10;&#10;Description automatically generated">
            <a:extLst>
              <a:ext uri="{FF2B5EF4-FFF2-40B4-BE49-F238E27FC236}">
                <a16:creationId xmlns:a16="http://schemas.microsoft.com/office/drawing/2014/main" id="{74AEDDED-9AA6-4080-A632-AE83B3C887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91" y="843794"/>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up of a person smiling&#10;&#10;Description automatically generated">
            <a:extLst>
              <a:ext uri="{FF2B5EF4-FFF2-40B4-BE49-F238E27FC236}">
                <a16:creationId xmlns:a16="http://schemas.microsoft.com/office/drawing/2014/main" id="{456A193B-41A3-4536-9135-36056C606051}"/>
              </a:ext>
            </a:extLst>
          </p:cNvPr>
          <p:cNvPicPr>
            <a:picLocks noChangeAspect="1"/>
          </p:cNvPicPr>
          <p:nvPr/>
        </p:nvPicPr>
        <p:blipFill rotWithShape="1">
          <a:blip r:embed="rId6">
            <a:extLst>
              <a:ext uri="{28A0092B-C50C-407E-A947-70E740481C1C}">
                <a14:useLocalDpi xmlns:a14="http://schemas.microsoft.com/office/drawing/2010/main" val="0"/>
              </a:ext>
            </a:extLst>
          </a:blip>
          <a:srcRect l="12396" r="7209"/>
          <a:stretch/>
        </p:blipFill>
        <p:spPr>
          <a:xfrm>
            <a:off x="8942220" y="3505609"/>
            <a:ext cx="1405800" cy="2030062"/>
          </a:xfrm>
          <a:prstGeom prst="rect">
            <a:avLst/>
          </a:prstGeom>
        </p:spPr>
      </p:pic>
      <p:sp>
        <p:nvSpPr>
          <p:cNvPr id="2" name="Title 1">
            <a:extLst>
              <a:ext uri="{FF2B5EF4-FFF2-40B4-BE49-F238E27FC236}">
                <a16:creationId xmlns:a16="http://schemas.microsoft.com/office/drawing/2014/main" id="{915B84E4-B990-E04B-9892-5754B999B011}"/>
              </a:ext>
            </a:extLst>
          </p:cNvPr>
          <p:cNvSpPr>
            <a:spLocks noGrp="1"/>
          </p:cNvSpPr>
          <p:nvPr>
            <p:ph type="title"/>
          </p:nvPr>
        </p:nvSpPr>
        <p:spPr>
          <a:xfrm>
            <a:off x="67670" y="1132682"/>
            <a:ext cx="2443208" cy="1325563"/>
          </a:xfrm>
        </p:spPr>
        <p:txBody>
          <a:bodyPr>
            <a:normAutofit/>
          </a:bodyPr>
          <a:lstStyle/>
          <a:p>
            <a:pPr algn="ctr"/>
            <a:r>
              <a:rPr lang="en-US" sz="3200" b="1" dirty="0">
                <a:latin typeface="Avenir Next"/>
              </a:rPr>
              <a:t>College </a:t>
            </a:r>
            <a:r>
              <a:rPr lang="en-US" sz="3100" b="1" dirty="0">
                <a:latin typeface="Avenir Next"/>
              </a:rPr>
              <a:t>Coordinators</a:t>
            </a:r>
            <a:endParaRPr lang="en-US" sz="3200" b="1" dirty="0">
              <a:latin typeface="Avenir Next" panose="020B0503020202020204" pitchFamily="34" charset="0"/>
            </a:endParaRPr>
          </a:p>
        </p:txBody>
      </p:sp>
      <p:sp>
        <p:nvSpPr>
          <p:cNvPr id="10" name="Rectangle 9">
            <a:extLst>
              <a:ext uri="{FF2B5EF4-FFF2-40B4-BE49-F238E27FC236}">
                <a16:creationId xmlns:a16="http://schemas.microsoft.com/office/drawing/2014/main" id="{6306E652-06C0-8A46-B191-50980B67BA5D}"/>
              </a:ext>
            </a:extLst>
          </p:cNvPr>
          <p:cNvSpPr/>
          <p:nvPr/>
        </p:nvSpPr>
        <p:spPr>
          <a:xfrm>
            <a:off x="0" y="6248400"/>
            <a:ext cx="12192000" cy="609600"/>
          </a:xfrm>
          <a:prstGeom prst="rect">
            <a:avLst/>
          </a:prstGeom>
          <a:solidFill>
            <a:srgbClr val="FFC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B69C2C3-8492-8043-A278-352163786094}"/>
              </a:ext>
            </a:extLst>
          </p:cNvPr>
          <p:cNvSpPr/>
          <p:nvPr/>
        </p:nvSpPr>
        <p:spPr>
          <a:xfrm>
            <a:off x="0" y="6218244"/>
            <a:ext cx="12192000" cy="14287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8" descr="A picture containing person, wall, indoor, blue&#10;&#10;Description automatically generated">
            <a:extLst>
              <a:ext uri="{FF2B5EF4-FFF2-40B4-BE49-F238E27FC236}">
                <a16:creationId xmlns:a16="http://schemas.microsoft.com/office/drawing/2014/main" id="{04C2D0D3-B288-4718-81DC-AAA8187D1DC0}"/>
              </a:ext>
            </a:extLst>
          </p:cNvPr>
          <p:cNvPicPr>
            <a:picLocks noChangeAspect="1"/>
          </p:cNvPicPr>
          <p:nvPr/>
        </p:nvPicPr>
        <p:blipFill>
          <a:blip r:embed="rId7"/>
          <a:stretch>
            <a:fillRect/>
          </a:stretch>
        </p:blipFill>
        <p:spPr>
          <a:xfrm>
            <a:off x="2540766" y="856029"/>
            <a:ext cx="1428750" cy="1905000"/>
          </a:xfrm>
          <a:prstGeom prst="rect">
            <a:avLst/>
          </a:prstGeom>
          <a:ln>
            <a:solidFill>
              <a:schemeClr val="bg2">
                <a:lumMod val="50000"/>
              </a:schemeClr>
            </a:solidFill>
          </a:ln>
        </p:spPr>
      </p:pic>
      <p:sp>
        <p:nvSpPr>
          <p:cNvPr id="29" name="TextBox 28">
            <a:extLst>
              <a:ext uri="{FF2B5EF4-FFF2-40B4-BE49-F238E27FC236}">
                <a16:creationId xmlns:a16="http://schemas.microsoft.com/office/drawing/2014/main" id="{79A04BBE-C0F7-4939-A1A0-412A89BA31D3}"/>
              </a:ext>
            </a:extLst>
          </p:cNvPr>
          <p:cNvSpPr txBox="1"/>
          <p:nvPr/>
        </p:nvSpPr>
        <p:spPr>
          <a:xfrm>
            <a:off x="2502666" y="2410191"/>
            <a:ext cx="195738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College of Allied Health Sciences</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Leigh Cellucci</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2C86"/>
                </a:solidFill>
                <a:effectLst/>
                <a:uLnTx/>
                <a:uFillTx/>
                <a:latin typeface="Quattrocento"/>
                <a:ea typeface="+mn-ea"/>
                <a:cs typeface="+mn-cs"/>
                <a:hlinkClick r:id="rId8"/>
              </a:rPr>
              <a:t>celluccie@ecu.edu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252-744-6072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4C44A88E-15C2-44A6-9A45-875FFC03EA92}"/>
              </a:ext>
            </a:extLst>
          </p:cNvPr>
          <p:cNvSpPr txBox="1"/>
          <p:nvPr/>
        </p:nvSpPr>
        <p:spPr>
          <a:xfrm>
            <a:off x="4132302" y="2374038"/>
            <a:ext cx="1531938"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Thomas Harriot College of Arts and Sciences</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Marianne Montgomery</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900" b="0" i="0" u="none" strike="noStrike" kern="1200" cap="none" spc="0" normalizeH="0" baseline="0" noProof="0" dirty="0">
                <a:ln>
                  <a:noFill/>
                </a:ln>
                <a:solidFill>
                  <a:srgbClr val="572C86"/>
                </a:solidFill>
                <a:effectLst/>
                <a:uLnTx/>
                <a:uFillTx/>
                <a:latin typeface="Quattrocento"/>
                <a:ea typeface="+mn-ea"/>
                <a:cs typeface="+mn-cs"/>
                <a:hlinkClick r:id="rId9"/>
              </a:rPr>
              <a:t>montgomerym@ecu.edu</a:t>
            </a:r>
            <a:r>
              <a:rPr kumimoji="0" lang="en-US" sz="900" b="0" i="0" u="none" strike="noStrike" kern="1200" cap="none" spc="0" normalizeH="0" baseline="0" noProof="0" dirty="0">
                <a:ln>
                  <a:noFill/>
                </a:ln>
                <a:solidFill>
                  <a:srgbClr val="572C86"/>
                </a:solidFill>
                <a:effectLst/>
                <a:uLnTx/>
                <a:uFillTx/>
                <a:latin typeface="Quattrocento"/>
                <a:ea typeface="+mn-ea"/>
                <a:cs typeface="+mn-cs"/>
              </a:rPr>
              <a:t>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252-328-6041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DE365D0-455A-4D47-95BD-5A8D8A9AFA74}"/>
              </a:ext>
            </a:extLst>
          </p:cNvPr>
          <p:cNvSpPr txBox="1"/>
          <p:nvPr/>
        </p:nvSpPr>
        <p:spPr>
          <a:xfrm>
            <a:off x="7475359" y="2411843"/>
            <a:ext cx="1576388" cy="1007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School of Dental Medicine</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Daniel Stevens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150" b="0" i="0" u="none" strike="noStrike" kern="1200" cap="none" spc="0" normalizeH="0" baseline="0" noProof="0" dirty="0">
                <a:ln>
                  <a:noFill/>
                </a:ln>
                <a:solidFill>
                  <a:srgbClr val="572C86"/>
                </a:solidFill>
                <a:effectLst/>
                <a:uLnTx/>
                <a:uFillTx/>
                <a:latin typeface="Quattrocento"/>
                <a:ea typeface="+mn-ea"/>
                <a:cs typeface="+mn-cs"/>
                <a:hlinkClick r:id="rId10"/>
              </a:rPr>
              <a:t>stevensd19@ecu.edu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252-737-4625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8" name="Picture 38">
            <a:extLst>
              <a:ext uri="{FF2B5EF4-FFF2-40B4-BE49-F238E27FC236}">
                <a16:creationId xmlns:a16="http://schemas.microsoft.com/office/drawing/2014/main" id="{A0C4E7C4-99C4-4A3A-A562-F43DA825EA8A}"/>
              </a:ext>
            </a:extLst>
          </p:cNvPr>
          <p:cNvPicPr>
            <a:picLocks noChangeAspect="1"/>
          </p:cNvPicPr>
          <p:nvPr/>
        </p:nvPicPr>
        <p:blipFill>
          <a:blip r:embed="rId11"/>
          <a:stretch>
            <a:fillRect/>
          </a:stretch>
        </p:blipFill>
        <p:spPr>
          <a:xfrm>
            <a:off x="10540694" y="859204"/>
            <a:ext cx="1357313" cy="1905000"/>
          </a:xfrm>
          <a:prstGeom prst="rect">
            <a:avLst/>
          </a:prstGeom>
        </p:spPr>
      </p:pic>
      <p:sp>
        <p:nvSpPr>
          <p:cNvPr id="39" name="TextBox 38">
            <a:extLst>
              <a:ext uri="{FF2B5EF4-FFF2-40B4-BE49-F238E27FC236}">
                <a16:creationId xmlns:a16="http://schemas.microsoft.com/office/drawing/2014/main" id="{70BD7814-01DB-48F2-BCAF-A1F62861259D}"/>
              </a:ext>
            </a:extLst>
          </p:cNvPr>
          <p:cNvSpPr txBox="1"/>
          <p:nvPr/>
        </p:nvSpPr>
        <p:spPr>
          <a:xfrm>
            <a:off x="10540693" y="2439519"/>
            <a:ext cx="144411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College of Engineering and Technology</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Jason Yao</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2C86"/>
                </a:solidFill>
                <a:effectLst/>
                <a:uLnTx/>
                <a:uFillTx/>
                <a:latin typeface="Quattrocento"/>
                <a:ea typeface="+mn-ea"/>
                <a:cs typeface="+mn-cs"/>
                <a:hlinkClick r:id="rId12"/>
              </a:rPr>
              <a:t>yaoj@ecu.edu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252-737-1029</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 name="Picture 40">
            <a:extLst>
              <a:ext uri="{FF2B5EF4-FFF2-40B4-BE49-F238E27FC236}">
                <a16:creationId xmlns:a16="http://schemas.microsoft.com/office/drawing/2014/main" id="{0C41F03E-6E2A-42D2-8C3F-E9C0FCA386A5}"/>
              </a:ext>
            </a:extLst>
          </p:cNvPr>
          <p:cNvPicPr>
            <a:picLocks noChangeAspect="1"/>
          </p:cNvPicPr>
          <p:nvPr/>
        </p:nvPicPr>
        <p:blipFill>
          <a:blip r:embed="rId13"/>
          <a:stretch>
            <a:fillRect/>
          </a:stretch>
        </p:blipFill>
        <p:spPr>
          <a:xfrm>
            <a:off x="868237" y="3516313"/>
            <a:ext cx="1337733" cy="1964266"/>
          </a:xfrm>
          <a:prstGeom prst="rect">
            <a:avLst/>
          </a:prstGeom>
        </p:spPr>
      </p:pic>
      <p:sp>
        <p:nvSpPr>
          <p:cNvPr id="41" name="TextBox 40">
            <a:extLst>
              <a:ext uri="{FF2B5EF4-FFF2-40B4-BE49-F238E27FC236}">
                <a16:creationId xmlns:a16="http://schemas.microsoft.com/office/drawing/2014/main" id="{26171310-2828-456D-AE47-C888DCA1F942}"/>
              </a:ext>
            </a:extLst>
          </p:cNvPr>
          <p:cNvSpPr txBox="1"/>
          <p:nvPr/>
        </p:nvSpPr>
        <p:spPr>
          <a:xfrm>
            <a:off x="835025" y="5122333"/>
            <a:ext cx="1397529" cy="9618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College of Fine Arts &amp; Communication</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Jay Juchniewicz</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900" b="0" i="0" u="none" strike="noStrike" kern="1200" cap="none" spc="0" normalizeH="0" baseline="0" noProof="0" dirty="0">
                <a:ln>
                  <a:noFill/>
                </a:ln>
                <a:solidFill>
                  <a:srgbClr val="572C86"/>
                </a:solidFill>
                <a:effectLst/>
                <a:uLnTx/>
                <a:uFillTx/>
                <a:latin typeface="Quattrocento"/>
                <a:ea typeface="+mn-ea"/>
                <a:cs typeface="+mn-cs"/>
                <a:hlinkClick r:id="rId14"/>
              </a:rPr>
              <a:t>juchniewiczj@ecu.edu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252-328-6851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2BA2F5B-1ED3-CD58-44E8-9C5DF00C7817}"/>
              </a:ext>
            </a:extLst>
          </p:cNvPr>
          <p:cNvGrpSpPr/>
          <p:nvPr/>
        </p:nvGrpSpPr>
        <p:grpSpPr>
          <a:xfrm>
            <a:off x="9033902" y="851957"/>
            <a:ext cx="1333500" cy="1905000"/>
            <a:chOff x="8866188" y="788271"/>
            <a:chExt cx="1333500" cy="1905000"/>
          </a:xfrm>
        </p:grpSpPr>
        <p:sp>
          <p:nvSpPr>
            <p:cNvPr id="44" name="Rectangle 43">
              <a:extLst>
                <a:ext uri="{FF2B5EF4-FFF2-40B4-BE49-F238E27FC236}">
                  <a16:creationId xmlns:a16="http://schemas.microsoft.com/office/drawing/2014/main" id="{24CCE1C8-635B-46BC-8E33-2ABF043D052B}"/>
                </a:ext>
              </a:extLst>
            </p:cNvPr>
            <p:cNvSpPr/>
            <p:nvPr/>
          </p:nvSpPr>
          <p:spPr>
            <a:xfrm>
              <a:off x="8866188" y="788271"/>
              <a:ext cx="1333499" cy="1905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6">
              <a:extLst>
                <a:ext uri="{FF2B5EF4-FFF2-40B4-BE49-F238E27FC236}">
                  <a16:creationId xmlns:a16="http://schemas.microsoft.com/office/drawing/2014/main" id="{2782C206-DB71-4F34-82AD-62FA2FC936C0}"/>
                </a:ext>
              </a:extLst>
            </p:cNvPr>
            <p:cNvPicPr>
              <a:picLocks noChangeAspect="1"/>
            </p:cNvPicPr>
            <p:nvPr/>
          </p:nvPicPr>
          <p:blipFill>
            <a:blip r:embed="rId15"/>
            <a:stretch>
              <a:fillRect/>
            </a:stretch>
          </p:blipFill>
          <p:spPr>
            <a:xfrm>
              <a:off x="8891588" y="1049346"/>
              <a:ext cx="1308100" cy="1357313"/>
            </a:xfrm>
            <a:prstGeom prst="rect">
              <a:avLst/>
            </a:prstGeom>
          </p:spPr>
        </p:pic>
      </p:grpSp>
      <p:sp>
        <p:nvSpPr>
          <p:cNvPr id="37" name="TextBox 36">
            <a:extLst>
              <a:ext uri="{FF2B5EF4-FFF2-40B4-BE49-F238E27FC236}">
                <a16:creationId xmlns:a16="http://schemas.microsoft.com/office/drawing/2014/main" id="{ADC2E97F-788E-4B41-B4B2-3C5463AF71A2}"/>
              </a:ext>
            </a:extLst>
          </p:cNvPr>
          <p:cNvSpPr txBox="1"/>
          <p:nvPr/>
        </p:nvSpPr>
        <p:spPr>
          <a:xfrm>
            <a:off x="9039197" y="2549335"/>
            <a:ext cx="138588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College of Education</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Scott Glass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2C86"/>
                </a:solidFill>
                <a:effectLst/>
                <a:uLnTx/>
                <a:uFillTx/>
                <a:latin typeface="Quattrocento"/>
                <a:ea typeface="+mn-ea"/>
                <a:cs typeface="+mn-cs"/>
                <a:hlinkClick r:id="rId16"/>
              </a:rPr>
              <a:t>glassj@ecu.edu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252-328-5670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5" name="Picture 45">
            <a:extLst>
              <a:ext uri="{FF2B5EF4-FFF2-40B4-BE49-F238E27FC236}">
                <a16:creationId xmlns:a16="http://schemas.microsoft.com/office/drawing/2014/main" id="{2CD9DE72-2BD0-4119-B91D-4F5DD8E7409C}"/>
              </a:ext>
            </a:extLst>
          </p:cNvPr>
          <p:cNvPicPr>
            <a:picLocks noChangeAspect="1"/>
          </p:cNvPicPr>
          <p:nvPr/>
        </p:nvPicPr>
        <p:blipFill>
          <a:blip r:embed="rId17"/>
          <a:stretch>
            <a:fillRect/>
          </a:stretch>
        </p:blipFill>
        <p:spPr>
          <a:xfrm>
            <a:off x="4175125" y="3532187"/>
            <a:ext cx="1428750" cy="2000250"/>
          </a:xfrm>
          <a:prstGeom prst="rect">
            <a:avLst/>
          </a:prstGeom>
        </p:spPr>
      </p:pic>
      <p:sp>
        <p:nvSpPr>
          <p:cNvPr id="46" name="TextBox 45">
            <a:extLst>
              <a:ext uri="{FF2B5EF4-FFF2-40B4-BE49-F238E27FC236}">
                <a16:creationId xmlns:a16="http://schemas.microsoft.com/office/drawing/2014/main" id="{C3007B17-5E00-4738-BCC9-C61E4F64D2EF}"/>
              </a:ext>
            </a:extLst>
          </p:cNvPr>
          <p:cNvSpPr txBox="1"/>
          <p:nvPr/>
        </p:nvSpPr>
        <p:spPr>
          <a:xfrm>
            <a:off x="4129617" y="5120746"/>
            <a:ext cx="13779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College of Health and Human Performance</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Susannah Berry</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2C86"/>
                </a:solidFill>
                <a:effectLst/>
                <a:uLnTx/>
                <a:uFillTx/>
                <a:latin typeface="Quattrocento"/>
                <a:ea typeface="+mn-ea"/>
                <a:cs typeface="+mn-cs"/>
                <a:hlinkClick r:id="rId18"/>
              </a:rPr>
              <a:t>berrys@ecu.edu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252-328-1332</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7" name="Picture 47">
            <a:extLst>
              <a:ext uri="{FF2B5EF4-FFF2-40B4-BE49-F238E27FC236}">
                <a16:creationId xmlns:a16="http://schemas.microsoft.com/office/drawing/2014/main" id="{AC5717FB-8AEF-4E82-8430-B7813E1B3FB2}"/>
              </a:ext>
            </a:extLst>
          </p:cNvPr>
          <p:cNvPicPr>
            <a:picLocks noChangeAspect="1"/>
          </p:cNvPicPr>
          <p:nvPr/>
        </p:nvPicPr>
        <p:blipFill>
          <a:blip r:embed="rId19"/>
          <a:stretch>
            <a:fillRect/>
          </a:stretch>
        </p:blipFill>
        <p:spPr>
          <a:xfrm>
            <a:off x="5786437" y="3516313"/>
            <a:ext cx="1428750" cy="2000250"/>
          </a:xfrm>
          <a:prstGeom prst="rect">
            <a:avLst/>
          </a:prstGeom>
        </p:spPr>
      </p:pic>
      <p:sp>
        <p:nvSpPr>
          <p:cNvPr id="48" name="TextBox 47">
            <a:extLst>
              <a:ext uri="{FF2B5EF4-FFF2-40B4-BE49-F238E27FC236}">
                <a16:creationId xmlns:a16="http://schemas.microsoft.com/office/drawing/2014/main" id="{22F06B00-3DDD-4BF7-8FFA-11B9DC11BD14}"/>
              </a:ext>
            </a:extLst>
          </p:cNvPr>
          <p:cNvSpPr txBox="1"/>
          <p:nvPr/>
        </p:nvSpPr>
        <p:spPr>
          <a:xfrm>
            <a:off x="5748337" y="5305425"/>
            <a:ext cx="146473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highlight>
                  <a:srgbClr val="000000"/>
                </a:highlight>
                <a:uLnTx/>
                <a:uFillTx/>
                <a:latin typeface="Oswald"/>
                <a:ea typeface="+mn-ea"/>
                <a:cs typeface="+mn-cs"/>
              </a:rPr>
              <a:t>Laupus</a:t>
            </a: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 Library</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Roger Russell</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2C86"/>
                </a:solidFill>
                <a:effectLst/>
                <a:uLnTx/>
                <a:uFillTx/>
                <a:latin typeface="Quattrocento"/>
                <a:ea typeface="+mn-ea"/>
                <a:cs typeface="+mn-cs"/>
                <a:hlinkClick r:id="rId20"/>
              </a:rPr>
              <a:t>russellr@ecu.edu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252-744-3215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9" name="Picture 49" descr="A close-up of a person smiling&#10;&#10;Description automatically generated">
            <a:extLst>
              <a:ext uri="{FF2B5EF4-FFF2-40B4-BE49-F238E27FC236}">
                <a16:creationId xmlns:a16="http://schemas.microsoft.com/office/drawing/2014/main" id="{99440B44-010B-40E5-82EE-B0E4A361AD13}"/>
              </a:ext>
            </a:extLst>
          </p:cNvPr>
          <p:cNvPicPr>
            <a:picLocks noChangeAspect="1"/>
          </p:cNvPicPr>
          <p:nvPr/>
        </p:nvPicPr>
        <p:blipFill>
          <a:blip r:embed="rId21"/>
          <a:stretch>
            <a:fillRect/>
          </a:stretch>
        </p:blipFill>
        <p:spPr>
          <a:xfrm>
            <a:off x="7350125" y="3516313"/>
            <a:ext cx="1428750" cy="2000250"/>
          </a:xfrm>
          <a:prstGeom prst="rect">
            <a:avLst/>
          </a:prstGeom>
        </p:spPr>
      </p:pic>
      <p:sp>
        <p:nvSpPr>
          <p:cNvPr id="50" name="TextBox 49">
            <a:extLst>
              <a:ext uri="{FF2B5EF4-FFF2-40B4-BE49-F238E27FC236}">
                <a16:creationId xmlns:a16="http://schemas.microsoft.com/office/drawing/2014/main" id="{C34B7C6A-FF70-46AE-B90D-0DB49FC75BE6}"/>
              </a:ext>
            </a:extLst>
          </p:cNvPr>
          <p:cNvSpPr txBox="1"/>
          <p:nvPr/>
        </p:nvSpPr>
        <p:spPr>
          <a:xfrm>
            <a:off x="7353300" y="5146675"/>
            <a:ext cx="1425576" cy="9925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Brody School of Medicine</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Allison Flowers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srgbClr val="572C86"/>
                </a:solidFill>
                <a:effectLst/>
                <a:uLnTx/>
                <a:uFillTx/>
                <a:latin typeface="Quattrocento"/>
                <a:ea typeface="+mn-ea"/>
                <a:cs typeface="+mn-cs"/>
                <a:hlinkClick r:id="rId22"/>
              </a:rPr>
              <a:t>flowersa19@ecu.edu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252-744-2870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438F92A0-A1C3-441A-A890-1E01F14F4F03}"/>
              </a:ext>
            </a:extLst>
          </p:cNvPr>
          <p:cNvSpPr txBox="1"/>
          <p:nvPr/>
        </p:nvSpPr>
        <p:spPr>
          <a:xfrm>
            <a:off x="8891588" y="5322358"/>
            <a:ext cx="14255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College of Nursing</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Mary Jo Nimmo</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srgbClr val="572C86"/>
                </a:solidFill>
                <a:effectLst/>
                <a:uLnTx/>
                <a:uFillTx/>
                <a:latin typeface="Quattrocento"/>
                <a:ea typeface="+mn-ea"/>
                <a:cs typeface="+mn-cs"/>
                <a:hlinkClick r:id="rId23"/>
              </a:rPr>
              <a:t>nimmom@ecu.edu</a:t>
            </a:r>
            <a:r>
              <a:rPr kumimoji="0" lang="en-US" sz="1100" b="0" i="0" u="none" strike="noStrike" kern="1200" cap="none" spc="0" normalizeH="0" baseline="0" noProof="0" dirty="0">
                <a:ln>
                  <a:noFill/>
                </a:ln>
                <a:solidFill>
                  <a:srgbClr val="572C86"/>
                </a:solidFill>
                <a:effectLst/>
                <a:uLnTx/>
                <a:uFillTx/>
                <a:latin typeface="Quattrocento"/>
                <a:ea typeface="+mn-ea"/>
                <a:cs typeface="+mn-cs"/>
              </a:rPr>
              <a:t>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4E7605EF-1805-40E9-80ED-EC32719480B5}"/>
              </a:ext>
            </a:extLst>
          </p:cNvPr>
          <p:cNvPicPr>
            <a:picLocks noChangeAspect="1"/>
          </p:cNvPicPr>
          <p:nvPr/>
        </p:nvPicPr>
        <p:blipFill>
          <a:blip r:embed="rId24"/>
          <a:stretch>
            <a:fillRect/>
          </a:stretch>
        </p:blipFill>
        <p:spPr>
          <a:xfrm>
            <a:off x="2544782" y="3521381"/>
            <a:ext cx="1428750" cy="2000250"/>
          </a:xfrm>
          <a:prstGeom prst="rect">
            <a:avLst/>
          </a:prstGeom>
        </p:spPr>
      </p:pic>
      <p:sp>
        <p:nvSpPr>
          <p:cNvPr id="4" name="TextBox 3">
            <a:extLst>
              <a:ext uri="{FF2B5EF4-FFF2-40B4-BE49-F238E27FC236}">
                <a16:creationId xmlns:a16="http://schemas.microsoft.com/office/drawing/2014/main" id="{A7CE8BB0-86F6-4B07-8A21-7AE054ABDAC1}"/>
              </a:ext>
            </a:extLst>
          </p:cNvPr>
          <p:cNvSpPr txBox="1"/>
          <p:nvPr/>
        </p:nvSpPr>
        <p:spPr>
          <a:xfrm>
            <a:off x="2502666" y="5302786"/>
            <a:ext cx="1512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Joyner Library</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Joseph Thomas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2C86"/>
                </a:solidFill>
                <a:effectLst/>
                <a:uLnTx/>
                <a:uFillTx/>
                <a:latin typeface="Quattrocento"/>
                <a:ea typeface="+mn-ea"/>
                <a:cs typeface="+mn-cs"/>
                <a:hlinkClick r:id="rId25"/>
              </a:rPr>
              <a:t>thomasw@ecu.edu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252-737-2728</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F430386-8B99-47F7-8F40-BD0D129369C1}"/>
              </a:ext>
            </a:extLst>
          </p:cNvPr>
          <p:cNvSpPr txBox="1"/>
          <p:nvPr/>
        </p:nvSpPr>
        <p:spPr>
          <a:xfrm>
            <a:off x="10453188" y="5200729"/>
            <a:ext cx="175521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highlight>
                  <a:srgbClr val="000000"/>
                </a:highlight>
                <a:uLnTx/>
                <a:uFillTx/>
                <a:latin typeface="Oswald"/>
                <a:ea typeface="+mn-ea"/>
                <a:cs typeface="+mn-cs"/>
              </a:rPr>
              <a:t>Integrated Coastal Programs</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srgbClr val="212529"/>
                </a:solidFill>
                <a:effectLst/>
                <a:uLnTx/>
                <a:uFillTx/>
                <a:latin typeface="Quattrocento"/>
                <a:ea typeface="+mn-ea"/>
                <a:cs typeface="+mn-cs"/>
              </a:rPr>
              <a:t>Stuart Hamilton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2C86"/>
                </a:solidFill>
                <a:effectLst/>
                <a:uLnTx/>
                <a:uFillTx/>
                <a:latin typeface="Quattrocento"/>
                <a:ea typeface="+mn-ea"/>
                <a:cs typeface="+mn-cs"/>
                <a:hlinkClick r:id="rId26"/>
              </a:rPr>
              <a:t>hamiltons22@ecu.edu</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63D14F-63ED-45E9-9A73-EDDF5FE2FE87}"/>
              </a:ext>
            </a:extLst>
          </p:cNvPr>
          <p:cNvSpPr txBox="1"/>
          <p:nvPr/>
        </p:nvSpPr>
        <p:spPr>
          <a:xfrm>
            <a:off x="5794083" y="2608099"/>
            <a:ext cx="157412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highlight>
                  <a:srgbClr val="000000"/>
                </a:highlight>
                <a:uLnTx/>
                <a:uFillTx/>
                <a:latin typeface="Oswald"/>
                <a:ea typeface="+mn-ea"/>
                <a:cs typeface="+mn-cs"/>
              </a:rPr>
              <a:t>College of Business</a:t>
            </a:r>
            <a:br>
              <a:rPr kumimoji="0" lang="en-US" sz="1200" b="0" i="0" u="none" strike="noStrike" kern="1200" cap="none" spc="0" normalizeH="0" baseline="0" noProof="0" dirty="0">
                <a:ln>
                  <a:noFill/>
                </a:ln>
                <a:solidFill>
                  <a:prstClr val="black"/>
                </a:solidFill>
                <a:effectLst/>
                <a:highlight>
                  <a:srgbClr val="808080"/>
                </a:highligh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Quattrocento"/>
                <a:ea typeface="+mn-ea"/>
                <a:cs typeface="+mn-cs"/>
              </a:rPr>
              <a:t>Amy McMillan</a:t>
            </a:r>
            <a:endParaRPr kumimoji="0" lang="en-US" sz="1200" b="0" i="0" u="none" strike="noStrike" kern="1200" cap="none" spc="0" normalizeH="0" baseline="0" noProof="0" dirty="0">
              <a:ln>
                <a:noFill/>
              </a:ln>
              <a:solidFill>
                <a:srgbClr val="FFFFFF"/>
              </a:solidFill>
              <a:effectLst/>
              <a:uLnTx/>
              <a:uFillTx/>
              <a:latin typeface="Quattrocen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Quattrocento"/>
                <a:ea typeface="+mn-ea"/>
                <a:cs typeface="+mn-cs"/>
                <a:hlinkClick r:id="rId27"/>
              </a:rPr>
              <a:t>mcmillana@ecu.edu</a:t>
            </a:r>
            <a:r>
              <a:rPr kumimoji="0" lang="en-US" sz="1200" b="0" i="0" u="none" strike="noStrike" kern="1200" cap="none" spc="0" normalizeH="0" baseline="0" noProof="0" dirty="0">
                <a:ln>
                  <a:noFill/>
                </a:ln>
                <a:solidFill>
                  <a:srgbClr val="FFFFFF"/>
                </a:solidFill>
                <a:effectLst/>
                <a:uLnTx/>
                <a:uFillTx/>
                <a:latin typeface="Quattrocento"/>
                <a:ea typeface="+mn-ea"/>
                <a:cs typeface="+mn-cs"/>
              </a:rPr>
              <a:t> </a:t>
            </a:r>
            <a:b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Quattrocento"/>
                <a:ea typeface="+mn-ea"/>
                <a:cs typeface="+mn-cs"/>
              </a:rPr>
              <a:t>252-328-5337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428853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61BD5B8-D2AB-0449-846A-3CDA8F6215C5}"/>
              </a:ext>
            </a:extLst>
          </p:cNvPr>
          <p:cNvPicPr>
            <a:picLocks noChangeAspect="1"/>
          </p:cNvPicPr>
          <p:nvPr/>
        </p:nvPicPr>
        <p:blipFill rotWithShape="1">
          <a:blip r:embed="rId2"/>
          <a:srcRect r="2851"/>
          <a:stretch/>
        </p:blipFill>
        <p:spPr>
          <a:xfrm>
            <a:off x="738518" y="331263"/>
            <a:ext cx="10405732" cy="6195473"/>
          </a:xfrm>
          <a:prstGeom prst="rect">
            <a:avLst/>
          </a:prstGeom>
        </p:spPr>
      </p:pic>
    </p:spTree>
    <p:extLst>
      <p:ext uri="{BB962C8B-B14F-4D97-AF65-F5344CB8AC3E}">
        <p14:creationId xmlns:p14="http://schemas.microsoft.com/office/powerpoint/2010/main" val="294952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DA3D-502A-1147-A828-DB4A796ABEA3}"/>
              </a:ext>
            </a:extLst>
          </p:cNvPr>
          <p:cNvSpPr>
            <a:spLocks noGrp="1"/>
          </p:cNvSpPr>
          <p:nvPr>
            <p:ph type="title"/>
          </p:nvPr>
        </p:nvSpPr>
        <p:spPr>
          <a:xfrm>
            <a:off x="419101" y="0"/>
            <a:ext cx="10515600" cy="1325563"/>
          </a:xfrm>
        </p:spPr>
        <p:txBody>
          <a:bodyPr>
            <a:normAutofit/>
          </a:bodyPr>
          <a:lstStyle/>
          <a:p>
            <a:r>
              <a:rPr lang="en-US" sz="4000" b="1" dirty="0">
                <a:latin typeface="Avenir Next" panose="020B0503020202020204" pitchFamily="34" charset="0"/>
              </a:rPr>
              <a:t>Faculty180 Activity Reporting</a:t>
            </a:r>
          </a:p>
        </p:txBody>
      </p:sp>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6028EF-CE10-45C7-A43A-42F5CD19A62F}"/>
              </a:ext>
            </a:extLst>
          </p:cNvPr>
          <p:cNvSpPr txBox="1"/>
          <p:nvPr/>
        </p:nvSpPr>
        <p:spPr>
          <a:xfrm>
            <a:off x="872470" y="2146261"/>
            <a:ext cx="5839050" cy="2492990"/>
          </a:xfrm>
          <a:prstGeom prst="rect">
            <a:avLst/>
          </a:prstGeom>
          <a:noFill/>
        </p:spPr>
        <p:txBody>
          <a:bodyPr wrap="square" rtlCol="0">
            <a:spAutoFit/>
          </a:bodyPr>
          <a:lstStyle/>
          <a:p>
            <a:pPr marL="285750" indent="-285750">
              <a:buFont typeface="Arial" panose="020B0604020202020204" pitchFamily="34" charset="0"/>
              <a:buChar char="•"/>
            </a:pPr>
            <a:r>
              <a:rPr lang="en-US" sz="2000" dirty="0"/>
              <a:t>Auto loaded Course data </a:t>
            </a:r>
          </a:p>
          <a:p>
            <a:r>
              <a:rPr lang="en-US" sz="2000" dirty="0"/>
              <a:t>         from Banner</a:t>
            </a:r>
            <a:r>
              <a:rPr lang="en-US" sz="1600" i="1" dirty="0"/>
              <a:t>(Student, Financial, HR System)</a:t>
            </a:r>
          </a:p>
          <a:p>
            <a:endParaRPr lang="en-US" sz="1600" i="1" dirty="0"/>
          </a:p>
          <a:p>
            <a:pPr marL="285750" indent="-285750">
              <a:buFont typeface="Arial" panose="020B0604020202020204" pitchFamily="34" charset="0"/>
              <a:buChar char="•"/>
            </a:pPr>
            <a:r>
              <a:rPr lang="en-US" sz="2000" dirty="0"/>
              <a:t>Auto loaded Proposal/Award data </a:t>
            </a:r>
          </a:p>
          <a:p>
            <a:r>
              <a:rPr lang="en-US" sz="2000" dirty="0"/>
              <a:t>        from eTRACS </a:t>
            </a:r>
            <a:r>
              <a:rPr lang="en-US" sz="1600" i="1" dirty="0"/>
              <a:t>(Research Administration System)</a:t>
            </a:r>
          </a:p>
          <a:p>
            <a:endParaRPr lang="en-US" sz="2000" dirty="0"/>
          </a:p>
          <a:p>
            <a:pPr marL="285750" indent="-285750">
              <a:buFont typeface="Arial" panose="020B0604020202020204" pitchFamily="34" charset="0"/>
              <a:buChar char="•"/>
            </a:pPr>
            <a:r>
              <a:rPr lang="en-US" sz="2000" dirty="0"/>
              <a:t>Import records by connecting to ORCID</a:t>
            </a:r>
          </a:p>
          <a:p>
            <a:pPr lvl="2"/>
            <a:endParaRPr lang="en-US" sz="2000" dirty="0"/>
          </a:p>
        </p:txBody>
      </p:sp>
      <p:cxnSp>
        <p:nvCxnSpPr>
          <p:cNvPr id="11" name="Straight Connector 10">
            <a:extLst>
              <a:ext uri="{FF2B5EF4-FFF2-40B4-BE49-F238E27FC236}">
                <a16:creationId xmlns:a16="http://schemas.microsoft.com/office/drawing/2014/main" id="{E9C9AEA8-E210-42D0-B618-AA1A63A580BE}"/>
              </a:ext>
            </a:extLst>
          </p:cNvPr>
          <p:cNvCxnSpPr>
            <a:cxnSpLocks/>
          </p:cNvCxnSpPr>
          <p:nvPr/>
        </p:nvCxnSpPr>
        <p:spPr>
          <a:xfrm>
            <a:off x="7350711" y="1651377"/>
            <a:ext cx="0" cy="46456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655AF48-7732-0B01-F02A-B7C3388835DD}"/>
              </a:ext>
            </a:extLst>
          </p:cNvPr>
          <p:cNvPicPr>
            <a:picLocks noChangeAspect="1"/>
          </p:cNvPicPr>
          <p:nvPr/>
        </p:nvPicPr>
        <p:blipFill>
          <a:blip r:embed="rId2"/>
          <a:stretch>
            <a:fillRect/>
          </a:stretch>
        </p:blipFill>
        <p:spPr>
          <a:xfrm>
            <a:off x="7924801" y="2264818"/>
            <a:ext cx="3009900" cy="2809875"/>
          </a:xfrm>
          <a:prstGeom prst="rect">
            <a:avLst/>
          </a:prstGeom>
        </p:spPr>
      </p:pic>
    </p:spTree>
    <p:extLst>
      <p:ext uri="{BB962C8B-B14F-4D97-AF65-F5344CB8AC3E}">
        <p14:creationId xmlns:p14="http://schemas.microsoft.com/office/powerpoint/2010/main" val="12259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DA3D-502A-1147-A828-DB4A796ABEA3}"/>
              </a:ext>
            </a:extLst>
          </p:cNvPr>
          <p:cNvSpPr>
            <a:spLocks noGrp="1"/>
          </p:cNvSpPr>
          <p:nvPr>
            <p:ph type="title"/>
          </p:nvPr>
        </p:nvSpPr>
        <p:spPr>
          <a:xfrm>
            <a:off x="419101" y="0"/>
            <a:ext cx="10515600" cy="1325563"/>
          </a:xfrm>
        </p:spPr>
        <p:txBody>
          <a:bodyPr>
            <a:normAutofit/>
          </a:bodyPr>
          <a:lstStyle/>
          <a:p>
            <a:r>
              <a:rPr lang="en-US" sz="4000" b="1" dirty="0">
                <a:latin typeface="Avenir Next" panose="020B0503020202020204" pitchFamily="34" charset="0"/>
              </a:rPr>
              <a:t>Faculty180 Activity Reporting…continued</a:t>
            </a:r>
          </a:p>
        </p:txBody>
      </p:sp>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16028EF-CE10-45C7-A43A-42F5CD19A62F}"/>
              </a:ext>
            </a:extLst>
          </p:cNvPr>
          <p:cNvSpPr txBox="1"/>
          <p:nvPr/>
        </p:nvSpPr>
        <p:spPr>
          <a:xfrm>
            <a:off x="1061948" y="1828799"/>
            <a:ext cx="5552875" cy="46782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Manually enter activities: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Other Teaching Activities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Clinical Activities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Scholarly Contributions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(Articles, Presentations, Book Chapters, etc.)</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Institutional Committees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Professional Service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Community Service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Professional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Professional Memberships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Honors and Awards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Build CVs and Annual Reports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Activate Faculty Profile – </a:t>
            </a:r>
            <a:r>
              <a:rPr lang="en-US" sz="2000" dirty="0" err="1">
                <a:solidFill>
                  <a:prstClr val="black"/>
                </a:solidFill>
                <a:latin typeface="Calibri" panose="020F0502020204030204"/>
              </a:rPr>
              <a:t>Scholars@ECU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FBFDA6A-FEE7-C726-E722-8E6BBEC275A9}"/>
              </a:ext>
            </a:extLst>
          </p:cNvPr>
          <p:cNvPicPr>
            <a:picLocks noChangeAspect="1"/>
          </p:cNvPicPr>
          <p:nvPr/>
        </p:nvPicPr>
        <p:blipFill>
          <a:blip r:embed="rId2"/>
          <a:stretch>
            <a:fillRect/>
          </a:stretch>
        </p:blipFill>
        <p:spPr>
          <a:xfrm>
            <a:off x="7924801" y="2264818"/>
            <a:ext cx="3009900" cy="2809875"/>
          </a:xfrm>
          <a:prstGeom prst="rect">
            <a:avLst/>
          </a:prstGeom>
        </p:spPr>
      </p:pic>
      <p:cxnSp>
        <p:nvCxnSpPr>
          <p:cNvPr id="9" name="Straight Connector 8">
            <a:extLst>
              <a:ext uri="{FF2B5EF4-FFF2-40B4-BE49-F238E27FC236}">
                <a16:creationId xmlns:a16="http://schemas.microsoft.com/office/drawing/2014/main" id="{591B253B-6C89-2FB2-0C8A-C2DFD7981726}"/>
              </a:ext>
            </a:extLst>
          </p:cNvPr>
          <p:cNvCxnSpPr>
            <a:cxnSpLocks/>
          </p:cNvCxnSpPr>
          <p:nvPr/>
        </p:nvCxnSpPr>
        <p:spPr>
          <a:xfrm>
            <a:off x="7350711" y="1651377"/>
            <a:ext cx="0" cy="46456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1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DA3D-502A-1147-A828-DB4A796ABEA3}"/>
              </a:ext>
            </a:extLst>
          </p:cNvPr>
          <p:cNvSpPr>
            <a:spLocks noGrp="1"/>
          </p:cNvSpPr>
          <p:nvPr>
            <p:ph type="title"/>
          </p:nvPr>
        </p:nvSpPr>
        <p:spPr>
          <a:xfrm>
            <a:off x="419101" y="0"/>
            <a:ext cx="10515600" cy="1325563"/>
          </a:xfrm>
        </p:spPr>
        <p:txBody>
          <a:bodyPr>
            <a:normAutofit/>
          </a:bodyPr>
          <a:lstStyle/>
          <a:p>
            <a:r>
              <a:rPr lang="en-US" sz="4000" b="1" dirty="0">
                <a:latin typeface="Avenir Next" panose="020B0503020202020204" pitchFamily="34" charset="0"/>
              </a:rPr>
              <a:t>Faculty180 Dossier</a:t>
            </a:r>
          </a:p>
        </p:txBody>
      </p:sp>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6028EF-CE10-45C7-A43A-42F5CD19A62F}"/>
              </a:ext>
            </a:extLst>
          </p:cNvPr>
          <p:cNvSpPr txBox="1"/>
          <p:nvPr/>
        </p:nvSpPr>
        <p:spPr>
          <a:xfrm>
            <a:off x="1129316" y="1927505"/>
            <a:ext cx="5164952"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Organize Portfolio/PAD materials into Collections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Share documents to other Faculty180 Users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Files can be uploaded to a Review workflow</a:t>
            </a:r>
          </a:p>
          <a:p>
            <a:endParaRPr lang="en-US" sz="2000" dirty="0"/>
          </a:p>
          <a:p>
            <a:pPr marL="285750" indent="-285750">
              <a:buFont typeface="Arial" panose="020B0604020202020204" pitchFamily="34" charset="0"/>
              <a:buChar char="•"/>
            </a:pPr>
            <a:r>
              <a:rPr lang="en-US" sz="2000" dirty="0"/>
              <a:t>Previous review documents automatically save to Dossier and available for future reviews</a:t>
            </a:r>
          </a:p>
          <a:p>
            <a:pPr marL="285750" indent="-285750">
              <a:buFont typeface="Arial" panose="020B0604020202020204" pitchFamily="34" charset="0"/>
              <a:buChar char="•"/>
            </a:pPr>
            <a:endParaRPr lang="en-US" sz="2000" dirty="0"/>
          </a:p>
        </p:txBody>
      </p:sp>
      <p:pic>
        <p:nvPicPr>
          <p:cNvPr id="9" name="Picture 8">
            <a:extLst>
              <a:ext uri="{FF2B5EF4-FFF2-40B4-BE49-F238E27FC236}">
                <a16:creationId xmlns:a16="http://schemas.microsoft.com/office/drawing/2014/main" id="{A45B6C93-617A-FB80-3C5C-0462A81BB814}"/>
              </a:ext>
            </a:extLst>
          </p:cNvPr>
          <p:cNvPicPr>
            <a:picLocks noChangeAspect="1"/>
          </p:cNvPicPr>
          <p:nvPr/>
        </p:nvPicPr>
        <p:blipFill>
          <a:blip r:embed="rId2"/>
          <a:stretch>
            <a:fillRect/>
          </a:stretch>
        </p:blipFill>
        <p:spPr>
          <a:xfrm>
            <a:off x="8052784" y="2209800"/>
            <a:ext cx="3009900" cy="2438400"/>
          </a:xfrm>
          <a:prstGeom prst="rect">
            <a:avLst/>
          </a:prstGeom>
        </p:spPr>
      </p:pic>
      <p:cxnSp>
        <p:nvCxnSpPr>
          <p:cNvPr id="11" name="Straight Connector 10">
            <a:extLst>
              <a:ext uri="{FF2B5EF4-FFF2-40B4-BE49-F238E27FC236}">
                <a16:creationId xmlns:a16="http://schemas.microsoft.com/office/drawing/2014/main" id="{7558F190-24F2-3801-8636-8DAF8BC181E1}"/>
              </a:ext>
            </a:extLst>
          </p:cNvPr>
          <p:cNvCxnSpPr>
            <a:cxnSpLocks/>
          </p:cNvCxnSpPr>
          <p:nvPr/>
        </p:nvCxnSpPr>
        <p:spPr>
          <a:xfrm>
            <a:off x="7350711" y="1651377"/>
            <a:ext cx="0" cy="464568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47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2D91D48-52BD-3B12-800C-A2F84000162A}"/>
              </a:ext>
            </a:extLst>
          </p:cNvPr>
          <p:cNvPicPr>
            <a:picLocks noChangeAspect="1"/>
          </p:cNvPicPr>
          <p:nvPr/>
        </p:nvPicPr>
        <p:blipFill>
          <a:blip r:embed="rId2"/>
          <a:stretch>
            <a:fillRect/>
          </a:stretch>
        </p:blipFill>
        <p:spPr>
          <a:xfrm>
            <a:off x="5534537" y="1615302"/>
            <a:ext cx="6238362" cy="4194652"/>
          </a:xfrm>
          <a:prstGeom prst="rect">
            <a:avLst/>
          </a:prstGeom>
        </p:spPr>
      </p:pic>
      <p:sp>
        <p:nvSpPr>
          <p:cNvPr id="2" name="Title 1">
            <a:extLst>
              <a:ext uri="{FF2B5EF4-FFF2-40B4-BE49-F238E27FC236}">
                <a16:creationId xmlns:a16="http://schemas.microsoft.com/office/drawing/2014/main" id="{BD16DA3D-502A-1147-A828-DB4A796ABEA3}"/>
              </a:ext>
            </a:extLst>
          </p:cNvPr>
          <p:cNvSpPr>
            <a:spLocks noGrp="1"/>
          </p:cNvSpPr>
          <p:nvPr>
            <p:ph type="title"/>
          </p:nvPr>
        </p:nvSpPr>
        <p:spPr>
          <a:xfrm>
            <a:off x="419101" y="0"/>
            <a:ext cx="10515600" cy="1325563"/>
          </a:xfrm>
        </p:spPr>
        <p:txBody>
          <a:bodyPr>
            <a:normAutofit/>
          </a:bodyPr>
          <a:lstStyle/>
          <a:p>
            <a:r>
              <a:rPr lang="en-US" sz="4000" b="1" dirty="0">
                <a:latin typeface="Avenir Next" panose="020B0503020202020204" pitchFamily="34" charset="0"/>
              </a:rPr>
              <a:t>Faculty180 Reviews</a:t>
            </a:r>
          </a:p>
        </p:txBody>
      </p:sp>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6028EF-CE10-45C7-A43A-42F5CD19A62F}"/>
              </a:ext>
            </a:extLst>
          </p:cNvPr>
          <p:cNvSpPr txBox="1"/>
          <p:nvPr/>
        </p:nvSpPr>
        <p:spPr>
          <a:xfrm>
            <a:off x="274861" y="1615302"/>
            <a:ext cx="4818724"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Mechanism to route institutional personnel workflows:</a:t>
            </a:r>
          </a:p>
          <a:p>
            <a:pPr marL="742950" lvl="1" indent="-285750">
              <a:buFont typeface="Arial" panose="020B0604020202020204" pitchFamily="34" charset="0"/>
              <a:buChar char="•"/>
            </a:pPr>
            <a:r>
              <a:rPr lang="en-US" sz="2000" dirty="0"/>
              <a:t>Annual Evaluations</a:t>
            </a:r>
          </a:p>
          <a:p>
            <a:pPr marL="742950" lvl="1" indent="-285750">
              <a:buFont typeface="Arial" panose="020B0604020202020204" pitchFamily="34" charset="0"/>
              <a:buChar char="•"/>
            </a:pPr>
            <a:r>
              <a:rPr lang="en-US" sz="2000" dirty="0"/>
              <a:t>Tenure Track Reappointment</a:t>
            </a:r>
          </a:p>
          <a:p>
            <a:pPr marL="742950" lvl="1" indent="-285750">
              <a:buFont typeface="Arial" panose="020B0604020202020204" pitchFamily="34" charset="0"/>
              <a:buChar char="•"/>
            </a:pPr>
            <a:r>
              <a:rPr lang="en-US" sz="2000" dirty="0"/>
              <a:t>Promotion &amp; Tenure</a:t>
            </a:r>
          </a:p>
          <a:p>
            <a:pPr marL="742950" lvl="1" indent="-285750">
              <a:buFont typeface="Arial" panose="020B0604020202020204" pitchFamily="34" charset="0"/>
              <a:buChar char="•"/>
            </a:pPr>
            <a:r>
              <a:rPr lang="en-US" sz="2000" dirty="0"/>
              <a:t>Promotion to Full</a:t>
            </a:r>
          </a:p>
          <a:p>
            <a:pPr marL="742950" lvl="1" indent="-285750">
              <a:buFont typeface="Arial" panose="020B0604020202020204" pitchFamily="34" charset="0"/>
              <a:buChar char="•"/>
            </a:pPr>
            <a:r>
              <a:rPr lang="en-US" sz="2000" dirty="0"/>
              <a:t>Teaching Award Portfolios</a:t>
            </a:r>
          </a:p>
          <a:p>
            <a:pPr marL="742950" lvl="1" indent="-285750">
              <a:buFont typeface="Arial" panose="020B0604020202020204" pitchFamily="34" charset="0"/>
              <a:buChar char="•"/>
            </a:pPr>
            <a:r>
              <a:rPr lang="en-US" sz="2000" i="1" dirty="0"/>
              <a:t>New workflows scheduled in upcoming academic years.</a:t>
            </a:r>
          </a:p>
          <a:p>
            <a:pPr marL="742950" lvl="1" indent="-285750">
              <a:buFont typeface="Arial" panose="020B0604020202020204" pitchFamily="34" charset="0"/>
              <a:buChar char="•"/>
            </a:pPr>
            <a:endParaRPr lang="en-US" sz="2000" dirty="0"/>
          </a:p>
        </p:txBody>
      </p:sp>
      <p:cxnSp>
        <p:nvCxnSpPr>
          <p:cNvPr id="11" name="Straight Connector 10">
            <a:extLst>
              <a:ext uri="{FF2B5EF4-FFF2-40B4-BE49-F238E27FC236}">
                <a16:creationId xmlns:a16="http://schemas.microsoft.com/office/drawing/2014/main" id="{3D4E5869-EC85-46DF-A706-FC2D21BB8042}"/>
              </a:ext>
            </a:extLst>
          </p:cNvPr>
          <p:cNvCxnSpPr>
            <a:cxnSpLocks/>
          </p:cNvCxnSpPr>
          <p:nvPr/>
        </p:nvCxnSpPr>
        <p:spPr>
          <a:xfrm>
            <a:off x="5175682" y="1145219"/>
            <a:ext cx="0" cy="534702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5E3A197A-61E0-EAC9-B0C8-F7C0AB9FC453}"/>
              </a:ext>
            </a:extLst>
          </p:cNvPr>
          <p:cNvSpPr/>
          <p:nvPr/>
        </p:nvSpPr>
        <p:spPr>
          <a:xfrm>
            <a:off x="8021457" y="4626323"/>
            <a:ext cx="1624510" cy="318155"/>
          </a:xfrm>
          <a:prstGeom prst="rightArrow">
            <a:avLst>
              <a:gd name="adj1" fmla="val 50000"/>
              <a:gd name="adj2" fmla="val 714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D2B9DE3-2C15-6A5C-62C9-38A6831375C6}"/>
              </a:ext>
            </a:extLst>
          </p:cNvPr>
          <p:cNvSpPr/>
          <p:nvPr/>
        </p:nvSpPr>
        <p:spPr>
          <a:xfrm rot="5400000">
            <a:off x="10077786" y="3447802"/>
            <a:ext cx="813056" cy="318155"/>
          </a:xfrm>
          <a:prstGeom prst="rightArrow">
            <a:avLst>
              <a:gd name="adj1" fmla="val 50000"/>
              <a:gd name="adj2" fmla="val 834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2F8707F-A616-8DFD-D97D-8C9C40EADC4C}"/>
              </a:ext>
            </a:extLst>
          </p:cNvPr>
          <p:cNvSpPr/>
          <p:nvPr/>
        </p:nvSpPr>
        <p:spPr>
          <a:xfrm rot="16200000">
            <a:off x="10116251" y="3291587"/>
            <a:ext cx="736128" cy="318155"/>
          </a:xfrm>
          <a:prstGeom prst="rightArrow">
            <a:avLst>
              <a:gd name="adj1" fmla="val 50000"/>
              <a:gd name="adj2" fmla="val 890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071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DA3D-502A-1147-A828-DB4A796ABEA3}"/>
              </a:ext>
            </a:extLst>
          </p:cNvPr>
          <p:cNvSpPr>
            <a:spLocks noGrp="1"/>
          </p:cNvSpPr>
          <p:nvPr>
            <p:ph type="title"/>
          </p:nvPr>
        </p:nvSpPr>
        <p:spPr>
          <a:xfrm>
            <a:off x="295613" y="180181"/>
            <a:ext cx="10515600" cy="1325563"/>
          </a:xfrm>
        </p:spPr>
        <p:txBody>
          <a:bodyPr>
            <a:normAutofit/>
          </a:bodyPr>
          <a:lstStyle/>
          <a:p>
            <a:r>
              <a:rPr lang="en-US" sz="3200" b="1" dirty="0">
                <a:latin typeface="Avenir Next" panose="020B0503020202020204" pitchFamily="34" charset="0"/>
              </a:rPr>
              <a:t>Which workflows apply to me?</a:t>
            </a:r>
          </a:p>
        </p:txBody>
      </p:sp>
      <p:sp>
        <p:nvSpPr>
          <p:cNvPr id="4" name="Rectangle 3">
            <a:extLst>
              <a:ext uri="{FF2B5EF4-FFF2-40B4-BE49-F238E27FC236}">
                <a16:creationId xmlns:a16="http://schemas.microsoft.com/office/drawing/2014/main" id="{132EB128-24E9-6141-8E17-016A8D2BAEAB}"/>
              </a:ext>
            </a:extLst>
          </p:cNvPr>
          <p:cNvSpPr/>
          <p:nvPr/>
        </p:nvSpPr>
        <p:spPr>
          <a:xfrm>
            <a:off x="11772899" y="0"/>
            <a:ext cx="449969" cy="6858000"/>
          </a:xfrm>
          <a:prstGeom prst="rect">
            <a:avLst/>
          </a:prstGeom>
          <a:solidFill>
            <a:srgbClr val="502D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AA759-70E1-CE4E-880D-D81FBB0908DA}"/>
              </a:ext>
            </a:extLst>
          </p:cNvPr>
          <p:cNvSpPr/>
          <p:nvPr/>
        </p:nvSpPr>
        <p:spPr>
          <a:xfrm>
            <a:off x="11144250" y="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26937-9A14-2047-9CC4-A9C1182B9723}"/>
              </a:ext>
            </a:extLst>
          </p:cNvPr>
          <p:cNvSpPr/>
          <p:nvPr/>
        </p:nvSpPr>
        <p:spPr>
          <a:xfrm>
            <a:off x="11174357" y="6492240"/>
            <a:ext cx="628649" cy="365125"/>
          </a:xfrm>
          <a:prstGeom prst="rect">
            <a:avLst/>
          </a:prstGeom>
          <a:solidFill>
            <a:srgbClr val="502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59F24CF-52FF-3167-B20F-2DF3054A642C}"/>
              </a:ext>
            </a:extLst>
          </p:cNvPr>
          <p:cNvPicPr>
            <a:picLocks noChangeAspect="1"/>
          </p:cNvPicPr>
          <p:nvPr/>
        </p:nvPicPr>
        <p:blipFill rotWithShape="1">
          <a:blip r:embed="rId2"/>
          <a:srcRect b="39587"/>
          <a:stretch/>
        </p:blipFill>
        <p:spPr>
          <a:xfrm>
            <a:off x="703405" y="1505744"/>
            <a:ext cx="10706350" cy="1139024"/>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958506BA-439A-830F-BBB9-52E49E8252AA}"/>
              </a:ext>
            </a:extLst>
          </p:cNvPr>
          <p:cNvPicPr>
            <a:picLocks noChangeAspect="1"/>
          </p:cNvPicPr>
          <p:nvPr/>
        </p:nvPicPr>
        <p:blipFill>
          <a:blip r:embed="rId3"/>
          <a:stretch>
            <a:fillRect/>
          </a:stretch>
        </p:blipFill>
        <p:spPr>
          <a:xfrm>
            <a:off x="644907" y="3307551"/>
            <a:ext cx="10766293" cy="2776214"/>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10735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DCED402407A4B8EAF7C867DE5ADF7" ma:contentTypeVersion="10" ma:contentTypeDescription="Create a new document." ma:contentTypeScope="" ma:versionID="46ada4a02091fe5b570618c3c4d2ed6d">
  <xsd:schema xmlns:xsd="http://www.w3.org/2001/XMLSchema" xmlns:xs="http://www.w3.org/2001/XMLSchema" xmlns:p="http://schemas.microsoft.com/office/2006/metadata/properties" xmlns:ns2="1ee0a4fd-3835-41d5-8164-f5f4117aa95f" xmlns:ns3="80d371f6-5e3d-4aa0-983b-b0147c2ee506" targetNamespace="http://schemas.microsoft.com/office/2006/metadata/properties" ma:root="true" ma:fieldsID="e6feae8ee5b4f97062fe3435fe73de7d" ns2:_="" ns3:_="">
    <xsd:import namespace="1ee0a4fd-3835-41d5-8164-f5f4117aa95f"/>
    <xsd:import namespace="80d371f6-5e3d-4aa0-983b-b0147c2ee5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0a4fd-3835-41d5-8164-f5f4117aa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d371f6-5e3d-4aa0-983b-b0147c2ee5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EC686-8F11-4503-9EEE-2C357C097045}">
  <ds:schemaRefs>
    <ds:schemaRef ds:uri="1ee0a4fd-3835-41d5-8164-f5f4117aa95f"/>
    <ds:schemaRef ds:uri="80d371f6-5e3d-4aa0-983b-b0147c2ee5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54AD9A-1314-435D-ACEB-A142C9B9B1FE}">
  <ds:schemaRefs>
    <ds:schemaRef ds:uri="1ee0a4fd-3835-41d5-8164-f5f4117aa95f"/>
    <ds:schemaRef ds:uri="80d371f6-5e3d-4aa0-983b-b0147c2ee5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4F9CCD-6874-4B9C-82E7-B6AA444DB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2066</TotalTime>
  <Words>618</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vt:lpstr>
      <vt:lpstr>Calibri</vt:lpstr>
      <vt:lpstr>Calibri Light</vt:lpstr>
      <vt:lpstr>Oswald</vt:lpstr>
      <vt:lpstr>Quattrocento</vt:lpstr>
      <vt:lpstr>Office Theme</vt:lpstr>
      <vt:lpstr>PowerPoint Presentation</vt:lpstr>
      <vt:lpstr>Faculty180 Information  Cara Gohn Faculty180 Coordinator 252-737-1254 gohnc@ecu.edu   Email: Faculty180@ecu.edu Website: Faculty180.ecu.edu </vt:lpstr>
      <vt:lpstr>College Coordinators</vt:lpstr>
      <vt:lpstr>PowerPoint Presentation</vt:lpstr>
      <vt:lpstr>Faculty180 Activity Reporting</vt:lpstr>
      <vt:lpstr>Faculty180 Activity Reporting…continued</vt:lpstr>
      <vt:lpstr>Faculty180 Dossier</vt:lpstr>
      <vt:lpstr>Faculty180 Reviews</vt:lpstr>
      <vt:lpstr>Which workflows apply to me?</vt:lpstr>
      <vt:lpstr>PowerPoint Presentation</vt:lpstr>
      <vt:lpstr>Resources</vt:lpstr>
      <vt:lpstr>Upcoming Training</vt:lpstr>
      <vt:lpstr>Upcoming Series – Faculty180 Fun Sized!</vt:lpstr>
      <vt:lpstr>Questions?  Contact Faculty180@ecu.edu with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Gohn, Cara</dc:creator>
  <cp:lastModifiedBy>Gohn, Cara</cp:lastModifiedBy>
  <cp:revision>81</cp:revision>
  <dcterms:created xsi:type="dcterms:W3CDTF">2022-03-08T15:17:41Z</dcterms:created>
  <dcterms:modified xsi:type="dcterms:W3CDTF">2024-08-06T12:00:31Z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0x010100B1DDCED402407A4B8EAF7C867DE5ADF7</vt:lpwstr>
  </property>
</Properties>
</file>