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entation.xml" ContentType="application/vnd.openxmlformats-officedocument.presentationml.presentation.main+xml"/>
  <Override PartName="/ppt/slides/slide70.xml" ContentType="application/vnd.openxmlformats-officedocument.presentationml.slide+xml"/>
  <Override PartName="/ppt/slides/slide71.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media/image54.jpg" ContentType="image/jpg"/>
  <Override PartName="/ppt/media/image53.jpg" ContentType="image/jpg"/>
  <Override PartName="/ppt/media/image26.jpg" ContentType="image/jpg"/>
  <Override PartName="/ppt/media/image25.jpg" ContentType="image/jpg"/>
  <Override PartName="/ppt/theme/theme2.xml" ContentType="application/vnd.openxmlformats-officedocument.theme+xml"/>
  <Override PartName="/ppt/ink/ink1.xml" ContentType="application/inkml+xml"/>
  <Override PartName="/ppt/media/image20.jpg" ContentType="image/jpg"/>
  <Override PartName="/ppt/media/image19.jpg" ContentType="image/jpg"/>
  <Override PartName="/ppt/media/image12.jpg" ContentType="image/jpg"/>
  <Override PartName="/ppt/media/image10.jpg" ContentType="image/jpg"/>
  <Override PartName="/ppt/theme/theme5.xml" ContentType="application/vnd.openxmlformats-officedocument.theme+xml"/>
  <Override PartName="/ppt/theme/theme4.xml" ContentType="application/vnd.openxmlformats-officedocument.theme+xml"/>
  <Override PartName="/ppt/ink/ink2.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76"/>
  </p:notesMasterIdLst>
  <p:sldIdLst>
    <p:sldId id="557" r:id="rId5"/>
    <p:sldId id="806" r:id="rId6"/>
    <p:sldId id="807" r:id="rId7"/>
    <p:sldId id="808" r:id="rId8"/>
    <p:sldId id="560" r:id="rId9"/>
    <p:sldId id="612" r:id="rId10"/>
    <p:sldId id="613" r:id="rId11"/>
    <p:sldId id="627" r:id="rId12"/>
    <p:sldId id="615" r:id="rId13"/>
    <p:sldId id="809" r:id="rId14"/>
    <p:sldId id="633" r:id="rId15"/>
    <p:sldId id="618" r:id="rId16"/>
    <p:sldId id="810" r:id="rId17"/>
    <p:sldId id="811" r:id="rId18"/>
    <p:sldId id="812" r:id="rId19"/>
    <p:sldId id="630" r:id="rId20"/>
    <p:sldId id="569" r:id="rId21"/>
    <p:sldId id="619" r:id="rId22"/>
    <p:sldId id="431" r:id="rId23"/>
    <p:sldId id="813" r:id="rId24"/>
    <p:sldId id="571" r:id="rId25"/>
    <p:sldId id="638" r:id="rId26"/>
    <p:sldId id="814" r:id="rId27"/>
    <p:sldId id="815" r:id="rId28"/>
    <p:sldId id="448" r:id="rId29"/>
    <p:sldId id="620" r:id="rId30"/>
    <p:sldId id="451" r:id="rId31"/>
    <p:sldId id="347" r:id="rId32"/>
    <p:sldId id="511" r:id="rId33"/>
    <p:sldId id="577" r:id="rId34"/>
    <p:sldId id="397" r:id="rId35"/>
    <p:sldId id="816" r:id="rId36"/>
    <p:sldId id="415" r:id="rId37"/>
    <p:sldId id="478" r:id="rId38"/>
    <p:sldId id="465" r:id="rId39"/>
    <p:sldId id="466" r:id="rId40"/>
    <p:sldId id="438" r:id="rId41"/>
    <p:sldId id="817" r:id="rId42"/>
    <p:sldId id="644" r:id="rId43"/>
    <p:sldId id="645" r:id="rId44"/>
    <p:sldId id="646" r:id="rId45"/>
    <p:sldId id="647" r:id="rId46"/>
    <p:sldId id="631" r:id="rId47"/>
    <p:sldId id="552" r:id="rId48"/>
    <p:sldId id="621" r:id="rId49"/>
    <p:sldId id="399" r:id="rId50"/>
    <p:sldId id="400" r:id="rId51"/>
    <p:sldId id="818" r:id="rId52"/>
    <p:sldId id="622" r:id="rId53"/>
    <p:sldId id="475" r:id="rId54"/>
    <p:sldId id="596" r:id="rId55"/>
    <p:sldId id="772" r:id="rId56"/>
    <p:sldId id="819" r:id="rId57"/>
    <p:sldId id="820" r:id="rId58"/>
    <p:sldId id="450" r:id="rId59"/>
    <p:sldId id="421" r:id="rId60"/>
    <p:sldId id="821" r:id="rId61"/>
    <p:sldId id="822" r:id="rId62"/>
    <p:sldId id="603" r:id="rId63"/>
    <p:sldId id="662" r:id="rId64"/>
    <p:sldId id="771" r:id="rId65"/>
    <p:sldId id="540" r:id="rId66"/>
    <p:sldId id="625" r:id="rId67"/>
    <p:sldId id="608" r:id="rId68"/>
    <p:sldId id="609" r:id="rId69"/>
    <p:sldId id="654" r:id="rId70"/>
    <p:sldId id="823" r:id="rId71"/>
    <p:sldId id="462" r:id="rId72"/>
    <p:sldId id="641" r:id="rId73"/>
    <p:sldId id="549" r:id="rId74"/>
    <p:sldId id="294"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923"/>
    <a:srgbClr val="592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1F2C5-8FC6-401D-80AA-807D7A747C17}" v="40" dt="2024-06-26T18:09:21.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86"/>
  </p:normalViewPr>
  <p:slideViewPr>
    <p:cSldViewPr snapToGrid="0" showGuides="1">
      <p:cViewPr varScale="1">
        <p:scale>
          <a:sx n="109" d="100"/>
          <a:sy n="109" d="100"/>
        </p:scale>
        <p:origin x="185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ustomXml" Target="../customXml/item3.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22:05:38.637"/>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52,'1811'0,"-1782"-1,36-6,-34 2,32 1,63-5,11 0,-107 8,38-6,-37 3,36-1,1141 6,-1176 0,35 7,31 1,147-10,-230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8T22:06:26.95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18,'121'-2,"159"4,-164 15,-85-10,1-2,50 1,730-7,-443 1,-333-2,0-1,44-11,14-2,227 0,1356 16,-1659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936D6B-8D42-4EA8-9407-C4B64C74F755}" type="datetimeFigureOut">
              <a:rPr lang="en-US" smtClean="0"/>
              <a:t>6/27/24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72A342-468D-4789-8A35-875BCB30746E}" type="slidenum">
              <a:rPr lang="en-US" smtClean="0"/>
              <a:t>‹#›</a:t>
            </a:fld>
            <a:endParaRPr lang="en-US"/>
          </a:p>
        </p:txBody>
      </p:sp>
    </p:spTree>
    <p:extLst>
      <p:ext uri="{BB962C8B-B14F-4D97-AF65-F5344CB8AC3E}">
        <p14:creationId xmlns:p14="http://schemas.microsoft.com/office/powerpoint/2010/main" val="344437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lickr.com/photos/mytudut/5208476408/"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lickr.com/photos/mytudut/5208476408/"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lickr.com/photos/mytudut/5208476408/"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B155CD-77FC-4BBF-96D1-F9293C38C3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5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5989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73220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415234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96217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266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13119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67149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409509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42836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126712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B155CD-77FC-4BBF-96D1-F9293C38C3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841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34383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B155CD-77FC-4BBF-96D1-F9293C38C3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01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11520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7324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7263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7320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marL="465887">
              <a:spcBef>
                <a:spcPts val="102"/>
              </a:spcBef>
            </a:pP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B155CD-77FC-4BBF-96D1-F9293C38C3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239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66335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66</a:t>
            </a:fld>
            <a:endParaRPr lang="en-US">
              <a:solidFill>
                <a:prstClr val="black"/>
              </a:solidFill>
              <a:latin typeface="Calibri" panose="020F0502020204030204"/>
            </a:endParaRPr>
          </a:p>
        </p:txBody>
      </p:sp>
    </p:spTree>
    <p:extLst>
      <p:ext uri="{BB962C8B-B14F-4D97-AF65-F5344CB8AC3E}">
        <p14:creationId xmlns:p14="http://schemas.microsoft.com/office/powerpoint/2010/main" val="763830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67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2727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81332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defTabSz="931774">
              <a:defRPr/>
            </a:pPr>
            <a:r>
              <a:rPr lang="en-US" dirty="0">
                <a:hlinkClick r:id="rId3" tooltip="https://www.flickr.com/photos/mytudut/5208476408/"/>
              </a:rPr>
              <a:t>This Photo</a:t>
            </a:r>
            <a:r>
              <a:rPr lang="en-US" dirty="0"/>
              <a:t> by Unknown Author is licensed under </a:t>
            </a:r>
            <a:r>
              <a:rPr lang="en-US" dirty="0">
                <a:hlinkClick r:id="rId4" tooltip="https://creativecommons.org/licenses/by-nc-sa/3.0/"/>
              </a:rPr>
              <a:t>CC BY-SA-NC</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405587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defTabSz="931774">
              <a:defRPr/>
            </a:pPr>
            <a:r>
              <a:rPr lang="en-US" dirty="0">
                <a:hlinkClick r:id="rId3" tooltip="https://www.flickr.com/photos/mytudut/5208476408/"/>
              </a:rPr>
              <a:t>This Photo</a:t>
            </a:r>
            <a:r>
              <a:rPr lang="en-US" dirty="0"/>
              <a:t> by Unknown Author is licensed under </a:t>
            </a:r>
            <a:r>
              <a:rPr lang="en-US" dirty="0">
                <a:hlinkClick r:id="rId4" tooltip="https://creativecommons.org/licenses/by-nc-sa/3.0/"/>
              </a:rPr>
              <a:t>CC BY-SA-NC</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B155CD-77FC-4BBF-96D1-F9293C38C3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495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defTabSz="931774">
              <a:defRPr/>
            </a:pPr>
            <a:r>
              <a:rPr lang="en-US" dirty="0">
                <a:hlinkClick r:id="rId3" tooltip="https://www.flickr.com/photos/mytudut/5208476408/"/>
              </a:rPr>
              <a:t>This Photo</a:t>
            </a:r>
            <a:r>
              <a:rPr lang="en-US" dirty="0"/>
              <a:t> by Unknown Author is licensed under </a:t>
            </a:r>
            <a:r>
              <a:rPr lang="en-US" dirty="0">
                <a:hlinkClick r:id="rId4" tooltip="https://creativecommons.org/licenses/by-nc-sa/3.0/"/>
              </a:rPr>
              <a:t>CC BY-SA-NC</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70</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73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3793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defTabSz="931774">
              <a:defRPr/>
            </a:pPr>
            <a:endParaRPr lang="en-US" sz="1000"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BB155CD-77FC-4BBF-96D1-F9293C38C3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4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415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126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6948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BB155CD-77FC-4BBF-96D1-F9293C38C37D}" type="slidenum">
              <a:rPr lang="en-US">
                <a:solidFill>
                  <a:prstClr val="black"/>
                </a:solidFill>
                <a:latin typeface="Calibri" panose="020F0502020204030204"/>
              </a:rPr>
              <a:pPr defTabSz="931774">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8411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1228E0-60DB-4909-B320-F0DF1051AB34}" type="datetime1">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0044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9418C-2884-4D68-89A9-1CC9E4BE4A55}" type="datetime1">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4571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B61F4-6C90-4373-BFB5-588449A2BE94}" type="datetime1">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4470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F775-0ABB-E142-3FD2-951BFFE3E0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49DB7D-BCD7-4366-532D-B2A722716244}"/>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F8C4DD6-5A7E-72CE-42C9-DCDF4478EC80}"/>
              </a:ext>
            </a:extLst>
          </p:cNvPr>
          <p:cNvSpPr>
            <a:spLocks noGrp="1"/>
          </p:cNvSpPr>
          <p:nvPr>
            <p:ph type="dt" sz="half" idx="10"/>
          </p:nvPr>
        </p:nvSpPr>
        <p:spPr/>
        <p:txBody>
          <a:bodyPr/>
          <a:lstStyle/>
          <a:p>
            <a:fld id="{6EADA180-6B1D-4C27-80C9-1AF78A5AA269}" type="datetime1">
              <a:rPr lang="en-US" smtClean="0"/>
              <a:t>6/27/24</a:t>
            </a:fld>
            <a:endParaRPr lang="en-US"/>
          </a:p>
        </p:txBody>
      </p:sp>
      <p:sp>
        <p:nvSpPr>
          <p:cNvPr id="5" name="Footer Placeholder 4">
            <a:extLst>
              <a:ext uri="{FF2B5EF4-FFF2-40B4-BE49-F238E27FC236}">
                <a16:creationId xmlns:a16="http://schemas.microsoft.com/office/drawing/2014/main" id="{16C5C439-CEAF-0559-A564-D843FE4D0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86FE6-35AB-734C-C8B0-9F25706DB20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3244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5738-1D4B-A342-AD21-D79B722FD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CB839-C6BB-08E9-D79C-F20F7CC09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41E04-3047-C156-CB33-0C2A4F6D8DCA}"/>
              </a:ext>
            </a:extLst>
          </p:cNvPr>
          <p:cNvSpPr>
            <a:spLocks noGrp="1"/>
          </p:cNvSpPr>
          <p:nvPr>
            <p:ph type="dt" sz="half" idx="10"/>
          </p:nvPr>
        </p:nvSpPr>
        <p:spPr/>
        <p:txBody>
          <a:bodyPr/>
          <a:lstStyle/>
          <a:p>
            <a:fld id="{AEA917F7-6857-4F14-BF5E-1C4446B177A6}" type="datetime1">
              <a:rPr lang="en-US" smtClean="0"/>
              <a:t>6/27/24</a:t>
            </a:fld>
            <a:endParaRPr lang="en-US"/>
          </a:p>
        </p:txBody>
      </p:sp>
      <p:sp>
        <p:nvSpPr>
          <p:cNvPr id="5" name="Footer Placeholder 4">
            <a:extLst>
              <a:ext uri="{FF2B5EF4-FFF2-40B4-BE49-F238E27FC236}">
                <a16:creationId xmlns:a16="http://schemas.microsoft.com/office/drawing/2014/main" id="{A7262FB4-A363-F30B-4E4A-5AF4B383A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33864-F8AB-335D-9690-8D90EE76750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0204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C559-CB5A-F650-C12D-E7B6089C7172}"/>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DA1EDFA-FCBE-3709-9A05-796B035548D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0B480-399C-68F8-E2FE-2B65A586A6B5}"/>
              </a:ext>
            </a:extLst>
          </p:cNvPr>
          <p:cNvSpPr>
            <a:spLocks noGrp="1"/>
          </p:cNvSpPr>
          <p:nvPr>
            <p:ph type="dt" sz="half" idx="10"/>
          </p:nvPr>
        </p:nvSpPr>
        <p:spPr/>
        <p:txBody>
          <a:bodyPr/>
          <a:lstStyle/>
          <a:p>
            <a:fld id="{26330378-8011-41AD-A784-36C2E74CE04B}" type="datetime1">
              <a:rPr lang="en-US" smtClean="0"/>
              <a:t>6/27/24</a:t>
            </a:fld>
            <a:endParaRPr lang="en-US"/>
          </a:p>
        </p:txBody>
      </p:sp>
      <p:sp>
        <p:nvSpPr>
          <p:cNvPr id="5" name="Footer Placeholder 4">
            <a:extLst>
              <a:ext uri="{FF2B5EF4-FFF2-40B4-BE49-F238E27FC236}">
                <a16:creationId xmlns:a16="http://schemas.microsoft.com/office/drawing/2014/main" id="{BBF2DB50-E876-6FFC-5F71-A2F4B284D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6295C-66BE-4B8A-CA3B-079DBF73602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096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CF24-C098-AFB7-88CE-796958719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E5786-766D-8F62-E0DB-044203F7F653}"/>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73C3F-0418-88C3-05FC-57B079D650E1}"/>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DDF3A-DEE8-09FF-40BF-AEDD58A941A4}"/>
              </a:ext>
            </a:extLst>
          </p:cNvPr>
          <p:cNvSpPr>
            <a:spLocks noGrp="1"/>
          </p:cNvSpPr>
          <p:nvPr>
            <p:ph type="dt" sz="half" idx="10"/>
          </p:nvPr>
        </p:nvSpPr>
        <p:spPr/>
        <p:txBody>
          <a:bodyPr/>
          <a:lstStyle/>
          <a:p>
            <a:fld id="{5B61238D-5F6C-49EC-83EA-B95C9C4BD57E}" type="datetime1">
              <a:rPr lang="en-US" smtClean="0"/>
              <a:t>6/27/24</a:t>
            </a:fld>
            <a:endParaRPr lang="en-US"/>
          </a:p>
        </p:txBody>
      </p:sp>
      <p:sp>
        <p:nvSpPr>
          <p:cNvPr id="6" name="Footer Placeholder 5">
            <a:extLst>
              <a:ext uri="{FF2B5EF4-FFF2-40B4-BE49-F238E27FC236}">
                <a16:creationId xmlns:a16="http://schemas.microsoft.com/office/drawing/2014/main" id="{6DD1FE8E-EE46-C2AF-135D-55101EA5B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684F7-F0C8-B4CC-07B9-1C9DEBE6364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7337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2C09-B8C5-EE44-0FC2-992B8C0F7291}"/>
              </a:ext>
            </a:extLst>
          </p:cNvPr>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4152E-54DC-02AC-21EA-6383C61241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3ED33-DE94-D56C-B02A-C5D6A057705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B63FF6-BA2D-1C7D-BF08-04C167DED215}"/>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028A4-B282-7578-94A9-CA58E80C3DEE}"/>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97B1A-D661-855F-F6B9-4F532D47F3F5}"/>
              </a:ext>
            </a:extLst>
          </p:cNvPr>
          <p:cNvSpPr>
            <a:spLocks noGrp="1"/>
          </p:cNvSpPr>
          <p:nvPr>
            <p:ph type="dt" sz="half" idx="10"/>
          </p:nvPr>
        </p:nvSpPr>
        <p:spPr/>
        <p:txBody>
          <a:bodyPr/>
          <a:lstStyle/>
          <a:p>
            <a:fld id="{CAEB8A43-2B21-4FEB-883E-7E7242187A78}" type="datetime1">
              <a:rPr lang="en-US" smtClean="0"/>
              <a:t>6/27/24</a:t>
            </a:fld>
            <a:endParaRPr lang="en-US"/>
          </a:p>
        </p:txBody>
      </p:sp>
      <p:sp>
        <p:nvSpPr>
          <p:cNvPr id="8" name="Footer Placeholder 7">
            <a:extLst>
              <a:ext uri="{FF2B5EF4-FFF2-40B4-BE49-F238E27FC236}">
                <a16:creationId xmlns:a16="http://schemas.microsoft.com/office/drawing/2014/main" id="{714AD644-7348-F6E6-CC85-9467C04B0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EB2CD2-30F8-8F83-512A-B255F4DA4B8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3596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5D4C-3431-787C-DDB8-9E9D99AD5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A2656-6FA5-4BFC-948B-46A6DD4C07C7}"/>
              </a:ext>
            </a:extLst>
          </p:cNvPr>
          <p:cNvSpPr>
            <a:spLocks noGrp="1"/>
          </p:cNvSpPr>
          <p:nvPr>
            <p:ph type="dt" sz="half" idx="10"/>
          </p:nvPr>
        </p:nvSpPr>
        <p:spPr/>
        <p:txBody>
          <a:bodyPr/>
          <a:lstStyle/>
          <a:p>
            <a:fld id="{DE922E4D-4A72-489F-AA4A-D5DD8EB537A0}" type="datetime1">
              <a:rPr lang="en-US" smtClean="0"/>
              <a:t>6/27/24</a:t>
            </a:fld>
            <a:endParaRPr lang="en-US"/>
          </a:p>
        </p:txBody>
      </p:sp>
      <p:sp>
        <p:nvSpPr>
          <p:cNvPr id="4" name="Footer Placeholder 3">
            <a:extLst>
              <a:ext uri="{FF2B5EF4-FFF2-40B4-BE49-F238E27FC236}">
                <a16:creationId xmlns:a16="http://schemas.microsoft.com/office/drawing/2014/main" id="{6DAAF3CE-26CE-EA92-9832-A075B8DDC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64134-4F4A-F5FE-7DEC-ACDCAA63AA2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6097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C61E9-D4BB-691C-0A96-91660274269E}"/>
              </a:ext>
            </a:extLst>
          </p:cNvPr>
          <p:cNvSpPr>
            <a:spLocks noGrp="1"/>
          </p:cNvSpPr>
          <p:nvPr>
            <p:ph type="dt" sz="half" idx="10"/>
          </p:nvPr>
        </p:nvSpPr>
        <p:spPr/>
        <p:txBody>
          <a:bodyPr/>
          <a:lstStyle/>
          <a:p>
            <a:fld id="{5E61B825-2A81-43D4-A0AA-370C7FEF8981}" type="datetime1">
              <a:rPr lang="en-US" smtClean="0"/>
              <a:t>6/27/24</a:t>
            </a:fld>
            <a:endParaRPr lang="en-US"/>
          </a:p>
        </p:txBody>
      </p:sp>
      <p:sp>
        <p:nvSpPr>
          <p:cNvPr id="3" name="Footer Placeholder 2">
            <a:extLst>
              <a:ext uri="{FF2B5EF4-FFF2-40B4-BE49-F238E27FC236}">
                <a16:creationId xmlns:a16="http://schemas.microsoft.com/office/drawing/2014/main" id="{2DD67611-1AE4-7377-D124-E76611C8F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39126-CEB0-869B-58DE-937433BA089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6188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F9AA-71AE-0A67-6EB3-2C8B872670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D39496-167C-342D-23EC-F9FDE22C6102}"/>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231EB-E420-451D-0284-13E75A373CF9}"/>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90B7FF-A8EE-398A-A5A3-465903E12652}"/>
              </a:ext>
            </a:extLst>
          </p:cNvPr>
          <p:cNvSpPr>
            <a:spLocks noGrp="1"/>
          </p:cNvSpPr>
          <p:nvPr>
            <p:ph type="dt" sz="half" idx="10"/>
          </p:nvPr>
        </p:nvSpPr>
        <p:spPr/>
        <p:txBody>
          <a:bodyPr/>
          <a:lstStyle/>
          <a:p>
            <a:fld id="{6E2C2E64-EDDA-49F8-B3DD-1E58224076B4}" type="datetime1">
              <a:rPr lang="en-US" smtClean="0"/>
              <a:t>6/27/24</a:t>
            </a:fld>
            <a:endParaRPr lang="en-US"/>
          </a:p>
        </p:txBody>
      </p:sp>
      <p:sp>
        <p:nvSpPr>
          <p:cNvPr id="6" name="Footer Placeholder 5">
            <a:extLst>
              <a:ext uri="{FF2B5EF4-FFF2-40B4-BE49-F238E27FC236}">
                <a16:creationId xmlns:a16="http://schemas.microsoft.com/office/drawing/2014/main" id="{14F5AFF8-883D-7BA8-A8D4-5BBD5B174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7D633-C458-C78B-2A99-4D8207DC3B9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180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B6C84-ADB7-4EAD-9A2F-33F8F89D0711}" type="datetime1">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72132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0B6E-81CD-2F37-17BD-681E70CDEF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A9BA1D5-4D5B-29E3-526E-B703151E3F96}"/>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D3A5B2-2C24-4A9B-6AF4-A326A1E30F72}"/>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453D4C-CD74-5080-B25A-C96DBFDD1A3D}"/>
              </a:ext>
            </a:extLst>
          </p:cNvPr>
          <p:cNvSpPr>
            <a:spLocks noGrp="1"/>
          </p:cNvSpPr>
          <p:nvPr>
            <p:ph type="dt" sz="half" idx="10"/>
          </p:nvPr>
        </p:nvSpPr>
        <p:spPr/>
        <p:txBody>
          <a:bodyPr/>
          <a:lstStyle/>
          <a:p>
            <a:fld id="{718FD553-41E5-466C-8545-EC5E218B901B}" type="datetime1">
              <a:rPr lang="en-US" smtClean="0"/>
              <a:t>6/27/24</a:t>
            </a:fld>
            <a:endParaRPr lang="en-US"/>
          </a:p>
        </p:txBody>
      </p:sp>
      <p:sp>
        <p:nvSpPr>
          <p:cNvPr id="6" name="Footer Placeholder 5">
            <a:extLst>
              <a:ext uri="{FF2B5EF4-FFF2-40B4-BE49-F238E27FC236}">
                <a16:creationId xmlns:a16="http://schemas.microsoft.com/office/drawing/2014/main" id="{FDFD032D-EBB2-942D-69DA-428F1FDAF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5495A-AC82-44F4-060C-095477E2721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2498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95FA-BD7C-8ACE-0844-B6F07AEE61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A039D-74AB-C310-FF06-1ABE32965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5B9F-C690-E3AA-68E1-2B51CE28445C}"/>
              </a:ext>
            </a:extLst>
          </p:cNvPr>
          <p:cNvSpPr>
            <a:spLocks noGrp="1"/>
          </p:cNvSpPr>
          <p:nvPr>
            <p:ph type="dt" sz="half" idx="10"/>
          </p:nvPr>
        </p:nvSpPr>
        <p:spPr/>
        <p:txBody>
          <a:bodyPr/>
          <a:lstStyle/>
          <a:p>
            <a:fld id="{523350B7-0DF1-4E41-A17C-3639A05E36D7}" type="datetime1">
              <a:rPr lang="en-US" smtClean="0"/>
              <a:t>6/27/24</a:t>
            </a:fld>
            <a:endParaRPr lang="en-US"/>
          </a:p>
        </p:txBody>
      </p:sp>
      <p:sp>
        <p:nvSpPr>
          <p:cNvPr id="5" name="Footer Placeholder 4">
            <a:extLst>
              <a:ext uri="{FF2B5EF4-FFF2-40B4-BE49-F238E27FC236}">
                <a16:creationId xmlns:a16="http://schemas.microsoft.com/office/drawing/2014/main" id="{0BE31691-87BD-3E5B-8A11-3784408C3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33494-FEC8-197C-65D4-FAA79903683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8441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15D57-9597-27B3-1C01-40811CB04A73}"/>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3DB9E8-4283-0922-736C-4DD3B3A45461}"/>
              </a:ext>
            </a:extLst>
          </p:cNvPr>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8E456-1B38-7E66-6B80-CFFB3B58B2A3}"/>
              </a:ext>
            </a:extLst>
          </p:cNvPr>
          <p:cNvSpPr>
            <a:spLocks noGrp="1"/>
          </p:cNvSpPr>
          <p:nvPr>
            <p:ph type="dt" sz="half" idx="10"/>
          </p:nvPr>
        </p:nvSpPr>
        <p:spPr/>
        <p:txBody>
          <a:bodyPr/>
          <a:lstStyle/>
          <a:p>
            <a:fld id="{38F24907-B069-4EE8-A1BF-FF5384795E6E}" type="datetime1">
              <a:rPr lang="en-US" smtClean="0"/>
              <a:t>6/27/24</a:t>
            </a:fld>
            <a:endParaRPr lang="en-US"/>
          </a:p>
        </p:txBody>
      </p:sp>
      <p:sp>
        <p:nvSpPr>
          <p:cNvPr id="5" name="Footer Placeholder 4">
            <a:extLst>
              <a:ext uri="{FF2B5EF4-FFF2-40B4-BE49-F238E27FC236}">
                <a16:creationId xmlns:a16="http://schemas.microsoft.com/office/drawing/2014/main" id="{0A57A6F8-76DB-C8DD-CEAB-9AA4E4147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492D7-2E24-1D77-1E8F-27C94C3CEFE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97327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22630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22511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03002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1972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46514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68121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3791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20C754-A342-49A8-92ED-42C60BFED234}" type="datetime1">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7671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80735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71765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49668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99166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F775-0ABB-E142-3FD2-951BFFE3E0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49DB7D-BCD7-4366-532D-B2A722716244}"/>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F8C4DD6-5A7E-72CE-42C9-DCDF4478EC80}"/>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a:extLst>
              <a:ext uri="{FF2B5EF4-FFF2-40B4-BE49-F238E27FC236}">
                <a16:creationId xmlns:a16="http://schemas.microsoft.com/office/drawing/2014/main" id="{16C5C439-CEAF-0559-A564-D843FE4D0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86FE6-35AB-734C-C8B0-9F25706DB20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61919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5738-1D4B-A342-AD21-D79B722FD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CB839-C6BB-08E9-D79C-F20F7CC09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41E04-3047-C156-CB33-0C2A4F6D8DCA}"/>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a:extLst>
              <a:ext uri="{FF2B5EF4-FFF2-40B4-BE49-F238E27FC236}">
                <a16:creationId xmlns:a16="http://schemas.microsoft.com/office/drawing/2014/main" id="{A7262FB4-A363-F30B-4E4A-5AF4B383A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33864-F8AB-335D-9690-8D90EE76750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6926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C559-CB5A-F650-C12D-E7B6089C7172}"/>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DA1EDFA-FCBE-3709-9A05-796B035548D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0B480-399C-68F8-E2FE-2B65A586A6B5}"/>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a:extLst>
              <a:ext uri="{FF2B5EF4-FFF2-40B4-BE49-F238E27FC236}">
                <a16:creationId xmlns:a16="http://schemas.microsoft.com/office/drawing/2014/main" id="{BBF2DB50-E876-6FFC-5F71-A2F4B284D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6295C-66BE-4B8A-CA3B-079DBF73602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5193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CF24-C098-AFB7-88CE-796958719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E5786-766D-8F62-E0DB-044203F7F653}"/>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73C3F-0418-88C3-05FC-57B079D650E1}"/>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DDF3A-DEE8-09FF-40BF-AEDD58A941A4}"/>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6" name="Footer Placeholder 5">
            <a:extLst>
              <a:ext uri="{FF2B5EF4-FFF2-40B4-BE49-F238E27FC236}">
                <a16:creationId xmlns:a16="http://schemas.microsoft.com/office/drawing/2014/main" id="{6DD1FE8E-EE46-C2AF-135D-55101EA5B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684F7-F0C8-B4CC-07B9-1C9DEBE6364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2975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2C09-B8C5-EE44-0FC2-992B8C0F7291}"/>
              </a:ext>
            </a:extLst>
          </p:cNvPr>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4152E-54DC-02AC-21EA-6383C61241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3ED33-DE94-D56C-B02A-C5D6A057705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B63FF6-BA2D-1C7D-BF08-04C167DED215}"/>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028A4-B282-7578-94A9-CA58E80C3DEE}"/>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97B1A-D661-855F-F6B9-4F532D47F3F5}"/>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8" name="Footer Placeholder 7">
            <a:extLst>
              <a:ext uri="{FF2B5EF4-FFF2-40B4-BE49-F238E27FC236}">
                <a16:creationId xmlns:a16="http://schemas.microsoft.com/office/drawing/2014/main" id="{714AD644-7348-F6E6-CC85-9467C04B0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EB2CD2-30F8-8F83-512A-B255F4DA4B8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88616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5D4C-3431-787C-DDB8-9E9D99AD52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A2656-6FA5-4BFC-948B-46A6DD4C07C7}"/>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4" name="Footer Placeholder 3">
            <a:extLst>
              <a:ext uri="{FF2B5EF4-FFF2-40B4-BE49-F238E27FC236}">
                <a16:creationId xmlns:a16="http://schemas.microsoft.com/office/drawing/2014/main" id="{6DAAF3CE-26CE-EA92-9832-A075B8DDC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64134-4F4A-F5FE-7DEC-ACDCAA63AA2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8248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371B82-D6AC-446B-A04C-5F392FA80B26}" type="datetime1">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34487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C61E9-D4BB-691C-0A96-91660274269E}"/>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3" name="Footer Placeholder 2">
            <a:extLst>
              <a:ext uri="{FF2B5EF4-FFF2-40B4-BE49-F238E27FC236}">
                <a16:creationId xmlns:a16="http://schemas.microsoft.com/office/drawing/2014/main" id="{2DD67611-1AE4-7377-D124-E76611C8F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39126-CEB0-869B-58DE-937433BA0895}"/>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715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F9AA-71AE-0A67-6EB3-2C8B872670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D39496-167C-342D-23EC-F9FDE22C6102}"/>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231EB-E420-451D-0284-13E75A373CF9}"/>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90B7FF-A8EE-398A-A5A3-465903E12652}"/>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6" name="Footer Placeholder 5">
            <a:extLst>
              <a:ext uri="{FF2B5EF4-FFF2-40B4-BE49-F238E27FC236}">
                <a16:creationId xmlns:a16="http://schemas.microsoft.com/office/drawing/2014/main" id="{14F5AFF8-883D-7BA8-A8D4-5BBD5B174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7D633-C458-C78B-2A99-4D8207DC3B9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30568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0B6E-81CD-2F37-17BD-681E70CDEF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A9BA1D5-4D5B-29E3-526E-B703151E3F96}"/>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D3A5B2-2C24-4A9B-6AF4-A326A1E30F72}"/>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453D4C-CD74-5080-B25A-C96DBFDD1A3D}"/>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6" name="Footer Placeholder 5">
            <a:extLst>
              <a:ext uri="{FF2B5EF4-FFF2-40B4-BE49-F238E27FC236}">
                <a16:creationId xmlns:a16="http://schemas.microsoft.com/office/drawing/2014/main" id="{FDFD032D-EBB2-942D-69DA-428F1FDAF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5495A-AC82-44F4-060C-095477E2721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6238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95FA-BD7C-8ACE-0844-B6F07AEE61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A039D-74AB-C310-FF06-1ABE32965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5B9F-C690-E3AA-68E1-2B51CE28445C}"/>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a:extLst>
              <a:ext uri="{FF2B5EF4-FFF2-40B4-BE49-F238E27FC236}">
                <a16:creationId xmlns:a16="http://schemas.microsoft.com/office/drawing/2014/main" id="{0BE31691-87BD-3E5B-8A11-3784408C3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33494-FEC8-197C-65D4-FAA79903683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968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15D57-9597-27B3-1C01-40811CB04A73}"/>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3DB9E8-4283-0922-736C-4DD3B3A45461}"/>
              </a:ext>
            </a:extLst>
          </p:cNvPr>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8E456-1B38-7E66-6B80-CFFB3B58B2A3}"/>
              </a:ext>
            </a:extLst>
          </p:cNvPr>
          <p:cNvSpPr>
            <a:spLocks noGrp="1"/>
          </p:cNvSpPr>
          <p:nvPr>
            <p:ph type="dt" sz="half" idx="10"/>
          </p:nvPr>
        </p:nvSpPr>
        <p:spPr/>
        <p:txBody>
          <a:bodyPr/>
          <a:lstStyle/>
          <a:p>
            <a:fld id="{1D8BD707-D9CF-40AE-B4C6-C98DA3205C09}" type="datetimeFigureOut">
              <a:rPr lang="en-US" smtClean="0"/>
              <a:t>6/27/24</a:t>
            </a:fld>
            <a:endParaRPr lang="en-US"/>
          </a:p>
        </p:txBody>
      </p:sp>
      <p:sp>
        <p:nvSpPr>
          <p:cNvPr id="5" name="Footer Placeholder 4">
            <a:extLst>
              <a:ext uri="{FF2B5EF4-FFF2-40B4-BE49-F238E27FC236}">
                <a16:creationId xmlns:a16="http://schemas.microsoft.com/office/drawing/2014/main" id="{0A57A6F8-76DB-C8DD-CEAB-9AA4E4147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492D7-2E24-1D77-1E8F-27C94C3CEFE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0790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AAE60-1080-41DF-88EC-C5FE1E6170A5}" type="datetime1">
              <a:rPr lang="en-US" smtClean="0"/>
              <a:t>6/27/24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6159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97322A-C365-4347-8F90-D690D9F8561A}" type="datetime1">
              <a:rPr lang="en-US" smtClean="0"/>
              <a:t>6/27/24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8194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18A28-E85F-465D-90DA-494CD020A2CC}" type="datetime1">
              <a:rPr lang="en-US" smtClean="0"/>
              <a:t>6/27/24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5977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FACC4-7027-49BF-B4C9-BEFF8A52C2F0}" type="datetime1">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993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97396-A4ED-4C25-929E-E742692F9171}" type="datetime1">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791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919CB-E476-47E0-A37B-5647E0B94BD2}" type="datetime1">
              <a:rPr lang="en-US" smtClean="0"/>
              <a:t>6/27/24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7686796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AB004-4552-F1E0-AB3F-CE4FCB0A8C9B}"/>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ABA292-5CA1-2403-7711-37D14C18C28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D787B-5E3E-FD9A-234A-511867B9C125}"/>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2D06C6-E2B7-4291-A12F-80121283055D}" type="datetime1">
              <a:rPr lang="en-US" smtClean="0"/>
              <a:t>6/27/24</a:t>
            </a:fld>
            <a:endParaRPr lang="en-US"/>
          </a:p>
        </p:txBody>
      </p:sp>
      <p:sp>
        <p:nvSpPr>
          <p:cNvPr id="5" name="Footer Placeholder 4">
            <a:extLst>
              <a:ext uri="{FF2B5EF4-FFF2-40B4-BE49-F238E27FC236}">
                <a16:creationId xmlns:a16="http://schemas.microsoft.com/office/drawing/2014/main" id="{9BA3DF99-B454-FA6F-6178-605314EB52B0}"/>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49831A-B307-9FF9-4203-E9331CCA5A60}"/>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229674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6/27/24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43022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AB004-4552-F1E0-AB3F-CE4FCB0A8C9B}"/>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ABA292-5CA1-2403-7711-37D14C18C28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D787B-5E3E-FD9A-234A-511867B9C125}"/>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6/27/24</a:t>
            </a:fld>
            <a:endParaRPr lang="en-US"/>
          </a:p>
        </p:txBody>
      </p:sp>
      <p:sp>
        <p:nvSpPr>
          <p:cNvPr id="5" name="Footer Placeholder 4">
            <a:extLst>
              <a:ext uri="{FF2B5EF4-FFF2-40B4-BE49-F238E27FC236}">
                <a16:creationId xmlns:a16="http://schemas.microsoft.com/office/drawing/2014/main" id="{9BA3DF99-B454-FA6F-6178-605314EB52B0}"/>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49831A-B307-9FF9-4203-E9331CCA5A60}"/>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8084584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oshr.nc.gov/policies-forms/leave/military-leave"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hyperlink" Target="https://humanresources.ecu.edu/benefits/leave/adverse-weath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alertinfo.ecu.edu/adverse-weather-emergency-event-policy/"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brannp18@ecu.ed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umanresources.ecu.edu/benefits/retir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brannp18@ecu.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umanresources.ecu.edu/wp-content/pv-uploads/sites/21/2019/10/Mandatory-Retirement-Plan-Decision-Gui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brannp18@ecu.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ptrustatwork.com/schedul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brannp18@ecu.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brannp18@ecu.edu" TargetMode="External"/><Relationship Id="rId5" Type="http://schemas.openxmlformats.org/officeDocument/2006/relationships/hyperlink" Target="https://orbit.myncretirement.com/" TargetMode="External"/><Relationship Id="rId4" Type="http://schemas.openxmlformats.org/officeDocument/2006/relationships/hyperlink" Target="http://www.myncretirement.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tuitionwaivers@ecu.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myapps.northcarolina.edu/hr/benefitsleave/retirement/" TargetMode="External"/><Relationship Id="rId7" Type="http://schemas.openxmlformats.org/officeDocument/2006/relationships/hyperlink" Target="http://www.tiaa.org/schedulenow-un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sean.lawrence@tiaa.org" TargetMode="External"/><Relationship Id="rId5" Type="http://schemas.openxmlformats.org/officeDocument/2006/relationships/hyperlink" Target="mailto:brannp18@ecu.edu" TargetMode="External"/><Relationship Id="rId4" Type="http://schemas.openxmlformats.org/officeDocument/2006/relationships/hyperlink" Target="https://myapps.northcarolina.edu/hr/download/139/orp-carriers-websites/3028/tiaa.pag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rannp18@ec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ailto:brannp18@ecu.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www.shpnc.org/"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customXml" Target="../ink/ink2.xml"/><Relationship Id="rId4" Type="http://schemas.openxmlformats.org/officeDocument/2006/relationships/image" Target="../media/image21.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hyperlink" Target="mailto:goffle@ecu.edu" TargetMode="External"/><Relationship Id="rId7" Type="http://schemas.openxmlformats.org/officeDocument/2006/relationships/hyperlink" Target="mailto:leave@ecu.edu" TargetMode="External"/><Relationship Id="rId2" Type="http://schemas.openxmlformats.org/officeDocument/2006/relationships/hyperlink" Target="http://www.ecu.edu/cs-admin/HumanResources/Benefits.cfm" TargetMode="External"/><Relationship Id="rId1" Type="http://schemas.openxmlformats.org/officeDocument/2006/relationships/slideLayout" Target="../slideLayouts/slideLayout2.xml"/><Relationship Id="rId6" Type="http://schemas.openxmlformats.org/officeDocument/2006/relationships/hyperlink" Target="mailto:popeam22@ecu.edu" TargetMode="External"/><Relationship Id="rId5" Type="http://schemas.openxmlformats.org/officeDocument/2006/relationships/hyperlink" Target="mailto:brannp18@ecu.edu" TargetMode="External"/><Relationship Id="rId4" Type="http://schemas.openxmlformats.org/officeDocument/2006/relationships/hyperlink" Target="mailto:retirement@ecu.ed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hpnc.org/employee-benefits/high-deductible-health-pla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ncflex.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oshr.nc.gov/2023-ncflex-enrollment-guide-universitiespdf/open"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oshr.nc.gov/2023-ncflex-enrollment-guide-universitiespdf/ope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oshr.nc.gov/2023-ncflex-enrollment-guide-universitiespdf/open"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s://oshr.nc.gov/2023-ncflex-enrollment-guide-universitiespdf/op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oshr.nc.gov/2023-ncflex-enrollment-guide-universitiespdf/open"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oshr.nc.gov/2023-ncflex-enrollment-guide-universitiespdf/open" TargetMode="Externa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hyperlink" Target="https://oshr.nc.gov/2023-ncflex-enrollment-guide-universitiespdf/open"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yapps.northcarolina.edu/hr/benefits-leave/income-protection-benefit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hyperlink" Target="https://myapps.northcarolina.edu/hr/benefits-leave/income-protection-benefit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myapps.northcarolina.edu/hr/download/700/plan-and-legal-documents/15297/income-protection-guide.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myapps.northcarolina.edu/hr/benefits-leave/income-protection-benefit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myapps.northcarolina.edu/hr/download/700/plan-and-legal-documents/15297/income-protection-guide.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myapps.northcarolina.edu/hr/benefits-leave/health-and-welfare-benefits/health-benefits-enrollment/" TargetMode="Externa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ncflex.org/" TargetMode="External"/><Relationship Id="rId3" Type="http://schemas.openxmlformats.org/officeDocument/2006/relationships/hyperlink" Target="https://www.ebenefitsnow.com/sso/saml/ECU" TargetMode="External"/><Relationship Id="rId7" Type="http://schemas.openxmlformats.org/officeDocument/2006/relationships/hyperlink" Target="http://www.shpnc.org/" TargetMode="External"/><Relationship Id="rId12" Type="http://schemas.openxmlformats.org/officeDocument/2006/relationships/hyperlink" Target="https://myapps.northcarolina.edu/hr/service/" TargetMode="External"/><Relationship Id="rId2" Type="http://schemas.openxmlformats.org/officeDocument/2006/relationships/hyperlink" Target="https://myapps.northcarolina.edu/hr/benefits-leave/health-and-welfare-benefits/health-benefits-enrollment/" TargetMode="External"/><Relationship Id="rId1" Type="http://schemas.openxmlformats.org/officeDocument/2006/relationships/slideLayout" Target="../slideLayouts/slideLayout18.xml"/><Relationship Id="rId6" Type="http://schemas.openxmlformats.org/officeDocument/2006/relationships/hyperlink" Target="https://myapps.northcarolina.edu/hr/download/588/system-group-life-insurance/12282/employee-stepbystep-enrollment-guide-for-compass.pdf" TargetMode="External"/><Relationship Id="rId11" Type="http://schemas.openxmlformats.org/officeDocument/2006/relationships/hyperlink" Target="https://myapps.northcarolina.edu/hr/benefits-leave/retirement/orp/" TargetMode="External"/><Relationship Id="rId5" Type="http://schemas.openxmlformats.org/officeDocument/2006/relationships/hyperlink" Target="https://compass.empyreanbenefits.com/unc/spsso/company/ecu" TargetMode="External"/><Relationship Id="rId10" Type="http://schemas.openxmlformats.org/officeDocument/2006/relationships/hyperlink" Target="http://www.myncretirement.com/" TargetMode="External"/><Relationship Id="rId4" Type="http://schemas.openxmlformats.org/officeDocument/2006/relationships/hyperlink" Target="https://humanresources.ecu.edu/wp-content/pv-uploads/sites/21/2019/10/SSO-Benefits-Job-Aid.pdf" TargetMode="External"/><Relationship Id="rId9" Type="http://schemas.openxmlformats.org/officeDocument/2006/relationships/hyperlink" Target="https://myapps.northcarolina.edu/hr/benefits-leav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hyperlink" Target="http://www.mybenefits.metlife.com/" TargetMode="External"/><Relationship Id="rId2" Type="http://schemas.openxmlformats.org/officeDocument/2006/relationships/hyperlink" Target="http://www.bcbsnc.com/" TargetMode="External"/><Relationship Id="rId1" Type="http://schemas.openxmlformats.org/officeDocument/2006/relationships/slideLayout" Target="../slideLayouts/slideLayout7.xml"/><Relationship Id="rId6" Type="http://schemas.openxmlformats.org/officeDocument/2006/relationships/hyperlink" Target="https://myapps.northcarolina.edu/hr/benefits-leave/income-protection-benefits/" TargetMode="External"/><Relationship Id="rId5" Type="http://schemas.openxmlformats.org/officeDocument/2006/relationships/hyperlink" Target="http://www.ncflex.org/" TargetMode="External"/><Relationship Id="rId4" Type="http://schemas.openxmlformats.org/officeDocument/2006/relationships/hyperlink" Target="http://www.eyemedvisioncare.com/NCFle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files.nc.gov/ncshp/documents/shp-documents/qualifying_life_event_supporting_documentation.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files.nc.gov/ncshp/documents/shp-documents/qualifying_life_event_supporting_documentation.pdf"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files.nc.gov/ncshp/documents/shp-documents/qualifying_life_event_supporting_documentation.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www.tiaa.org/public/tcm/unc" TargetMode="External"/><Relationship Id="rId3" Type="http://schemas.openxmlformats.org/officeDocument/2006/relationships/hyperlink" Target="https://humanresources.ecu.edu/benefits/retirement/" TargetMode="External"/><Relationship Id="rId7" Type="http://schemas.openxmlformats.org/officeDocument/2006/relationships/hyperlink" Target="mailto:sean.lawrence@tia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brannp18@ecu.edu" TargetMode="External"/><Relationship Id="rId5" Type="http://schemas.openxmlformats.org/officeDocument/2006/relationships/hyperlink" Target="http://www.ncplans.retirepru.com/" TargetMode="External"/><Relationship Id="rId4" Type="http://schemas.openxmlformats.org/officeDocument/2006/relationships/hyperlink" Target="mailto:cecilia.fields@empower.com" TargetMode="External"/><Relationship Id="rId9" Type="http://schemas.openxmlformats.org/officeDocument/2006/relationships/hyperlink" Target="mailto:popeam22@ecu.edu"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hyperlink" Target="https://humanresources.ecu.edu/benefits/disability-workers-comp/" TargetMode="External"/><Relationship Id="rId2" Type="http://schemas.openxmlformats.org/officeDocument/2006/relationships/hyperlink" Target="https://myapps.northcarolina.edu/hr/benefits-leave/income-protection-benefits/calculate-standard-disability-premium/"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humanresources.ecu.edu/wp-content/pv-uploads/sites/21/2019/10/Income-Protection-Guide.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67.xml.rels><?xml version="1.0" encoding="UTF-8" standalone="yes"?>
<Relationships xmlns="http://schemas.openxmlformats.org/package/2006/relationships"><Relationship Id="rId3" Type="http://schemas.openxmlformats.org/officeDocument/2006/relationships/hyperlink" Target="http://www.cfnc.org/saving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hyperlink" Target="https://www.flickr.com/photos/mytudut/5208476408/"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flickr.com/photos/mytudut/520847640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brannp18@ecu.edu"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oshr.nc.gov/state-employee-resources/benefits/ncflex" TargetMode="External"/><Relationship Id="rId5" Type="http://schemas.openxmlformats.org/officeDocument/2006/relationships/hyperlink" Target="https://www.shpnc.org/" TargetMode="External"/><Relationship Id="rId4" Type="http://schemas.openxmlformats.org/officeDocument/2006/relationships/hyperlink" Target="https://www.flickr.com/photos/mytudut/5208476408/"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humanresources.ecu.edu/benefits/leave/holidays/"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humanresources.ecu.edu/benefits/leave/" TargetMode="External"/><Relationship Id="rId2" Type="http://schemas.openxmlformats.org/officeDocument/2006/relationships/image" Target="../media/image10.jpg"/><Relationship Id="rId1" Type="http://schemas.openxmlformats.org/officeDocument/2006/relationships/slideLayout" Target="../slideLayouts/slideLayout24.xml"/><Relationship Id="rId4" Type="http://schemas.openxmlformats.org/officeDocument/2006/relationships/hyperlink" Target="mailto:Leave@ecu.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4C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person in a garment&#10;&#10;Description automatically generated with low confidence">
            <a:extLst>
              <a:ext uri="{FF2B5EF4-FFF2-40B4-BE49-F238E27FC236}">
                <a16:creationId xmlns:a16="http://schemas.microsoft.com/office/drawing/2014/main" id="{C8B25B9E-DCCD-1198-E7A2-410364E742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54"/>
          <a:stretch/>
        </p:blipFill>
        <p:spPr>
          <a:xfrm>
            <a:off x="182879" y="187036"/>
            <a:ext cx="8778238" cy="6556664"/>
          </a:xfrm>
          <a:prstGeom prst="rect">
            <a:avLst/>
          </a:prstGeom>
          <a:ln w="12700">
            <a:solidFill>
              <a:schemeClr val="tx1"/>
            </a:solidFill>
          </a:ln>
        </p:spPr>
      </p:pic>
      <p:sp>
        <p:nvSpPr>
          <p:cNvPr id="5" name="object 5"/>
          <p:cNvSpPr txBox="1">
            <a:spLocks noGrp="1"/>
          </p:cNvSpPr>
          <p:nvPr>
            <p:ph type="title"/>
          </p:nvPr>
        </p:nvSpPr>
        <p:spPr>
          <a:xfrm>
            <a:off x="219747" y="200966"/>
            <a:ext cx="8741371" cy="690574"/>
          </a:xfrm>
          <a:prstGeom prst="rect">
            <a:avLst/>
          </a:prstGeom>
        </p:spPr>
        <p:txBody>
          <a:bodyPr vert="horz" wrap="square" lIns="0" tIns="13335" rIns="0" bIns="0" rtlCol="0" anchor="ctr">
            <a:spAutoFit/>
          </a:bodyPr>
          <a:lstStyle/>
          <a:p>
            <a:pPr marL="12700" algn="ctr">
              <a:lnSpc>
                <a:spcPct val="100000"/>
              </a:lnSpc>
              <a:spcBef>
                <a:spcPts val="105"/>
              </a:spcBef>
            </a:pPr>
            <a:r>
              <a:rPr sz="4400" b="1" dirty="0">
                <a:latin typeface="Ravie"/>
                <a:cs typeface="Ravie"/>
              </a:rPr>
              <a:t>WELCOME</a:t>
            </a:r>
            <a:r>
              <a:rPr lang="en-US" sz="4400" b="1" dirty="0">
                <a:latin typeface="Ravie"/>
                <a:cs typeface="Ravie"/>
              </a:rPr>
              <a:t> PIRATES!!!</a:t>
            </a:r>
            <a:r>
              <a:rPr sz="4400" b="1" spc="-105" dirty="0">
                <a:latin typeface="Ravie"/>
                <a:cs typeface="Ravie"/>
              </a:rPr>
              <a:t> </a:t>
            </a:r>
            <a:r>
              <a:rPr lang="en-US" sz="4400" b="1" spc="-105" dirty="0">
                <a:latin typeface="Ravie"/>
                <a:cs typeface="Ravie"/>
              </a:rPr>
              <a:t>       </a:t>
            </a:r>
            <a:endParaRPr sz="4400" dirty="0">
              <a:latin typeface="Ravie"/>
              <a:cs typeface="Ravie"/>
            </a:endParaRPr>
          </a:p>
        </p:txBody>
      </p:sp>
      <p:sp>
        <p:nvSpPr>
          <p:cNvPr id="11" name="TextBox 10">
            <a:extLst>
              <a:ext uri="{FF2B5EF4-FFF2-40B4-BE49-F238E27FC236}">
                <a16:creationId xmlns:a16="http://schemas.microsoft.com/office/drawing/2014/main" id="{2F8167FC-D9B9-4579-8B04-2BBDC8825943}"/>
              </a:ext>
            </a:extLst>
          </p:cNvPr>
          <p:cNvSpPr txBox="1"/>
          <p:nvPr/>
        </p:nvSpPr>
        <p:spPr>
          <a:xfrm>
            <a:off x="182876" y="1632406"/>
            <a:ext cx="4693925" cy="218521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EMPLOYEE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ORIENTATION</a:t>
            </a:r>
          </a:p>
          <a:p>
            <a:pPr marL="0" marR="34417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34417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EHRA FACULTY EMPLOYEES</a:t>
            </a:r>
          </a:p>
          <a:p>
            <a:pPr marL="0" marR="34417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(Exempt from the Human Resources Act)</a:t>
            </a:r>
          </a:p>
          <a:p>
            <a:pPr marL="0" marR="34417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34417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EF77B83A-BEF4-EDF4-1016-382CAC52004D}"/>
              </a:ext>
            </a:extLst>
          </p:cNvPr>
          <p:cNvSpPr txBox="1"/>
          <p:nvPr/>
        </p:nvSpPr>
        <p:spPr>
          <a:xfrm>
            <a:off x="182877" y="6176916"/>
            <a:ext cx="454152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highlight>
                  <a:srgbClr val="C0C0C0"/>
                </a:highlight>
                <a:uLnTx/>
                <a:uFillTx/>
                <a:latin typeface="Times New Roman" panose="02020603050405020304" pitchFamily="18" charset="0"/>
                <a:ea typeface="+mn-ea"/>
                <a:cs typeface="Times New Roman" panose="02020603050405020304" pitchFamily="18" charset="0"/>
              </a:rPr>
              <a:t>Disclaimer: Information in this presentation is a summary overview and could change at any time.  To view more information please visit the ECU Benefits website.</a:t>
            </a:r>
          </a:p>
        </p:txBody>
      </p:sp>
      <p:sp>
        <p:nvSpPr>
          <p:cNvPr id="4" name="TextBox 3">
            <a:extLst>
              <a:ext uri="{FF2B5EF4-FFF2-40B4-BE49-F238E27FC236}">
                <a16:creationId xmlns:a16="http://schemas.microsoft.com/office/drawing/2014/main" id="{CB0B34D9-36AF-7EB8-D391-677D231963D6}"/>
              </a:ext>
            </a:extLst>
          </p:cNvPr>
          <p:cNvSpPr txBox="1"/>
          <p:nvPr/>
        </p:nvSpPr>
        <p:spPr>
          <a:xfrm>
            <a:off x="8283787" y="6407748"/>
            <a:ext cx="67733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object 3"/>
          <p:cNvGrpSpPr/>
          <p:nvPr/>
        </p:nvGrpSpPr>
        <p:grpSpPr>
          <a:xfrm>
            <a:off x="115015" y="81411"/>
            <a:ext cx="8899103" cy="6695178"/>
            <a:chOff x="187959" y="187959"/>
            <a:chExt cx="8778240" cy="6538831"/>
          </a:xfrm>
        </p:grpSpPr>
        <p:sp>
          <p:nvSpPr>
            <p:cNvPr id="4" name="object 4"/>
            <p:cNvSpPr/>
            <p:nvPr/>
          </p:nvSpPr>
          <p:spPr>
            <a:xfrm>
              <a:off x="187959" y="187959"/>
              <a:ext cx="8778240" cy="6538831"/>
            </a:xfrm>
            <a:custGeom>
              <a:avLst/>
              <a:gdLst/>
              <a:ahLst/>
              <a:cxnLst/>
              <a:rect l="l" t="t" r="r" b="b"/>
              <a:pathLst>
                <a:path w="8778240" h="6492240">
                  <a:moveTo>
                    <a:pt x="8778240" y="0"/>
                  </a:moveTo>
                  <a:lnTo>
                    <a:pt x="0" y="0"/>
                  </a:lnTo>
                  <a:lnTo>
                    <a:pt x="0" y="6492240"/>
                  </a:lnTo>
                  <a:lnTo>
                    <a:pt x="8778240" y="6492240"/>
                  </a:lnTo>
                  <a:lnTo>
                    <a:pt x="877824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187959" y="187959"/>
              <a:ext cx="8778240" cy="6538831"/>
            </a:xfrm>
            <a:custGeom>
              <a:avLst/>
              <a:gdLst/>
              <a:ahLst/>
              <a:cxnLst/>
              <a:rect l="l" t="t" r="r" b="b"/>
              <a:pathLst>
                <a:path w="8778240" h="6492240">
                  <a:moveTo>
                    <a:pt x="0" y="6492240"/>
                  </a:moveTo>
                  <a:lnTo>
                    <a:pt x="8778240" y="6492240"/>
                  </a:lnTo>
                  <a:lnTo>
                    <a:pt x="8778240" y="0"/>
                  </a:lnTo>
                  <a:lnTo>
                    <a:pt x="0" y="0"/>
                  </a:lnTo>
                  <a:lnTo>
                    <a:pt x="0" y="6492240"/>
                  </a:lnTo>
                  <a:close/>
                </a:path>
              </a:pathLst>
            </a:custGeom>
            <a:ln w="10172">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EE6EFC-1F0C-788B-A21C-4005FF63A803}"/>
              </a:ext>
            </a:extLst>
          </p:cNvPr>
          <p:cNvSpPr txBox="1"/>
          <p:nvPr/>
        </p:nvSpPr>
        <p:spPr>
          <a:xfrm>
            <a:off x="123602" y="898057"/>
            <a:ext cx="8899102" cy="5693866"/>
          </a:xfrm>
          <a:prstGeom prst="rect">
            <a:avLst/>
          </a:prstGeom>
          <a:noFill/>
          <a:ln w="12700">
            <a:noFill/>
          </a:ln>
        </p:spPr>
        <p:txBody>
          <a:bodyPr wrap="square" rtlCol="0">
            <a:spAutoFit/>
          </a:bodyPr>
          <a:lstStyle/>
          <a:p>
            <a:pPr marR="6351" lvl="0" indent="-635"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VSL</a:t>
            </a:r>
            <a:r>
              <a:rPr kumimoji="0" lang="en-US" sz="1400" b="1"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Allows eligible employees who are away from </a:t>
            </a:r>
            <a:r>
              <a:rPr lang="en-US" sz="1400" kern="0" dirty="0">
                <a:solidFill>
                  <a:prstClr val="black"/>
                </a:solidFill>
                <a:latin typeface="Times New Roman" panose="02020603050405020304" pitchFamily="18" charset="0"/>
                <a:cs typeface="Times New Roman" panose="02020603050405020304" pitchFamily="18" charset="0"/>
              </a:rPr>
              <a:t>work for 20 or more days due to the illness of themselves or immediate family member </a:t>
            </a:r>
            <a:r>
              <a:rPr lang="en-US" sz="1400" b="1" u="sng" kern="0" dirty="0">
                <a:solidFill>
                  <a:prstClr val="black"/>
                </a:solidFill>
                <a:latin typeface="Times New Roman" panose="02020603050405020304" pitchFamily="18" charset="0"/>
                <a:cs typeface="Times New Roman" panose="02020603050405020304" pitchFamily="18" charset="0"/>
              </a:rPr>
              <a:t>and</a:t>
            </a:r>
            <a:r>
              <a:rPr lang="en-US" sz="1400" kern="0" dirty="0">
                <a:solidFill>
                  <a:prstClr val="black"/>
                </a:solidFill>
                <a:latin typeface="Times New Roman" panose="02020603050405020304" pitchFamily="18" charset="0"/>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have exhausted all of their accrued leave to apply for leave donations from other State employees.  This includes new hires.</a:t>
            </a:r>
          </a:p>
          <a:p>
            <a:pPr marR="6351" lvl="0" indent="-635" algn="l" defTabSz="457200" rtl="0" eaLnBrk="1" fontAlgn="auto" latinLnBrk="0" hangingPunct="1">
              <a:buClrTx/>
              <a:buSzTx/>
              <a:buFontTx/>
              <a:buNone/>
              <a:tabLst/>
              <a:defRPr/>
            </a:pPr>
            <a:endPar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R="6351" lvl="0" indent="-635"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FMLA</a:t>
            </a:r>
            <a:r>
              <a:rPr kumimoji="0" lang="en-US" sz="1400" b="1"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Allows eligible employees who will be away from work for 3 or more days due to serious illness of self or immediate family member, or birth/placement of a child to take </a:t>
            </a: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unpaid</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leave up to 12 weeks per 12 months if approved.  To be paid, you must use your accrued leave.</a:t>
            </a:r>
          </a:p>
          <a:p>
            <a:pPr marR="6351" lvl="0" indent="-635" algn="l" defTabSz="457200" rtl="0" eaLnBrk="1" fontAlgn="auto" latinLnBrk="0" hangingPunct="1">
              <a:buClrTx/>
              <a:buSzTx/>
              <a:buFontTx/>
              <a:buNone/>
              <a:tabLst/>
              <a:defRPr/>
            </a:pP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2700" marR="6350" lvl="0" indent="-635"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FSIL</a:t>
            </a: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Allows eligible employees to take </a:t>
            </a: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paid</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leave due to serious illness of self or immediate family member, or birth/adoption </a:t>
            </a:r>
            <a:r>
              <a:rPr kumimoji="0" lang="en-US" sz="1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12 weeks per 12 months if approved.  </a:t>
            </a:r>
            <a:endParaRPr kumimoji="0" lang="en-US" sz="1400" b="0"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2700" marR="6350" lvl="0" indent="-635"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9-month faculty</a:t>
            </a:r>
            <a:r>
              <a:rPr kumimoji="0" lang="en-US" sz="1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–Provides 12 calendar weeks of paid leave within any consecutive 12 </a:t>
            </a:r>
            <a:r>
              <a:rPr kumimoji="0" lang="en-US" sz="1400" b="0" i="0" u="none" strike="noStrike" kern="1200" cap="none" spc="-5"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calendar months period</a:t>
            </a:r>
            <a:endParaRPr kumimoji="0" lang="en-US" sz="1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63550" marR="6350" lvl="0" indent="-45085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12-month faculty</a:t>
            </a:r>
            <a:r>
              <a:rPr kumimoji="0" lang="en-US" sz="1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-Provides 60 calendar days of paid leave within any 12-month calendar month period.  After 60      calendar days, faculty may exhaust sick leave, vacation leave, bonus leave or apply for voluntary shared leave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6351" lvl="0" indent="-635" algn="l" defTabSz="457200" rtl="0" eaLnBrk="1" fontAlgn="auto" latinLnBrk="0" hangingPunct="1">
              <a:buClrTx/>
              <a:buSzTx/>
              <a:buFontTx/>
              <a:buNone/>
              <a:tabLst/>
              <a:defRPr/>
            </a:pP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7620" lvl="0" indent="-635"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FIL</a:t>
            </a:r>
            <a:r>
              <a:rPr kumimoji="0" lang="en-US" sz="1400" b="1"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Allows eligible employees to take up to 52 weeks of </a:t>
            </a:r>
            <a:r>
              <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unpaid</a:t>
            </a:r>
            <a:r>
              <a:rPr kumimoji="0" lang="en-US" sz="14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leave during a 5-year period to care for the employee’s child, parent, or spouse where that child, parent, or spouse has a serious health condition. FIL does not run concurrently with FMLA and eligibility for FIL begins after FMLA leave has been exhausted.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be paid, you must use your accrued leave.</a:t>
            </a:r>
            <a:endParaRPr kumimoji="0" lang="en-US" sz="14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R="7620" lvl="0" indent="-635" algn="l" defTabSz="457200" rtl="0" eaLnBrk="1" fontAlgn="auto" latinLnBrk="0" hangingPunct="1">
              <a:buClrTx/>
              <a:buSzTx/>
              <a:buFontTx/>
              <a:buNone/>
              <a:tabLst/>
              <a:defRPr/>
            </a:pPr>
            <a:endParaRPr kumimoji="0" lang="en-US" sz="14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L="0" marR="0"/>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ML</a:t>
            </a:r>
            <a:r>
              <a:rPr kumimoji="0" lang="en-US" sz="1400"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Allows eligible employees to take leave for certain periods of service in the uniformed services.  Leave may be </a:t>
            </a:r>
            <a:r>
              <a:rPr lang="en-US" sz="1400" b="1" u="sng" kern="0" dirty="0">
                <a:latin typeface="Times New Roman" panose="02020603050405020304" pitchFamily="18" charset="0"/>
                <a:ea typeface="Aptos" panose="020B0004020202020204" pitchFamily="34" charset="0"/>
                <a:cs typeface="Times New Roman" panose="02020603050405020304" pitchFamily="18" charset="0"/>
              </a:rPr>
              <a:t>paid</a:t>
            </a:r>
            <a:r>
              <a:rPr lang="en-US" sz="1400" b="1" u="sng" kern="0" dirty="0">
                <a:effectLst/>
                <a:latin typeface="Times New Roman" panose="02020603050405020304" pitchFamily="18" charset="0"/>
                <a:ea typeface="Aptos" panose="020B0004020202020204" pitchFamily="34" charset="0"/>
                <a:cs typeface="Times New Roman" panose="02020603050405020304" pitchFamily="18" charset="0"/>
              </a:rPr>
              <a:t> or unpaid</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depending on the reason for the military activity (active or inactive leave).</a:t>
            </a:r>
            <a:endParaRPr lang="en-US"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7620" indent="-635">
              <a:defRPr/>
            </a:pPr>
            <a:endPar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R="7620" lvl="0" indent="-635"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STD/</a:t>
            </a:r>
            <a:r>
              <a:rPr lang="en-US" sz="1400" b="1" u="sng" kern="0" dirty="0">
                <a:solidFill>
                  <a:prstClr val="black"/>
                </a:solidFill>
                <a:uFill>
                  <a:solidFill>
                    <a:srgbClr val="000000"/>
                  </a:solidFill>
                </a:uFill>
                <a:latin typeface="Times New Roman" panose="02020603050405020304" pitchFamily="18" charset="0"/>
                <a:cs typeface="Times New Roman" panose="02020603050405020304" pitchFamily="18" charset="0"/>
              </a:rPr>
              <a:t>ES</a:t>
            </a:r>
            <a:r>
              <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TD/LTD (available under either of the mandatory retirement plans)</a:t>
            </a: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Allows eligible employees who become continuously unable to perform the duties of his/her usual occupation due to a mental or physical incapacity while actively employed </a:t>
            </a:r>
            <a:r>
              <a:rPr lang="en-US" sz="1400" kern="0" dirty="0">
                <a:solidFill>
                  <a:prstClr val="black"/>
                </a:solidFill>
                <a:latin typeface="Times New Roman" panose="02020603050405020304" pitchFamily="18" charset="0"/>
                <a:cs typeface="Times New Roman" panose="02020603050405020304" pitchFamily="18" charset="0"/>
              </a:rPr>
              <a:t>to</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continue to receive a percentage of their pay.</a:t>
            </a:r>
            <a:endParaRPr kumimoji="0" lang="en-US" sz="14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D05434F-1AE1-A0D2-5664-F0DAA4B095BD}"/>
              </a:ext>
            </a:extLst>
          </p:cNvPr>
          <p:cNvSpPr txBox="1"/>
          <p:nvPr/>
        </p:nvSpPr>
        <p:spPr>
          <a:xfrm>
            <a:off x="123602" y="81411"/>
            <a:ext cx="8899103" cy="707886"/>
          </a:xfrm>
          <a:prstGeom prst="rect">
            <a:avLst/>
          </a:prstGeom>
          <a:noFill/>
        </p:spPr>
        <p:txBody>
          <a:bodyPr wrap="square">
            <a:spAutoFit/>
          </a:bodyPr>
          <a:lstStyle/>
          <a:p>
            <a:pPr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TYPES OF LEAVE </a:t>
            </a:r>
            <a:r>
              <a:rPr kumimoji="0" lang="en-US" sz="16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(cont’d)</a:t>
            </a:r>
            <a:r>
              <a:rPr kumimoji="0" lang="en-US" sz="1600" b="1" i="0"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p>
          <a:p>
            <a:pPr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Contact the Leave Administration Team</a:t>
            </a:r>
            <a:r>
              <a:rPr lang="en-US" sz="1600" b="1" kern="0" dirty="0">
                <a:solidFill>
                  <a:srgbClr val="050505"/>
                </a:solidFill>
                <a:latin typeface="Times New Roman" panose="02020603050405020304" pitchFamily="18" charset="0"/>
                <a:ea typeface="+mn-ea"/>
                <a:cs typeface="Times New Roman" panose="02020603050405020304" pitchFamily="18" charset="0"/>
              </a:rPr>
              <a:t> at</a:t>
            </a:r>
            <a:r>
              <a:rPr kumimoji="0" lang="en-US" sz="1600" b="1" i="0" strike="noStrike" kern="0" cap="none" normalizeH="0" noProof="0" dirty="0">
                <a:ln>
                  <a:noFill/>
                </a:ln>
                <a:solidFill>
                  <a:srgbClr val="050505"/>
                </a:solidFill>
                <a:effectLst/>
                <a:uLnTx/>
                <a:uFillTx/>
                <a:latin typeface="Times New Roman" panose="02020603050405020304" pitchFamily="18" charset="0"/>
                <a:cs typeface="Times New Roman" panose="02020603050405020304" pitchFamily="18" charset="0"/>
              </a:rPr>
              <a:t> </a:t>
            </a:r>
            <a:r>
              <a:rPr lang="en-US" sz="1600" b="1" kern="0" dirty="0">
                <a:latin typeface="Times New Roman" panose="02020603050405020304" pitchFamily="18" charset="0"/>
                <a:cs typeface="Times New Roman" panose="02020603050405020304" pitchFamily="18" charset="0"/>
              </a:rPr>
              <a:t>Leave@ecu.edu</a:t>
            </a:r>
            <a:r>
              <a:rPr lang="en-US" sz="1600" b="1" kern="0" dirty="0">
                <a:solidFill>
                  <a:srgbClr val="050505"/>
                </a:solidFill>
                <a:latin typeface="Times New Roman" panose="02020603050405020304" pitchFamily="18" charset="0"/>
                <a:cs typeface="Times New Roman" panose="02020603050405020304" pitchFamily="18" charset="0"/>
              </a:rPr>
              <a:t> </a:t>
            </a:r>
            <a:endParaRPr kumimoji="0" lang="en-US" sz="1600" b="1" i="0" strike="noStrike" kern="0" cap="none" normalizeH="0" noProof="0" dirty="0">
              <a:ln>
                <a:noFill/>
              </a:ln>
              <a:solidFill>
                <a:srgbClr val="050505"/>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63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10529" y="68143"/>
            <a:ext cx="8922937" cy="6721714"/>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10531" y="52754"/>
            <a:ext cx="8922935" cy="381515"/>
          </a:xfrm>
          <a:prstGeom prst="rect">
            <a:avLst/>
          </a:prstGeom>
        </p:spPr>
        <p:txBody>
          <a:bodyPr vert="horz" wrap="square" lIns="0" tIns="12065" rIns="0" bIns="0" rtlCol="0" anchor="ctr">
            <a:spAutoFit/>
          </a:bodyPr>
          <a:lstStyle/>
          <a:p>
            <a:pPr algn="ctr">
              <a:lnSpc>
                <a:spcPct val="100000"/>
              </a:lnSpc>
              <a:spcBef>
                <a:spcPts val="0"/>
              </a:spcBef>
            </a:pPr>
            <a:r>
              <a:rPr kumimoji="0" lang="en-US" sz="24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ELIGIBILITY REQUIREMENTS FOR LEAVES</a:t>
            </a:r>
            <a:endParaRPr sz="1400" u="sng" kern="0" dirty="0">
              <a:latin typeface="Times New Roman" panose="02020603050405020304" pitchFamily="18" charset="0"/>
              <a:cs typeface="Times New Roman" panose="02020603050405020304" pitchFamily="18" charset="0"/>
            </a:endParaRPr>
          </a:p>
        </p:txBody>
      </p:sp>
      <p:sp>
        <p:nvSpPr>
          <p:cNvPr id="6" name="object 6"/>
          <p:cNvSpPr txBox="1"/>
          <p:nvPr/>
        </p:nvSpPr>
        <p:spPr>
          <a:xfrm>
            <a:off x="110516" y="1596313"/>
            <a:ext cx="8922935" cy="4936608"/>
          </a:xfrm>
          <a:prstGeom prst="rect">
            <a:avLst/>
          </a:prstGeom>
        </p:spPr>
        <p:txBody>
          <a:bodyPr vert="horz" wrap="square" lIns="0" tIns="12065" rIns="0" bIns="0" rtlCol="0">
            <a:spAutoFit/>
          </a:bodyPr>
          <a:lstStyle/>
          <a:p>
            <a:pPr marL="58738" marR="0" lvl="0"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VSL</a:t>
            </a: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Employee must be away from work for 20 or more days due to illness</a:t>
            </a:r>
            <a:r>
              <a:rPr lang="en-US" sz="1400" kern="0" dirty="0">
                <a:solidFill>
                  <a:prstClr val="black"/>
                </a:solidFill>
                <a:latin typeface="Times New Roman" panose="02020603050405020304" pitchFamily="18" charset="0"/>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themselves or immediate family member, eligible to accrue leave and must exhaust all leave before </a:t>
            </a:r>
            <a:r>
              <a:rPr lang="en-US" sz="1400" kern="0" dirty="0">
                <a:solidFill>
                  <a:prstClr val="black"/>
                </a:solidFill>
                <a:latin typeface="Times New Roman" panose="02020603050405020304" pitchFamily="18" charset="0"/>
                <a:cs typeface="Times New Roman" panose="02020603050405020304" pitchFamily="18" charset="0"/>
              </a:rPr>
              <a:t>they</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can use VSL. </a:t>
            </a:r>
            <a:r>
              <a:rPr lang="en-US" sz="1400" kern="0" dirty="0">
                <a:solidFill>
                  <a:prstClr val="black"/>
                </a:solidFill>
                <a:latin typeface="Times New Roman" panose="02020603050405020304" pitchFamily="18" charset="0"/>
                <a:cs typeface="Times New Roman" panose="02020603050405020304" pitchFamily="18" charset="0"/>
              </a:rPr>
              <a:t>New hire are eligible.</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tabLst/>
              <a:defRPr/>
            </a:pPr>
            <a:endParaRPr kumimoji="0" lang="en-US" sz="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FMLA</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Full-time or part-time (half-time or more) permanent, probationary, or time-limited with 12 months cumulative service with State government, including temporary service and has been in pay status at least 1,040 hours during the previous 12-months, or temporary, intermittent.  Part-time (less than half-time) with 12 months cumulative service and has been in pay status at least 1,250 hours during the previous 12 months.  </a:t>
            </a:r>
          </a:p>
          <a:p>
            <a:pPr marL="58738" marR="0" lvl="0" algn="l" defTabSz="457200" rtl="0" eaLnBrk="1" fontAlgn="auto" latinLnBrk="0" hangingPunct="1">
              <a:buClrTx/>
              <a:buSzTx/>
              <a:buFontTx/>
              <a:buNone/>
              <a:tabLst/>
              <a:defRPr/>
            </a:pPr>
            <a:endParaRPr kumimoji="0" lang="en-US" sz="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FSIL</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Have been continuously employed by ECU for at least 12 consecutive calendar months.  Have continuously held a permanent appointment of 0.75 or greater.  Participant in either the TSERS or the ORP mandatory retirement plan and have met all other requirements for FMLA leave as describes in the FMLA policy. </a:t>
            </a:r>
          </a:p>
          <a:p>
            <a:pPr marL="58738" marR="0" lvl="0" algn="l" defTabSz="457200" rtl="0" eaLnBrk="1" fontAlgn="auto" latinLnBrk="0" hangingPunct="1">
              <a:buClrTx/>
              <a:buSzTx/>
              <a:buFontTx/>
              <a:buNone/>
              <a:tabLst/>
              <a:defRPr/>
            </a:pPr>
            <a:endParaRPr kumimoji="0" lang="en-US" sz="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Full-time or part-time (half-time or more) permanent, probationary, or time-limited appointment 12 months of total service with the State and has been in pay status at least 1,040 hours during the previous 12 months.  </a:t>
            </a:r>
          </a:p>
          <a:p>
            <a:pPr marL="58738" marR="0" lvl="0" algn="l" defTabSz="4572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Temporary and part-time employees (less than half-time) are not eligible.</a:t>
            </a:r>
          </a:p>
          <a:p>
            <a:pPr marL="58738" marR="0" lvl="0" algn="l" defTabSz="457200" rtl="0" eaLnBrk="1" fontAlgn="auto" latinLnBrk="0" hangingPunct="1">
              <a:buClrTx/>
              <a:buSzTx/>
              <a:buFontTx/>
              <a:buNone/>
              <a:tabLst/>
              <a:defRPr/>
            </a:pPr>
            <a:endParaRPr kumimoji="0" lang="en-US" sz="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a:r>
              <a:rPr kumimoji="0" lang="en-US" sz="1400" b="1" i="0" u="sng"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ML</a:t>
            </a:r>
            <a:r>
              <a:rPr kumimoji="0" lang="en-US"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Full-time or part-time (half-time or more) permanent, time-limited, probationary, or trainee employees. Part-time employees (less than half-time) are eligible and if approved the leave will be prorated.  </a:t>
            </a:r>
            <a:r>
              <a:rPr lang="en-US" sz="1200" kern="0" dirty="0">
                <a:effectLst/>
                <a:latin typeface="Times New Roman" panose="02020603050405020304" pitchFamily="18" charset="0"/>
                <a:ea typeface="Aptos" panose="020B0004020202020204" pitchFamily="34" charset="0"/>
                <a:cs typeface="Times New Roman" panose="02020603050405020304" pitchFamily="18" charset="0"/>
              </a:rPr>
              <a:t>Temporary employees are not eligible for military leave benefits; however, they are covered under the “Reinstatement” policies as described in the </a:t>
            </a:r>
            <a:r>
              <a:rPr lang="en-US" sz="1200" u="sng" kern="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3"/>
              </a:rPr>
              <a:t>Military Leave Policy</a:t>
            </a:r>
            <a:r>
              <a:rPr lang="en-US" sz="1200" kern="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8738" marR="0" lvl="0" algn="l" defTabSz="457200" rtl="0" eaLnBrk="1" fontAlgn="auto" latinLnBrk="0" hangingPunct="1">
              <a:buClrTx/>
              <a:buSzTx/>
              <a:buFontTx/>
              <a:buNone/>
              <a:tabLst/>
              <a:defRPr/>
            </a:pPr>
            <a:endParaRPr kumimoji="0" lang="en-US" sz="6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8738" marR="0" lvl="0" algn="l" defTabSz="457200" rtl="0" eaLnBrk="1" fontAlgn="auto" latinLnBrk="0" hangingPunct="1">
              <a:buClrTx/>
              <a:buSzTx/>
              <a:buFontTx/>
              <a:buNone/>
              <a:tabLst/>
              <a:defRPr/>
            </a:pP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STD/ESTD/LTD</a:t>
            </a: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Disability Income Plan of North Carolina (DIPNC) is a benefit provided at no cost to eligible employees who participate in the Teachers’ and State Employees’ Retirement System (TSERS) or the Optional Retirement Program (ORP).  After 1 year of service an employee is eligible to apply for </a:t>
            </a:r>
            <a:r>
              <a:rPr lang="en-US" sz="1400" kern="0" dirty="0">
                <a:solidFill>
                  <a:prstClr val="black"/>
                </a:solidFill>
                <a:latin typeface="Times New Roman" panose="02020603050405020304" pitchFamily="18" charset="0"/>
                <a:cs typeface="Times New Roman" panose="02020603050405020304" pitchFamily="18" charset="0"/>
              </a:rPr>
              <a:t>STD</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lang="en-US" sz="1400" kern="0" dirty="0">
                <a:solidFill>
                  <a:prstClr val="black"/>
                </a:solidFill>
                <a:latin typeface="Times New Roman" panose="02020603050405020304" pitchFamily="18" charset="0"/>
                <a:cs typeface="Times New Roman" panose="02020603050405020304" pitchFamily="18" charset="0"/>
              </a:rPr>
              <a:t>ESTD)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after 60 day waiting period (if approved will receive 50% of current income, max monthly pay of $3,000</a:t>
            </a:r>
            <a:r>
              <a:rPr lang="en-US" sz="1400" kern="0" dirty="0">
                <a:solidFill>
                  <a:prstClr val="black"/>
                </a:solidFill>
                <a:latin typeface="Times New Roman" panose="02020603050405020304" pitchFamily="18" charset="0"/>
                <a:cs typeface="Times New Roman" panose="02020603050405020304" pitchFamily="18" charset="0"/>
              </a:rPr>
              <a: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up to 365 days of STD and 365 days of ESTD).  After 5 years of service (additional requirements may apply) an employee is eligible to apply for LTD benefits (if approved will receive 65% of current income, max monthly pay of $3,900, for </a:t>
            </a:r>
            <a:r>
              <a:rPr lang="en-US" sz="1400" kern="0" dirty="0">
                <a:solidFill>
                  <a:prstClr val="black"/>
                </a:solidFill>
                <a:latin typeface="Times New Roman" panose="02020603050405020304" pitchFamily="18" charset="0"/>
                <a:cs typeface="Times New Roman" panose="02020603050405020304" pitchFamily="18" charset="0"/>
              </a:rPr>
              <a:t>as long as disabled typically</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4" name="TextBox 3">
            <a:extLst>
              <a:ext uri="{FF2B5EF4-FFF2-40B4-BE49-F238E27FC236}">
                <a16:creationId xmlns:a16="http://schemas.microsoft.com/office/drawing/2014/main" id="{717EBF74-6525-D2DF-8734-FAD2E4948C4C}"/>
              </a:ext>
            </a:extLst>
          </p:cNvPr>
          <p:cNvSpPr txBox="1"/>
          <p:nvPr/>
        </p:nvSpPr>
        <p:spPr>
          <a:xfrm>
            <a:off x="110523" y="580484"/>
            <a:ext cx="8922936" cy="1200329"/>
          </a:xfrm>
          <a:prstGeom prst="rect">
            <a:avLst/>
          </a:prstGeom>
          <a:noFill/>
        </p:spPr>
        <p:txBody>
          <a:bodyPr wrap="square" numCol="2">
            <a:spAutoFit/>
          </a:bodyPr>
          <a:lstStyle/>
          <a:p>
            <a:pPr marL="3413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Voluntary Shared Leave (VSL)</a:t>
            </a:r>
          </a:p>
          <a:p>
            <a:pPr marL="3413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Family and Medical Leave Act (FMLA) </a:t>
            </a:r>
          </a:p>
          <a:p>
            <a:pPr marL="3413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Faculty Serious Illness Leave(FSIL)</a:t>
            </a:r>
          </a:p>
          <a:p>
            <a:pPr marL="3413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Family Illness Leave (FIL) </a:t>
            </a:r>
          </a:p>
          <a:p>
            <a:pPr marL="3413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prstClr val="black"/>
                </a:solidFill>
                <a:latin typeface="Times New Roman" panose="02020603050405020304" pitchFamily="18" charset="0"/>
                <a:cs typeface="Times New Roman" panose="02020603050405020304" pitchFamily="18" charset="0"/>
              </a:rPr>
              <a:t>Military Leave (ML)</a:t>
            </a:r>
            <a:endPar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1313"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Disability plans through mandatory retirement plans:</a:t>
            </a:r>
          </a:p>
          <a:p>
            <a:pPr marL="573088"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Short-term disability (STD)</a:t>
            </a:r>
          </a:p>
          <a:p>
            <a:pPr marL="573088"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Extended short-term disability (ESTD) </a:t>
            </a:r>
          </a:p>
          <a:p>
            <a:pPr marL="573088"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Long-term disability (LTD)</a:t>
            </a:r>
          </a:p>
        </p:txBody>
      </p:sp>
      <p:sp>
        <p:nvSpPr>
          <p:cNvPr id="7" name="TextBox 6">
            <a:extLst>
              <a:ext uri="{FF2B5EF4-FFF2-40B4-BE49-F238E27FC236}">
                <a16:creationId xmlns:a16="http://schemas.microsoft.com/office/drawing/2014/main" id="{51A0F994-DD28-772C-4158-F43FF4FB6ADA}"/>
              </a:ext>
            </a:extLst>
          </p:cNvPr>
          <p:cNvSpPr txBox="1"/>
          <p:nvPr/>
        </p:nvSpPr>
        <p:spPr>
          <a:xfrm>
            <a:off x="110532" y="407913"/>
            <a:ext cx="8922935" cy="276999"/>
          </a:xfrm>
          <a:prstGeom prst="rect">
            <a:avLst/>
          </a:prstGeom>
          <a:noFill/>
        </p:spPr>
        <p:txBody>
          <a:bodyPr wrap="square" rtlCol="0">
            <a:spAutoFit/>
          </a:bodyPr>
          <a:lstStyle/>
          <a:p>
            <a:pPr marR="49529"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provide forms and documentation to the Leave Administration Team at Leave@ecu.edu </a:t>
            </a:r>
            <a:r>
              <a:rPr kumimoji="0" lang="en-US" sz="12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12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must be approved to use leave)</a:t>
            </a:r>
            <a:r>
              <a:rPr kumimoji="0" lang="en-US" sz="1200" b="1" i="0" u="none" strike="noStrike" kern="0" cap="none" spc="0"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99535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3">
            <a:extLst>
              <a:ext uri="{FF2B5EF4-FFF2-40B4-BE49-F238E27FC236}">
                <a16:creationId xmlns:a16="http://schemas.microsoft.com/office/drawing/2014/main" id="{E8A3E9D7-C1DD-4150-84C8-24A77D712155}"/>
              </a:ext>
            </a:extLst>
          </p:cNvPr>
          <p:cNvSpPr/>
          <p:nvPr/>
        </p:nvSpPr>
        <p:spPr>
          <a:xfrm>
            <a:off x="98193" y="65987"/>
            <a:ext cx="8930791" cy="6699737"/>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1EE6EFC-1F0C-788B-A21C-4005FF63A803}"/>
              </a:ext>
            </a:extLst>
          </p:cNvPr>
          <p:cNvSpPr txBox="1"/>
          <p:nvPr/>
        </p:nvSpPr>
        <p:spPr>
          <a:xfrm>
            <a:off x="109661" y="953265"/>
            <a:ext cx="8924678" cy="5663089"/>
          </a:xfrm>
          <a:prstGeom prst="rect">
            <a:avLst/>
          </a:prstGeom>
          <a:noFill/>
          <a:ln w="12700">
            <a:noFill/>
          </a:ln>
        </p:spPr>
        <p:txBody>
          <a:bodyPr wrap="square" rtlCol="0">
            <a:spAutoFit/>
          </a:bodyPr>
          <a:lstStyle/>
          <a:p>
            <a:pPr marR="6351" lvl="0" indent="-635"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CSL</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hours per year (prorated depending on employee’s employment status, prorated depending on start date) granted to eligible employees for: parents for child involvement in the schools, any employee for volunteer activity in the schools or in a Community Service Organization, any employee for tutoring and mentoring in the schools, or any employee for volunteering in a State of North Carolina Public University, Community College System or State agency provided that the service is outside of the employee’s normal scope of duties and responsibilities and that the employee is not receiving any form of compensation for the services rendered. </a:t>
            </a:r>
          </a:p>
          <a:p>
            <a:pPr marL="233363" marR="6351" lvl="0" algn="l" defTabSz="457200" rtl="0" eaLnBrk="1" fontAlgn="auto" latinLnBrk="0" hangingPunct="1">
              <a:lnSpc>
                <a:spcPct val="100000"/>
              </a:lnSpc>
              <a:spcBef>
                <a:spcPts val="0"/>
              </a:spcBef>
              <a:spcAft>
                <a:spcPts val="0"/>
              </a:spcAft>
              <a:buClrTx/>
              <a:buSzTx/>
              <a:buFontTx/>
              <a:buNone/>
              <a:tabLst/>
              <a:defRPr/>
            </a:pPr>
            <a:r>
              <a:rPr lang="en-US" sz="1600" b="1" kern="0" dirty="0">
                <a:solidFill>
                  <a:prstClr val="black"/>
                </a:solidFill>
                <a:latin typeface="Times New Roman" panose="02020603050405020304" pitchFamily="18" charset="0"/>
                <a:cs typeface="Times New Roman" panose="02020603050405020304" pitchFamily="18" charset="0"/>
              </a:rPr>
              <a:t>Literary Program </a:t>
            </a:r>
            <a:r>
              <a:rPr lang="en-US" sz="1600" kern="0" dirty="0">
                <a:solidFill>
                  <a:prstClr val="black"/>
                </a:solidFill>
                <a:latin typeface="Times New Roman" panose="02020603050405020304" pitchFamily="18" charset="0"/>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employee may choose to change options from regular Community Service Leave to the special provisions for volunteering for the literary program or tutoring/mentoring or vice versa, during the calendar year, the maximum hours that may be granted is the maximum allowed under the new option chosen minus the number of hours already used. </a:t>
            </a:r>
          </a:p>
          <a:p>
            <a:pPr marR="6351" lvl="0" indent="-635"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leave is </a:t>
            </a:r>
            <a:r>
              <a:rPr kumimoji="0" lang="en-US"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paid</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you are approved to use it.</a:t>
            </a:r>
          </a:p>
          <a:p>
            <a:pPr marR="6351" lvl="0" indent="-635"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R="6351" lvl="0" indent="-635"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Civil Leave</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Leave </a:t>
            </a:r>
            <a:r>
              <a:rPr kumimoji="0" lang="en-US"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pay</a:t>
            </a:r>
            <a:r>
              <a:rPr kumimoji="0" lang="en-US" sz="1600"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serving on a jury or when subpoenaed as a witness in a court of law.</a:t>
            </a:r>
          </a:p>
          <a:p>
            <a:pPr marR="6351" lvl="0" indent="-635" algn="l" defTabSz="457200" rtl="0" eaLnBrk="1" fontAlgn="auto" latinLnBrk="0" hangingPunct="1">
              <a:lnSpc>
                <a:spcPct val="100000"/>
              </a:lnSpc>
              <a:spcBef>
                <a:spcPts val="0"/>
              </a:spcBef>
              <a:spcAft>
                <a:spcPts val="0"/>
              </a:spcAft>
              <a:buClrTx/>
              <a:buSzTx/>
              <a:buFontTx/>
              <a:buNone/>
              <a:tabLst/>
              <a:defRPr/>
            </a:pPr>
            <a:endParaRPr kumimoji="0" lang="en-US" sz="16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R="6351" lvl="0" indent="-635"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Educational Leave</a:t>
            </a:r>
            <a:r>
              <a:rPr kumimoji="0" lang="en-US" sz="16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Leave </a:t>
            </a:r>
            <a:r>
              <a:rPr kumimoji="0" lang="en-US"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pay</a:t>
            </a:r>
            <a:r>
              <a:rPr kumimoji="0" lang="en-US" sz="1600"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leave </a:t>
            </a:r>
            <a:r>
              <a:rPr kumimoji="0" lang="en-US"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without pay</a:t>
            </a:r>
            <a:r>
              <a:rPr kumimoji="0" lang="en-US" sz="1600"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certain types of educational courses.  </a:t>
            </a:r>
          </a:p>
          <a:p>
            <a:pPr marR="6351" lvl="0" indent="-635"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6351" lvl="0" indent="-635"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LWOP</a:t>
            </a:r>
            <a:r>
              <a:rPr kumimoji="0" lang="en-US" sz="16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 M</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ay be granted leave </a:t>
            </a:r>
            <a:r>
              <a:rPr kumimoji="0" lang="en-US"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without pay</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illness, educational purposes, vacation, or for any other reasons deemed justified by the department head. </a:t>
            </a:r>
          </a:p>
          <a:p>
            <a:pPr marR="6351" lvl="0" indent="-635" algn="l" defTabSz="457200" rtl="0" eaLnBrk="1" fontAlgn="auto" latinLnBrk="0" hangingPunct="1">
              <a:lnSpc>
                <a:spcPct val="100000"/>
              </a:lnSpc>
              <a:spcBef>
                <a:spcPts val="0"/>
              </a:spcBef>
              <a:spcAft>
                <a:spcPts val="0"/>
              </a:spcAft>
              <a:buClrTx/>
              <a:buSzTx/>
              <a:buFontTx/>
              <a:buNone/>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R="6351" lvl="0" indent="-635"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ARE APPROVED FOR LEAVE WITHOUT PAY, PLEASE CONTACT THE LEAVE ADMINISTRATION TEAM TO CONTINUE PAYING FOR YOUR INSURANCE BENEFITS.  </a:t>
            </a:r>
          </a:p>
          <a:p>
            <a:pPr marR="6351" lvl="0" indent="-635"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DO NOT PAY FOR YOUR INSURANCE BENEFITS THEY COULD BE TERMINATED.</a:t>
            </a:r>
          </a:p>
        </p:txBody>
      </p:sp>
      <p:sp>
        <p:nvSpPr>
          <p:cNvPr id="6" name="object 9">
            <a:extLst>
              <a:ext uri="{FF2B5EF4-FFF2-40B4-BE49-F238E27FC236}">
                <a16:creationId xmlns:a16="http://schemas.microsoft.com/office/drawing/2014/main" id="{D8090C0D-1AE4-2F50-A4E8-888A4E6F0F40}"/>
              </a:ext>
            </a:extLst>
          </p:cNvPr>
          <p:cNvSpPr/>
          <p:nvPr/>
        </p:nvSpPr>
        <p:spPr>
          <a:xfrm>
            <a:off x="86726" y="65987"/>
            <a:ext cx="841248" cy="841248"/>
          </a:xfrm>
          <a:custGeom>
            <a:avLst/>
            <a:gdLst/>
            <a:ahLst/>
            <a:cxnLst/>
            <a:rect l="l" t="t" r="r" b="b"/>
            <a:pathLst>
              <a:path w="1371600" h="1420495">
                <a:moveTo>
                  <a:pt x="1371600" y="0"/>
                </a:moveTo>
                <a:lnTo>
                  <a:pt x="0" y="0"/>
                </a:lnTo>
                <a:lnTo>
                  <a:pt x="0" y="1420368"/>
                </a:lnTo>
                <a:lnTo>
                  <a:pt x="457200" y="946912"/>
                </a:lnTo>
                <a:lnTo>
                  <a:pt x="457200" y="457200"/>
                </a:lnTo>
                <a:lnTo>
                  <a:pt x="930097" y="457200"/>
                </a:lnTo>
                <a:lnTo>
                  <a:pt x="1371600"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a:extLst>
              <a:ext uri="{FF2B5EF4-FFF2-40B4-BE49-F238E27FC236}">
                <a16:creationId xmlns:a16="http://schemas.microsoft.com/office/drawing/2014/main" id="{DF944009-2DE2-F476-DCA1-4E13B76256E2}"/>
              </a:ext>
            </a:extLst>
          </p:cNvPr>
          <p:cNvSpPr/>
          <p:nvPr/>
        </p:nvSpPr>
        <p:spPr>
          <a:xfrm>
            <a:off x="8199203" y="5924476"/>
            <a:ext cx="841248" cy="841248"/>
          </a:xfrm>
          <a:custGeom>
            <a:avLst/>
            <a:gdLst/>
            <a:ahLst/>
            <a:cxnLst/>
            <a:rect l="l" t="t" r="r" b="b"/>
            <a:pathLst>
              <a:path w="1371600" h="1419225">
                <a:moveTo>
                  <a:pt x="1371600" y="0"/>
                </a:moveTo>
                <a:lnTo>
                  <a:pt x="914400" y="472947"/>
                </a:lnTo>
                <a:lnTo>
                  <a:pt x="914400" y="961644"/>
                </a:lnTo>
                <a:lnTo>
                  <a:pt x="441972" y="961644"/>
                </a:lnTo>
                <a:lnTo>
                  <a:pt x="0" y="1418844"/>
                </a:lnTo>
                <a:lnTo>
                  <a:pt x="1371600" y="1418844"/>
                </a:lnTo>
                <a:lnTo>
                  <a:pt x="1371600" y="0"/>
                </a:lnTo>
                <a:close/>
              </a:path>
            </a:pathLst>
          </a:custGeom>
          <a:solidFill>
            <a:srgbClr val="FEC923"/>
          </a:solidFill>
          <a:ln>
            <a:solidFill>
              <a:srgbClr val="592A8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9">
            <a:extLst>
              <a:ext uri="{FF2B5EF4-FFF2-40B4-BE49-F238E27FC236}">
                <a16:creationId xmlns:a16="http://schemas.microsoft.com/office/drawing/2014/main" id="{BC201163-B46B-2F71-9160-8550CAF9AEFF}"/>
              </a:ext>
            </a:extLst>
          </p:cNvPr>
          <p:cNvSpPr/>
          <p:nvPr/>
        </p:nvSpPr>
        <p:spPr>
          <a:xfrm>
            <a:off x="8184077" y="65987"/>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6">
            <a:extLst>
              <a:ext uri="{FF2B5EF4-FFF2-40B4-BE49-F238E27FC236}">
                <a16:creationId xmlns:a16="http://schemas.microsoft.com/office/drawing/2014/main" id="{BEB56AA4-998B-72C0-FDA5-66AC047BD5F7}"/>
              </a:ext>
            </a:extLst>
          </p:cNvPr>
          <p:cNvSpPr/>
          <p:nvPr/>
        </p:nvSpPr>
        <p:spPr>
          <a:xfrm rot="10800000">
            <a:off x="98193" y="5924476"/>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EB2A78-1E3F-19FB-A031-B66C27455251}"/>
              </a:ext>
            </a:extLst>
          </p:cNvPr>
          <p:cNvSpPr txBox="1"/>
          <p:nvPr/>
        </p:nvSpPr>
        <p:spPr>
          <a:xfrm>
            <a:off x="83067" y="44706"/>
            <a:ext cx="8942258" cy="707886"/>
          </a:xfrm>
          <a:prstGeom prst="rect">
            <a:avLst/>
          </a:prstGeom>
          <a:noFill/>
        </p:spPr>
        <p:txBody>
          <a:bodyPr wrap="square">
            <a:spAutoFit/>
          </a:bodyPr>
          <a:lstStyle/>
          <a:p>
            <a:pPr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TYPES OF LEAVE </a:t>
            </a:r>
            <a:r>
              <a:rPr kumimoji="0" lang="en-US" sz="16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(cont’d)</a:t>
            </a:r>
            <a:endParaRPr kumimoji="0" lang="en-US" sz="24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Contact Your Supervisor </a:t>
            </a:r>
            <a:endParaRPr kumimoji="0" lang="en-US" sz="1400" b="1" i="0"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7754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10530" y="84814"/>
            <a:ext cx="8922937" cy="667137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10529" y="101807"/>
            <a:ext cx="8922935" cy="843180"/>
          </a:xfrm>
          <a:prstGeom prst="rect">
            <a:avLst/>
          </a:prstGeom>
        </p:spPr>
        <p:txBody>
          <a:bodyPr vert="horz" wrap="square" lIns="0" tIns="12065" rIns="0" bIns="0" rtlCol="0" anchor="ctr">
            <a:spAutoFit/>
          </a:bodyPr>
          <a:lstStyle/>
          <a:p>
            <a:pPr algn="ctr">
              <a:lnSpc>
                <a:spcPct val="100000"/>
              </a:lnSpc>
              <a:spcBef>
                <a:spcPts val="0"/>
              </a:spcBef>
            </a:pPr>
            <a:r>
              <a:rPr sz="2400" b="1" u="sng" kern="0" dirty="0">
                <a:latin typeface="Times New Roman" panose="02020603050405020304" pitchFamily="18" charset="0"/>
                <a:cs typeface="Times New Roman" panose="02020603050405020304" pitchFamily="18" charset="0"/>
              </a:rPr>
              <a:t>ADVERSE WEATHER</a:t>
            </a:r>
            <a:br>
              <a:rPr lang="en-US" sz="2400" b="1" u="sng" kern="0" dirty="0">
                <a:latin typeface="Times New Roman" panose="02020603050405020304" pitchFamily="18" charset="0"/>
                <a:cs typeface="Times New Roman" panose="02020603050405020304" pitchFamily="18" charset="0"/>
              </a:rPr>
            </a:br>
            <a:r>
              <a:rPr lang="en-US" sz="1400" b="1" kern="0" dirty="0">
                <a:latin typeface="Times New Roman" panose="02020603050405020304" pitchFamily="18" charset="0"/>
                <a:cs typeface="Times New Roman" panose="02020603050405020304" pitchFamily="18" charset="0"/>
              </a:rPr>
              <a:t>For more information – </a:t>
            </a:r>
            <a:r>
              <a:rPr lang="en-US" sz="1400" b="1" u="sng" kern="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https://humanresources.ecu.edu/benefits/leave/adverse-weather</a:t>
            </a:r>
            <a:r>
              <a:rPr lang="en-US" sz="1400" b="1" u="sng" kern="0" dirty="0">
                <a:solidFill>
                  <a:srgbClr val="6B9F25"/>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1400" b="1" u="sng" kern="0" dirty="0">
                <a:latin typeface="Times New Roman" panose="02020603050405020304" pitchFamily="18" charset="0"/>
                <a:cs typeface="Times New Roman" panose="02020603050405020304" pitchFamily="18" charset="0"/>
              </a:rPr>
              <a:t> </a:t>
            </a:r>
            <a:br>
              <a:rPr lang="en-US" sz="1400" b="1" u="sng" kern="0" dirty="0">
                <a:latin typeface="Times New Roman" panose="02020603050405020304" pitchFamily="18" charset="0"/>
                <a:cs typeface="Times New Roman" panose="02020603050405020304" pitchFamily="18" charset="0"/>
              </a:rPr>
            </a:br>
            <a:r>
              <a:rPr lang="en-US" sz="1600" b="1" kern="0" dirty="0">
                <a:latin typeface="Times New Roman" panose="02020603050405020304" pitchFamily="18" charset="0"/>
                <a:cs typeface="Times New Roman" panose="02020603050405020304" pitchFamily="18" charset="0"/>
              </a:rPr>
              <a:t>Register to receive alerts – </a:t>
            </a:r>
            <a:r>
              <a:rPr lang="en-US" sz="1600" b="1" u="sng" kern="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https://alertinfo.ecu.edu/adverse-weather-emergency-event-policy/</a:t>
            </a:r>
            <a:r>
              <a:rPr lang="en-US" sz="1600" b="1" u="sng" kern="0" dirty="0">
                <a:solidFill>
                  <a:srgbClr val="0000FF"/>
                </a:solidFill>
                <a:latin typeface="Times New Roman" panose="02020603050405020304" pitchFamily="18" charset="0"/>
                <a:cs typeface="Times New Roman" panose="02020603050405020304" pitchFamily="18" charset="0"/>
              </a:rPr>
              <a:t> </a:t>
            </a:r>
            <a:endParaRPr sz="1400" u="sng" kern="0" dirty="0">
              <a:solidFill>
                <a:srgbClr val="0000FF"/>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110531" y="961980"/>
            <a:ext cx="8922937" cy="5890715"/>
          </a:xfrm>
          <a:prstGeom prst="rect">
            <a:avLst/>
          </a:prstGeom>
        </p:spPr>
        <p:txBody>
          <a:bodyPr vert="horz" wrap="square" lIns="0" tIns="12065" rIns="0" bIns="0" rtlCol="0">
            <a:spAutoFit/>
          </a:bodyPr>
          <a:lstStyle/>
          <a:p>
            <a:pPr marL="58738" marR="49529" lvl="0" algn="l" defTabSz="457200" rtl="0" eaLnBrk="1" fontAlgn="auto" latinLnBrk="0" hangingPunct="1">
              <a:buClrTx/>
              <a:buSzTx/>
              <a:buFontTx/>
              <a:buNone/>
              <a:defRPr/>
            </a:pPr>
            <a:endParaRPr kumimoji="0" lang="en-US" sz="8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49529" lvl="0" algn="l" defTabSz="457200" rtl="0" eaLnBrk="1" fontAlgn="auto" latinLnBrk="0" hangingPunct="1">
              <a:buClrTx/>
              <a:buSzTx/>
              <a:buFontTx/>
              <a:buNone/>
              <a:defRPr/>
            </a:pPr>
            <a:r>
              <a:rPr kumimoji="0"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During</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times of adverse weather, the Chancellor will determine to what extent the University will </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reduce/</a:t>
            </a:r>
            <a:r>
              <a:rPr kumimoji="0"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suspend operations</a:t>
            </a:r>
            <a:r>
              <a:rPr lang="en-US" sz="1600" b="1" kern="0" dirty="0">
                <a:solidFill>
                  <a:prstClr val="black"/>
                </a:solidFill>
                <a:latin typeface="Times New Roman" panose="02020603050405020304" pitchFamily="18" charset="0"/>
                <a:cs typeface="Times New Roman" panose="02020603050405020304" pitchFamily="18" charset="0"/>
              </a:rPr>
              <a:t> or if the University is closed.</a:t>
            </a:r>
            <a:endPar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49529" lvl="0" algn="l" defTabSz="457200" rtl="0" eaLnBrk="1" fontAlgn="auto" latinLnBrk="0" hangingPunct="1">
              <a:buClrTx/>
              <a:buSzTx/>
              <a:buFontTx/>
              <a:buNone/>
              <a:defRPr/>
            </a:pPr>
            <a:endPar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defRPr/>
            </a:pPr>
            <a:r>
              <a:rPr kumimoji="0"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Condition 1 (Reduced Operations)</a:t>
            </a:r>
            <a:endParaRPr kumimoji="0" sz="1600" b="0"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University remains open, but certain non-mandatory operations may be reduced due to more limited staffing. </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Mandatory employees must report to or remain at work. </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other employees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should </a:t>
            </a:r>
            <a:r>
              <a:rPr lang="en-US" sz="1400" kern="0" dirty="0">
                <a:solidFill>
                  <a:prstClr val="black"/>
                </a:solidFill>
                <a:latin typeface="Times New Roman" panose="02020603050405020304" pitchFamily="18" charset="0"/>
                <a:cs typeface="Times New Roman" panose="02020603050405020304" pitchFamily="18" charset="0"/>
              </a:rPr>
              <a:t>make a good faith effort to remain at work or report to work taking reasonable precautions and judgments for personal safety.  The employee has</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option to report late,</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early, or not work at all; however, the employee is responsible for informing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their </a:t>
            </a:r>
            <a:r>
              <a:rPr lang="en-US" sz="1400" kern="0" dirty="0">
                <a:solidFill>
                  <a:prstClr val="black"/>
                </a:solidFill>
                <a:latin typeface="Times New Roman" panose="02020603050405020304" pitchFamily="18" charset="0"/>
                <a:cs typeface="Times New Roman" panose="02020603050405020304" pitchFamily="18" charset="0"/>
              </a:rPr>
              <a:t>supervisor</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algn="l" defTabSz="457200" rtl="0" eaLnBrk="1" fontAlgn="auto" latinLnBrk="0" hangingPunct="1">
              <a:buClrTx/>
              <a:buSzTx/>
              <a:buFontTx/>
              <a:buNone/>
              <a:defRPr/>
            </a:pPr>
            <a:r>
              <a:rPr kumimoji="0" lang="en-US" sz="1400" b="0" i="1"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 and time reporting, arrange for alternative work location with approval, employee may use leave time or may be able to make-up time within 90 days discuss with supervisor.</a:t>
            </a:r>
            <a:endPar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defRPr/>
            </a:pPr>
            <a:endParaRPr kumimoji="0" sz="1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defRPr/>
            </a:pPr>
            <a:r>
              <a:rPr kumimoji="0"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Condition 2 (Suspended Operations)</a:t>
            </a:r>
            <a:endParaRPr kumimoji="0" sz="1600" b="0"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University remains open on a very limited basis</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ut has formally suspended all but mandatory operations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ue to minimal staffing levels. </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Mandatory employees must report to or remain at work. </a:t>
            </a:r>
          </a:p>
          <a:p>
            <a:pPr marL="58738" marR="5080">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ll other employees m</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ust</a:t>
            </a:r>
            <a:r>
              <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not report to work or must leave the workplace when this status takes effect. </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a:defRPr/>
            </a:pPr>
            <a:r>
              <a:rPr kumimoji="0" lang="en-US" sz="1400" b="0" i="1"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 and time reporting, arrange for alternative work location with approval, employee may use leave time or may be able to make-up time within 90 days</a:t>
            </a:r>
            <a:r>
              <a:rPr lang="en-US" sz="1400" i="1" kern="0" dirty="0">
                <a:solidFill>
                  <a:prstClr val="black"/>
                </a:solidFill>
                <a:latin typeface="Times New Roman" panose="02020603050405020304" pitchFamily="18" charset="0"/>
                <a:cs typeface="Times New Roman" panose="02020603050405020304" pitchFamily="18" charset="0"/>
              </a:rPr>
              <a:t> </a:t>
            </a:r>
            <a:r>
              <a:rPr kumimoji="0" lang="en-US" sz="1400" b="0" i="1"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discuss with supervisor.</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algn="l" defTabSz="457200" rtl="0" eaLnBrk="1" fontAlgn="auto" latinLnBrk="0" hangingPunct="1">
              <a:buClrTx/>
              <a:buSzTx/>
              <a:buFontTx/>
              <a:buNone/>
              <a:defRPr/>
            </a:pPr>
            <a:endParaRPr kumimoji="0" sz="1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algn="l" defTabSz="457200" rtl="0" eaLnBrk="1" fontAlgn="auto" latinLnBrk="0" hangingPunct="1">
              <a:buClrTx/>
              <a:buSzTx/>
              <a:buFontTx/>
              <a:buNone/>
              <a:defRPr/>
            </a:pPr>
            <a:r>
              <a:rPr kumimoji="0" sz="16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Condition 3 (Closure of the University)</a:t>
            </a:r>
            <a:endParaRPr kumimoji="0" sz="1600" b="0"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715"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Due to significant and sustained emergency conditions, University facilities are closed. </a:t>
            </a:r>
            <a:endParaRPr kumimoji="0" lang="en-US"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8738" marR="5715" lvl="0" algn="l" defTabSz="457200" rtl="0" eaLnBrk="1" fontAlgn="auto" latinLnBrk="0" hangingPunct="1">
              <a:buClrTx/>
              <a:buSzTx/>
              <a:buFontTx/>
              <a:buNone/>
              <a:defRPr/>
            </a:pPr>
            <a:r>
              <a:rPr lang="en-US" sz="1400" kern="0" dirty="0">
                <a:latin typeface="Times New Roman" panose="02020603050405020304" pitchFamily="18" charset="0"/>
                <a:cs typeface="Times New Roman" panose="02020603050405020304" pitchFamily="18" charset="0"/>
              </a:rPr>
              <a:t>Mandatory employees must remain at or report to work, as directed by their manager and/or supervisor. </a:t>
            </a:r>
          </a:p>
          <a:p>
            <a:pPr marL="58738" marR="5715"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All other employees, including those who are otherwise designated as mandatory but not needed </a:t>
            </a:r>
            <a:r>
              <a:rPr kumimoji="0" lang="en-US"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f</a:t>
            </a:r>
            <a:r>
              <a:rPr kumimoji="0"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or the particular event, </a:t>
            </a:r>
            <a:endParaRPr kumimoji="0" lang="en-US"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8738" marR="5715" lvl="0" algn="l" defTabSz="457200" rtl="0" eaLnBrk="1" fontAlgn="auto" latinLnBrk="0" hangingPunct="1">
              <a:buClrTx/>
              <a:buSzTx/>
              <a:buFontTx/>
              <a:buNone/>
              <a:defRPr/>
            </a:pPr>
            <a:r>
              <a:rPr kumimoji="0"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are not permitted to report to or remain at work.</a:t>
            </a:r>
            <a:r>
              <a:rPr kumimoji="0" lang="en-US" sz="1400" b="0"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58738" marR="5715" lvl="0" algn="l" defTabSz="457200" rtl="0" eaLnBrk="1" fontAlgn="auto" latinLnBrk="0" hangingPunct="1">
              <a:buClrTx/>
              <a:buSzTx/>
              <a:buFontTx/>
              <a:buNone/>
              <a:defRPr/>
            </a:pPr>
            <a:r>
              <a:rPr kumimoji="0" sz="1400" b="0" i="1"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shall not be required to use leave or make-up any work time m</a:t>
            </a:r>
            <a:r>
              <a:rPr kumimoji="0" lang="en-US" sz="1400" b="0" i="1"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sz="1400" b="0" i="1"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ssed.</a:t>
            </a:r>
            <a:endPar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84841" y="80209"/>
            <a:ext cx="8974318" cy="6740307"/>
          </a:xfrm>
          <a:prstGeom prst="rect">
            <a:avLst/>
          </a:prstGeom>
          <a:solidFill>
            <a:srgbClr val="FEC923"/>
          </a:solidFill>
          <a:ln w="38100">
            <a:solidFill>
              <a:schemeClr val="tx1"/>
            </a:solidFill>
          </a:ln>
        </p:spPr>
        <p:txBody>
          <a:bodyPr wrap="square" rtlCol="0">
            <a:spAutoFit/>
          </a:bodyPr>
          <a:lstStyle/>
          <a:p>
            <a:pPr marL="0" marR="0" lvl="0" indent="0" algn="ctr" defTabSz="457200" rtl="0" eaLnBrk="1" fontAlgn="auto" latinLnBrk="0" hangingPunct="1">
              <a:buClrTx/>
              <a:buSzTx/>
              <a:buFontTx/>
              <a:buNone/>
              <a:tabLst/>
              <a:defRPr/>
            </a:pPr>
            <a:r>
              <a:rPr kumimoji="0" lang="en-US" sz="5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MANDATORY RETIREMENT PLANS</a:t>
            </a:r>
          </a:p>
          <a:p>
            <a:pPr marL="0" marR="0" lvl="0" indent="0" algn="ctr" defTabSz="457200" rtl="0" eaLnBrk="1" fontAlgn="auto" latinLnBrk="0" hangingPunct="1">
              <a:buClrTx/>
              <a:buSzTx/>
              <a:buFontTx/>
              <a:buNone/>
              <a:tabLst/>
              <a:defRPr/>
            </a:pPr>
            <a:endParaRPr kumimoji="0" lang="en-US" sz="4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buClrTx/>
              <a:buSzTx/>
              <a:buFontTx/>
              <a:buNone/>
              <a:tabLst/>
              <a:defRPr/>
            </a:pPr>
            <a:r>
              <a:rPr kumimoji="0" lang="en-US" sz="32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Teachers’ and State Employees’ Retirement System (TSERS)</a:t>
            </a:r>
          </a:p>
          <a:p>
            <a:pPr marL="0" marR="0" lvl="0" indent="0" algn="ctr" defTabSz="457200" rtl="0" eaLnBrk="1" fontAlgn="auto" latinLnBrk="0" hangingPunct="1">
              <a:buClrTx/>
              <a:buSzTx/>
              <a:buFontTx/>
              <a:buNone/>
              <a:tabLst/>
              <a:defRPr/>
            </a:pPr>
            <a:endParaRPr kumimoji="0" lang="en-US" sz="32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buClrTx/>
              <a:buSzTx/>
              <a:buFontTx/>
              <a:buNone/>
              <a:tabLst/>
              <a:defRPr/>
            </a:pPr>
            <a:r>
              <a:rPr kumimoji="0" lang="en-US" sz="32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Optional Retirement Program (ORP)</a:t>
            </a:r>
          </a:p>
          <a:p>
            <a:pPr marL="0" marR="0" lvl="0" indent="0" algn="ctr" defTabSz="457200" rtl="0" eaLnBrk="1" fontAlgn="auto" latinLnBrk="0" hangingPunct="1">
              <a:buClrTx/>
              <a:buSzTx/>
              <a:buFontTx/>
              <a:buNone/>
              <a:tabLst/>
              <a:defRPr/>
            </a:pPr>
            <a:endParaRPr kumimoji="0" lang="en-US" sz="28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buClrTx/>
              <a:buSzTx/>
              <a:buFontTx/>
              <a:buNone/>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2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a:t>
            </a:r>
          </a:p>
          <a:p>
            <a:pPr marL="0" marR="0" lvl="0" indent="0" algn="ctr" defTabSz="457200" rtl="0" eaLnBrk="1" fontAlgn="auto" latinLnBrk="0" hangingPunct="1">
              <a:buClrTx/>
              <a:buSzTx/>
              <a:buFontTx/>
              <a:buNone/>
              <a:tabLst/>
              <a:defRPr/>
            </a:pP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200" b="1"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brannp18@ecu.edu</a:t>
            </a: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ctr">
              <a:defRPr/>
            </a:pPr>
            <a:endPar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defRPr/>
            </a:pP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IRREVOCABLE DECISION! </a:t>
            </a:r>
          </a:p>
          <a:p>
            <a:pPr algn="ctr">
              <a:defRPr/>
            </a:pP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cannot make a change to your mandatory retirement plan election once you’ve saved your </a:t>
            </a:r>
            <a:r>
              <a:rPr lang="en-US" sz="1400" kern="0" dirty="0">
                <a:solidFill>
                  <a:prstClr val="black"/>
                </a:solidFill>
                <a:latin typeface="Times New Roman" panose="02020603050405020304" pitchFamily="18" charset="0"/>
                <a:cs typeface="Times New Roman" panose="02020603050405020304" pitchFamily="18" charset="0"/>
              </a:rPr>
              <a:t>election in Empyrean.  Even</a:t>
            </a: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it is within 30 days of your start date.  </a:t>
            </a:r>
          </a:p>
        </p:txBody>
      </p:sp>
    </p:spTree>
    <p:extLst>
      <p:ext uri="{BB962C8B-B14F-4D97-AF65-F5344CB8AC3E}">
        <p14:creationId xmlns:p14="http://schemas.microsoft.com/office/powerpoint/2010/main" val="4144414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85"/>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0338" y="73980"/>
            <a:ext cx="8993275" cy="671003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80387" y="86158"/>
            <a:ext cx="8993274" cy="1566454"/>
          </a:xfrm>
          <a:prstGeom prst="rect">
            <a:avLst/>
          </a:prstGeom>
        </p:spPr>
        <p:txBody>
          <a:bodyPr vert="horz" wrap="square" lIns="0" tIns="12065" rIns="0" bIns="0" rtlCol="0">
            <a:spAutoFit/>
          </a:bodyPr>
          <a:lstStyle/>
          <a:p>
            <a:pPr marR="0" lvl="0" indent="0" algn="ctr" defTabSz="457200" rtl="0" eaLnBrk="1" fontAlgn="auto" latinLnBrk="0" hangingPunct="1">
              <a:lnSpc>
                <a:spcPct val="100000"/>
              </a:lnSpc>
              <a:spcAft>
                <a:spcPts val="0"/>
              </a:spcAft>
              <a:buClrTx/>
              <a:buSzTx/>
              <a:buFontTx/>
              <a:buNone/>
              <a:tabLst/>
              <a:defRPr/>
            </a:pPr>
            <a:r>
              <a:rPr kumimoji="0" lang="en-US" sz="24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MANDATORY RETIREMENT PLANS </a:t>
            </a:r>
            <a:r>
              <a:rPr kumimoji="0" lang="en-US" sz="1600"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(if eligible)</a:t>
            </a:r>
            <a:endParaRPr kumimoji="0" lang="en-US" b="1" i="0" u="sng" strike="noStrike" kern="0" cap="none" normalizeH="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R="0" lvl="0" indent="0" algn="ctr" defTabSz="457200" rtl="0" eaLnBrk="1" fontAlgn="auto" latinLnBrk="0" hangingPunct="1">
              <a:lnSpc>
                <a:spcPct val="100000"/>
              </a:lnSpc>
              <a:spcAft>
                <a:spcPts val="0"/>
              </a:spcAft>
              <a:buClrTx/>
              <a:buSzTx/>
              <a:buFontTx/>
              <a:buNone/>
              <a:tabLst/>
              <a:defRPr/>
            </a:pPr>
            <a:r>
              <a:rPr lang="en-US" sz="1400" b="1" kern="0" dirty="0">
                <a:latin typeface="Times New Roman" panose="02020603050405020304" pitchFamily="18" charset="0"/>
                <a:cs typeface="Times New Roman" panose="02020603050405020304" pitchFamily="18" charset="0"/>
              </a:rPr>
              <a:t>For more information – </a:t>
            </a:r>
            <a:r>
              <a:rPr kumimoji="0" lang="en-US" sz="14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https://humanresources.ecu.edu/benefits/retirement/</a:t>
            </a:r>
            <a:r>
              <a:rPr kumimoji="0" lang="en-US" sz="14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R="0" lvl="0" indent="0" algn="ctr" defTabSz="457200" rtl="0" eaLnBrk="1" fontAlgn="auto" latinLnBrk="0" hangingPunct="1">
              <a:lnSpc>
                <a:spcPct val="100000"/>
              </a:lnSpc>
              <a:spcAft>
                <a:spcPts val="0"/>
              </a:spcAft>
              <a:buClrTx/>
              <a:buSzTx/>
              <a:buFontTx/>
              <a:buNone/>
              <a:tabLst/>
              <a:defRPr/>
            </a:pPr>
            <a:endParaRPr lang="en-US" sz="800" b="1" u="sng" kern="0" dirty="0">
              <a:solidFill>
                <a:srgbClr val="0000FF"/>
              </a:solidFill>
              <a:latin typeface="Times New Roman" panose="02020603050405020304" pitchFamily="18" charset="0"/>
              <a:cs typeface="Times New Roman" panose="02020603050405020304" pitchFamily="18" charset="0"/>
            </a:endParaRPr>
          </a:p>
          <a:p>
            <a:pPr marL="115888" marR="0" lvl="0" defTabSz="458788" rtl="0" eaLnBrk="1" fontAlgn="auto" latinLnBrk="0" hangingPunct="1">
              <a:buClrTx/>
              <a:buSzTx/>
              <a:buFontTx/>
              <a:buNone/>
              <a:defRPr/>
            </a:pP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1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t>
            </a:r>
          </a:p>
          <a:p>
            <a:pPr marL="115888" marR="0" lvl="0" defTabSz="458788" rtl="0" eaLnBrk="1" fontAlgn="auto" latinLnBrk="0" hangingPunct="1">
              <a:buClrTx/>
              <a:buSzTx/>
              <a:buFontTx/>
              <a:buNone/>
              <a:defRPr/>
            </a:pP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 immediate transfer from a participating employer.  If they are an immediate transfer, they may be eligible to choose between the TSERS and </a:t>
            </a:r>
          </a:p>
          <a:p>
            <a:pPr marL="115888" marR="0" lvl="0" defTabSz="458788" rtl="0" eaLnBrk="1" fontAlgn="auto" latinLnBrk="0" hangingPunct="1">
              <a:buClrTx/>
              <a:buSzTx/>
              <a:buFontTx/>
              <a:buNone/>
              <a:defRPr/>
            </a:pP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ORP or remain enrolled in the TSERS.  </a:t>
            </a:r>
          </a:p>
          <a:p>
            <a:pPr marL="115888" marR="0" lvl="0" defTabSz="457200" rtl="0" eaLnBrk="1" fontAlgn="auto" latinLnBrk="0" hangingPunct="1">
              <a:buClrTx/>
              <a:buSzTx/>
              <a:buFontTx/>
              <a:buNone/>
              <a:tabLst/>
              <a:defRPr/>
            </a:pP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100" b="1"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brannp18@ecu.edu</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object 9"/>
          <p:cNvSpPr/>
          <p:nvPr/>
        </p:nvSpPr>
        <p:spPr>
          <a:xfrm rot="5400000">
            <a:off x="67187" y="86158"/>
            <a:ext cx="841248" cy="841248"/>
          </a:xfrm>
          <a:custGeom>
            <a:avLst/>
            <a:gdLst/>
            <a:ahLst/>
            <a:cxnLst/>
            <a:rect l="l" t="t" r="r" b="b"/>
            <a:pathLst>
              <a:path w="1419225" h="1371600">
                <a:moveTo>
                  <a:pt x="0" y="0"/>
                </a:moveTo>
                <a:lnTo>
                  <a:pt x="0" y="1371600"/>
                </a:lnTo>
                <a:lnTo>
                  <a:pt x="1418844" y="1371600"/>
                </a:lnTo>
                <a:lnTo>
                  <a:pt x="945896" y="914400"/>
                </a:lnTo>
                <a:lnTo>
                  <a:pt x="457200" y="914400"/>
                </a:lnTo>
                <a:lnTo>
                  <a:pt x="457200" y="441972"/>
                </a:lnTo>
                <a:lnTo>
                  <a:pt x="0" y="0"/>
                </a:lnTo>
                <a:close/>
              </a:path>
            </a:pathLst>
          </a:custGeom>
          <a:solidFill>
            <a:srgbClr val="592A8A"/>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00D41A2-407C-BE45-4E08-B7B832F7AC38}"/>
              </a:ext>
            </a:extLst>
          </p:cNvPr>
          <p:cNvSpPr txBox="1"/>
          <p:nvPr/>
        </p:nvSpPr>
        <p:spPr>
          <a:xfrm>
            <a:off x="4553210" y="1716585"/>
            <a:ext cx="4523603" cy="33547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TSERS</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eachers’ and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tate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mployees’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etirement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ystem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ORP</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ptional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etirement </a:t>
            </a: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rogram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Times New Roman" panose="02020603050405020304" pitchFamily="18" charset="0"/>
                <a:cs typeface="Times New Roman" panose="02020603050405020304" pitchFamily="18" charset="0"/>
              </a:rPr>
              <a:t>MUST ENROLL WITHIN </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 DAYS </a:t>
            </a:r>
            <a:r>
              <a:rPr lang="en-US" sz="2000" b="1" kern="0" dirty="0">
                <a:solidFill>
                  <a:prstClr val="black"/>
                </a:solidFill>
                <a:latin typeface="Times New Roman" panose="02020603050405020304" pitchFamily="18" charset="0"/>
                <a:cs typeface="Times New Roman" panose="02020603050405020304" pitchFamily="18" charset="0"/>
              </a:rPr>
              <a:t>OF</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YOUR START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31st day = enrollment will default to TSERS (if eligible)</a:t>
            </a:r>
            <a:endPar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1018815-0828-88A4-467D-D6F2C2FD66B6}"/>
              </a:ext>
            </a:extLst>
          </p:cNvPr>
          <p:cNvSpPr txBox="1"/>
          <p:nvPr/>
        </p:nvSpPr>
        <p:spPr>
          <a:xfrm>
            <a:off x="80387" y="1730061"/>
            <a:ext cx="4472823"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Who’s eligible?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Permanent, probationary,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time-limited employees regularly scheduled to work 30 hours or more per week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Contribution amount?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of your salary will go into the retirement plan of your choice, if you are an eligible employee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will my deduction start?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Deduction will start on first paycheck, </a:t>
            </a:r>
            <a:r>
              <a:rPr lang="en-US" kern="0" dirty="0">
                <a:solidFill>
                  <a:srgbClr val="000000"/>
                </a:solidFill>
                <a:latin typeface="Times New Roman" panose="02020603050405020304" pitchFamily="18" charset="0"/>
                <a:cs typeface="Times New Roman" panose="02020603050405020304" pitchFamily="18" charset="0"/>
              </a:rPr>
              <a:t>“</a:t>
            </a:r>
            <a:r>
              <a:rPr kumimoji="0" lang="en-US" b="0" i="0" u="none" strike="noStrike" kern="0" cap="none" normalizeH="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Undecided Employee Contribution” </a:t>
            </a:r>
          </a:p>
        </p:txBody>
      </p:sp>
      <p:sp>
        <p:nvSpPr>
          <p:cNvPr id="6" name="object 6"/>
          <p:cNvSpPr/>
          <p:nvPr/>
        </p:nvSpPr>
        <p:spPr>
          <a:xfrm rot="5400000">
            <a:off x="8228965" y="5930594"/>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1FFA511-C947-2ADC-0098-73AC2BC6B9D7}"/>
              </a:ext>
            </a:extLst>
          </p:cNvPr>
          <p:cNvSpPr txBox="1"/>
          <p:nvPr/>
        </p:nvSpPr>
        <p:spPr>
          <a:xfrm>
            <a:off x="80387" y="5337180"/>
            <a:ext cx="8983225" cy="1446550"/>
          </a:xfrm>
          <a:prstGeom prst="rect">
            <a:avLst/>
          </a:prstGeom>
          <a:noFill/>
        </p:spPr>
        <p:txBody>
          <a:bodyPr wrap="square" rtlCol="0">
            <a:spAutoFit/>
          </a:bodyPr>
          <a:lstStyle/>
          <a:p>
            <a:pPr algn="ctr">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IRREVOCABLE DECISION!</a:t>
            </a:r>
          </a:p>
          <a:p>
            <a:pPr algn="ctr">
              <a:defRPr/>
            </a:pP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cannot make a change to your mandatory retirement plan election once you’ve saved </a:t>
            </a:r>
          </a:p>
          <a:p>
            <a:pPr algn="ctr">
              <a:defRPr/>
            </a:pP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a:t>
            </a:r>
            <a:r>
              <a:rPr lang="en-US" sz="1400" b="1" kern="0" dirty="0">
                <a:solidFill>
                  <a:prstClr val="black"/>
                </a:solidFill>
                <a:latin typeface="Times New Roman" panose="02020603050405020304" pitchFamily="18" charset="0"/>
                <a:cs typeface="Times New Roman" panose="02020603050405020304" pitchFamily="18" charset="0"/>
              </a:rPr>
              <a:t>election in Empyrean.</a:t>
            </a:r>
            <a:r>
              <a:rPr lang="en-US" sz="1400" kern="0" dirty="0">
                <a:solidFill>
                  <a:prstClr val="black"/>
                </a:solidFill>
                <a:latin typeface="Times New Roman" panose="02020603050405020304" pitchFamily="18" charset="0"/>
                <a:cs typeface="Times New Roman" panose="02020603050405020304" pitchFamily="18" charset="0"/>
              </a:rPr>
              <a:t>  </a:t>
            </a:r>
            <a:r>
              <a:rPr lang="en-US" sz="1400" b="1" kern="0" dirty="0">
                <a:solidFill>
                  <a:prstClr val="black"/>
                </a:solidFill>
                <a:latin typeface="Times New Roman" panose="02020603050405020304" pitchFamily="18" charset="0"/>
                <a:cs typeface="Times New Roman" panose="02020603050405020304" pitchFamily="18" charset="0"/>
              </a:rPr>
              <a:t>Even</a:t>
            </a: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it is within 30 days of your start date.  </a:t>
            </a:r>
            <a:endParaRPr lang="en-US" sz="1400" b="1" kern="0" dirty="0">
              <a:solidFill>
                <a:prstClr val="black"/>
              </a:solidFill>
              <a:latin typeface="Times New Roman" panose="02020603050405020304" pitchFamily="18" charset="0"/>
              <a:cs typeface="Times New Roman" panose="02020603050405020304" pitchFamily="18" charset="0"/>
            </a:endParaRPr>
          </a:p>
          <a:p>
            <a:pPr algn="ctr">
              <a:defRPr/>
            </a:pPr>
            <a:endPar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IMPORTANT DECISION! </a:t>
            </a:r>
          </a:p>
          <a:p>
            <a:pPr algn="ctr">
              <a:defRPr/>
            </a:pP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sure to do your homework before making your choice.</a:t>
            </a:r>
            <a:endPar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bject 10">
            <a:extLst>
              <a:ext uri="{FF2B5EF4-FFF2-40B4-BE49-F238E27FC236}">
                <a16:creationId xmlns:a16="http://schemas.microsoft.com/office/drawing/2014/main" id="{EEE9268B-8CDC-E421-B733-8BEF4FB0E54A}"/>
              </a:ext>
            </a:extLst>
          </p:cNvPr>
          <p:cNvSpPr/>
          <p:nvPr/>
        </p:nvSpPr>
        <p:spPr>
          <a:xfrm>
            <a:off x="8222365" y="70338"/>
            <a:ext cx="841248" cy="841248"/>
          </a:xfrm>
          <a:custGeom>
            <a:avLst/>
            <a:gdLst/>
            <a:ahLst/>
            <a:cxnLst/>
            <a:rect l="l" t="t" r="r" b="b"/>
            <a:pathLst>
              <a:path w="1420495" h="1371600">
                <a:moveTo>
                  <a:pt x="1420368" y="0"/>
                </a:moveTo>
                <a:lnTo>
                  <a:pt x="0" y="0"/>
                </a:lnTo>
                <a:lnTo>
                  <a:pt x="473456" y="457200"/>
                </a:lnTo>
                <a:lnTo>
                  <a:pt x="963168" y="457200"/>
                </a:lnTo>
                <a:lnTo>
                  <a:pt x="963168" y="930097"/>
                </a:lnTo>
                <a:lnTo>
                  <a:pt x="1420368" y="1371600"/>
                </a:lnTo>
                <a:lnTo>
                  <a:pt x="1420368"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2">
            <a:extLst>
              <a:ext uri="{FF2B5EF4-FFF2-40B4-BE49-F238E27FC236}">
                <a16:creationId xmlns:a16="http://schemas.microsoft.com/office/drawing/2014/main" id="{3D176BDB-17E3-BD31-9C6E-68A7DD553E58}"/>
              </a:ext>
            </a:extLst>
          </p:cNvPr>
          <p:cNvSpPr/>
          <p:nvPr/>
        </p:nvSpPr>
        <p:spPr>
          <a:xfrm>
            <a:off x="70338" y="5930594"/>
            <a:ext cx="841248" cy="841248"/>
          </a:xfrm>
          <a:custGeom>
            <a:avLst/>
            <a:gdLst/>
            <a:ahLst/>
            <a:cxnLst/>
            <a:rect l="l" t="t" r="r" b="b"/>
            <a:pathLst>
              <a:path w="1420495" h="1371600">
                <a:moveTo>
                  <a:pt x="0" y="0"/>
                </a:moveTo>
                <a:lnTo>
                  <a:pt x="0" y="1371600"/>
                </a:lnTo>
                <a:lnTo>
                  <a:pt x="1420368" y="1371600"/>
                </a:lnTo>
                <a:lnTo>
                  <a:pt x="946912" y="914400"/>
                </a:lnTo>
                <a:lnTo>
                  <a:pt x="457200" y="914400"/>
                </a:lnTo>
                <a:lnTo>
                  <a:pt x="457200" y="441502"/>
                </a:lnTo>
                <a:lnTo>
                  <a:pt x="0"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2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26015" y="91431"/>
            <a:ext cx="8895248" cy="6675138"/>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126015" y="101843"/>
            <a:ext cx="8887382" cy="6664726"/>
          </a:xfrm>
          <a:custGeom>
            <a:avLst/>
            <a:gdLst/>
            <a:ahLst/>
            <a:cxnLst/>
            <a:rect l="l" t="t" r="r" b="b"/>
            <a:pathLst>
              <a:path w="8778240" h="6492240">
                <a:moveTo>
                  <a:pt x="0" y="0"/>
                </a:moveTo>
                <a:lnTo>
                  <a:pt x="8778240" y="0"/>
                </a:lnTo>
                <a:lnTo>
                  <a:pt x="8778240" y="6492240"/>
                </a:lnTo>
                <a:lnTo>
                  <a:pt x="0" y="6492240"/>
                </a:lnTo>
                <a:lnTo>
                  <a:pt x="0" y="0"/>
                </a:lnTo>
                <a:close/>
              </a:path>
            </a:pathLst>
          </a:custGeom>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18149" y="88444"/>
            <a:ext cx="8887382" cy="382156"/>
          </a:xfrm>
          <a:prstGeom prst="rect">
            <a:avLst/>
          </a:prstGeom>
        </p:spPr>
        <p:txBody>
          <a:bodyPr vert="horz" wrap="square" lIns="0" tIns="12700" rIns="0" bIns="0" rtlCol="0" anchor="ctr">
            <a:spAutoFit/>
          </a:bodyPr>
          <a:lstStyle/>
          <a:p>
            <a:pPr algn="ctr">
              <a:lnSpc>
                <a:spcPct val="100000"/>
              </a:lnSpc>
              <a:spcBef>
                <a:spcPts val="0"/>
              </a:spcBef>
            </a:pPr>
            <a:r>
              <a:rPr sz="2400" b="1" u="sng" kern="0" dirty="0">
                <a:latin typeface="Times New Roman" panose="02020603050405020304" pitchFamily="18" charset="0"/>
                <a:cs typeface="Times New Roman" panose="02020603050405020304" pitchFamily="18" charset="0"/>
              </a:rPr>
              <a:t>TSERS vs</a:t>
            </a:r>
            <a:r>
              <a:rPr lang="en-US" sz="2400" b="1" u="sng" kern="0" dirty="0">
                <a:latin typeface="Times New Roman" panose="02020603050405020304" pitchFamily="18" charset="0"/>
                <a:cs typeface="Times New Roman" panose="02020603050405020304" pitchFamily="18" charset="0"/>
              </a:rPr>
              <a:t> </a:t>
            </a:r>
            <a:r>
              <a:rPr sz="2400" b="1" u="sng" kern="0" dirty="0">
                <a:latin typeface="Times New Roman" panose="02020603050405020304" pitchFamily="18" charset="0"/>
                <a:cs typeface="Times New Roman" panose="02020603050405020304" pitchFamily="18" charset="0"/>
              </a:rPr>
              <a:t>ORP</a:t>
            </a:r>
            <a:endParaRPr sz="2400" u="sng" kern="0" dirty="0">
              <a:latin typeface="Times New Roman" panose="02020603050405020304" pitchFamily="18" charset="0"/>
              <a:cs typeface="Times New Roman" panose="02020603050405020304" pitchFamily="18" charset="0"/>
            </a:endParaRPr>
          </a:p>
        </p:txBody>
      </p:sp>
      <p:sp>
        <p:nvSpPr>
          <p:cNvPr id="10" name="object 10"/>
          <p:cNvSpPr txBox="1"/>
          <p:nvPr/>
        </p:nvSpPr>
        <p:spPr>
          <a:xfrm>
            <a:off x="138469" y="1187522"/>
            <a:ext cx="8903114" cy="5660524"/>
          </a:xfrm>
          <a:prstGeom prst="rect">
            <a:avLst/>
          </a:prstGeom>
        </p:spPr>
        <p:txBody>
          <a:bodyPr vert="horz" wrap="square" lIns="0" tIns="12700" rIns="0" bIns="0" rtlCol="0">
            <a:spAutoFit/>
          </a:bodyPr>
          <a:lstStyle/>
          <a:p>
            <a:pPr marL="2058988" marR="5715"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8988" marR="5715"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North Carolina Retirement System – </a:t>
            </a:r>
            <a:r>
              <a:rPr kumimoji="0"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Teachers’ and State Employees</a:t>
            </a:r>
            <a:r>
              <a:rPr kumimoji="0" lang="en-US"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Retirement System (TSERS) </a:t>
            </a:r>
            <a:r>
              <a:rPr kumimoji="0"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 defined benefit plan</a:t>
            </a: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(contributions are invested in stocks and bonds by the Department of State Treasurer).</a:t>
            </a:r>
          </a:p>
          <a:p>
            <a:pPr marL="2290763" marR="5715" lvl="0" indent="-117475"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apply for retirement, you must be a vested member (contributed for at least </a:t>
            </a:r>
            <a:endParaRPr lang="en-US" sz="1600" kern="0" dirty="0">
              <a:solidFill>
                <a:prstClr val="black"/>
              </a:solidFill>
              <a:latin typeface="Times New Roman" panose="02020603050405020304" pitchFamily="18" charset="0"/>
              <a:cs typeface="Times New Roman" panose="02020603050405020304" pitchFamily="18" charset="0"/>
            </a:endParaRPr>
          </a:p>
          <a:p>
            <a:pPr marL="2290763" marR="5715" lvl="0" indent="52388" algn="l" defTabSz="457200" rtl="0" eaLnBrk="1" fontAlgn="auto" latinLnBrk="0" hangingPunct="1">
              <a:lnSpc>
                <a:spcPct val="100000"/>
              </a:lnSpc>
              <a:spcBef>
                <a:spcPts val="0"/>
              </a:spcBef>
              <a:spcAft>
                <a:spcPts val="0"/>
              </a:spcAft>
              <a:buClrTx/>
              <a:buSzTx/>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years) </a:t>
            </a:r>
            <a:r>
              <a:rPr kumimoji="0" lang="en-US"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meet age and/or years of service requirements </a:t>
            </a:r>
          </a:p>
          <a:p>
            <a:pPr marL="2290763" marR="5715" lvl="0" indent="-12065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Monthly retirement benefit amount is based on average final compensation calculation (done by the retirement system)</a:t>
            </a:r>
          </a:p>
          <a:p>
            <a:pPr marL="2290763" marR="5715" lvl="0" indent="-11430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May use unused sick leave as retirement service credit towards years of service (20 days = 1 month).  This may help you retire early.</a:t>
            </a:r>
          </a:p>
          <a:p>
            <a:pPr marL="2058988" marR="5715"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58988" marR="5080" lvl="0" indent="0" algn="l" defTabSz="457200" rtl="0" eaLnBrk="1" fontAlgn="auto" latinLnBrk="0" hangingPunct="1">
              <a:lnSpc>
                <a:spcPct val="100000"/>
              </a:lnSpc>
              <a:spcBef>
                <a:spcPts val="0"/>
              </a:spcBef>
              <a:spcAft>
                <a:spcPts val="0"/>
              </a:spcAft>
              <a:buClrTx/>
              <a:buSzTx/>
              <a:buFontTx/>
              <a:buNone/>
              <a:tabLst/>
              <a:defRPr/>
            </a:pPr>
            <a:r>
              <a:rPr kumimoji="0"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UNC</a:t>
            </a:r>
            <a:r>
              <a:rPr kumimoji="0" lang="en-US"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System – </a:t>
            </a:r>
            <a:r>
              <a:rPr kumimoji="0" sz="16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Optional Retirement Program (ORP) </a:t>
            </a:r>
            <a:r>
              <a:rPr kumimoji="0"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 contribution base plan</a:t>
            </a: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(contributions are invested in stocks and bonds by vendor/employee).</a:t>
            </a:r>
          </a:p>
          <a:p>
            <a:pPr marL="2290763" marR="5080" lvl="0" indent="-111125" algn="l"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apply for retirement, you must be a vested member (contributed for at least </a:t>
            </a:r>
          </a:p>
          <a:p>
            <a:pPr marL="2290763" marR="5080" lvl="0" algn="l" defTabSz="457200" rtl="0" eaLnBrk="1" fontAlgn="auto" latinLnBrk="0" hangingPunct="1">
              <a:lnSpc>
                <a:spcPct val="100000"/>
              </a:lnSpc>
              <a:spcBef>
                <a:spcPts val="0"/>
              </a:spcBef>
              <a:spcAft>
                <a:spcPts val="0"/>
              </a:spcAft>
              <a:buClrTx/>
              <a:buSzTx/>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years).  No age or years of service requirements.  Tax penalties if money is distributed before age 59 ½.  (Note: you are 100% vested in your contributions immediately however you are not 100% vested in the ECU contributions until you have contributed for at least 5 years)</a:t>
            </a:r>
          </a:p>
          <a:p>
            <a:pPr marL="2290763" marR="5080" lvl="0" indent="-111125"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Monthly retirement benefit amount depends upon the value of the benefit you have accumulated when you begin receiving retirement checks.  This includes the contributions made by the employee and ECU.</a:t>
            </a:r>
          </a:p>
          <a:p>
            <a:pPr marL="2290763" marR="5080" lvl="0" indent="-111125"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Cannot use unused sick leave as retirement service credit</a:t>
            </a:r>
          </a:p>
          <a:p>
            <a:pPr marL="2058988" marR="508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5080" lvl="0" indent="0"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1400" i="0" u="sng" strike="noStrike" kern="0" cap="none" spc="0" normalizeH="0" noProof="0" dirty="0">
                <a:ln>
                  <a:noFill/>
                </a:ln>
                <a:solidFill>
                  <a:srgbClr val="0000FF"/>
                </a:solidFill>
                <a:effectLst/>
                <a:uLnTx/>
                <a:uFill>
                  <a:solidFill>
                    <a:srgbClr val="0000FF"/>
                  </a:solidFill>
                </a:uFill>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Mandatory Retirement Plan Decision Guide</a:t>
            </a:r>
            <a:r>
              <a:rPr kumimoji="0" lang="en-US" sz="1400" i="0" u="none" strike="noStrike" kern="0" cap="none" spc="0"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 </a:t>
            </a:r>
            <a:r>
              <a:rPr kumimoji="0" lang="en-US" sz="1400" i="0" u="none" strike="noStrike" kern="1200" cap="none" spc="0" normalizeH="0" baseline="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has a </a:t>
            </a: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comparison of the two plans on pages 7 – 8.</a:t>
            </a:r>
            <a:endParaRPr kumimoji="0" lang="en-US" sz="1400" i="0" u="heavy" strike="noStrike" kern="1200" cap="none" spc="0" normalizeH="0" baseline="0" noProof="0" dirty="0">
              <a:ln>
                <a:noFill/>
              </a:ln>
              <a:solidFill>
                <a:srgbClr val="0066FF"/>
              </a:solidFill>
              <a:effectLst/>
              <a:uLnTx/>
              <a:uFill>
                <a:solidFill>
                  <a:srgbClr val="0066FF"/>
                </a:solidFill>
              </a:uFill>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4A121C5-459E-287D-7C7A-0BC963CCFA0E}"/>
              </a:ext>
            </a:extLst>
          </p:cNvPr>
          <p:cNvSpPr txBox="1"/>
          <p:nvPr/>
        </p:nvSpPr>
        <p:spPr>
          <a:xfrm>
            <a:off x="137814" y="423205"/>
            <a:ext cx="8879516" cy="938719"/>
          </a:xfrm>
          <a:prstGeom prst="rect">
            <a:avLst/>
          </a:prstGeom>
          <a:noFill/>
        </p:spPr>
        <p:txBody>
          <a:bodyPr wrap="square" rtlCol="0">
            <a:spAutoFit/>
          </a:bodyPr>
          <a:lstStyle/>
          <a:p>
            <a:pPr marL="0" marR="0" lvl="0" indent="0" defTabSz="457200" rtl="0" eaLnBrk="1" fontAlgn="auto" latinLnBrk="0" hangingPunct="1">
              <a:buClrTx/>
              <a:buSzTx/>
              <a:buFontTx/>
              <a:buNone/>
              <a:tabLst/>
              <a:defRPr/>
            </a:pP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1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a:t>
            </a:r>
          </a:p>
          <a:p>
            <a:pPr marL="0" marR="0" lvl="0" indent="0" defTabSz="457200" rtl="0" eaLnBrk="1" fontAlgn="auto" latinLnBrk="0" hangingPunct="1">
              <a:buClrTx/>
              <a:buSzTx/>
              <a:buFontTx/>
              <a:buNone/>
              <a:tabLst/>
              <a:defRPr/>
            </a:pP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100" b="1"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brannp18@ecu.edu</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419D8EAD-A2A9-C893-2B16-03E58C32BBD2}"/>
              </a:ext>
            </a:extLst>
          </p:cNvPr>
          <p:cNvPicPr>
            <a:picLocks noChangeAspect="1"/>
          </p:cNvPicPr>
          <p:nvPr/>
        </p:nvPicPr>
        <p:blipFill>
          <a:blip r:embed="rId5"/>
          <a:stretch>
            <a:fillRect/>
          </a:stretch>
        </p:blipFill>
        <p:spPr>
          <a:xfrm>
            <a:off x="193480" y="2078846"/>
            <a:ext cx="1906742" cy="2699632"/>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0339" y="95459"/>
            <a:ext cx="8983226" cy="6672806"/>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90435" y="108776"/>
            <a:ext cx="8963129" cy="752129"/>
          </a:xfrm>
          <a:prstGeom prst="rect">
            <a:avLst/>
          </a:prstGeom>
        </p:spPr>
        <p:txBody>
          <a:bodyPr vert="horz" wrap="square" lIns="0" tIns="13335" rIns="0" bIns="0" rtlCol="0" anchor="ctr">
            <a:spAutoFit/>
          </a:bodyPr>
          <a:lstStyle/>
          <a:p>
            <a:pPr marR="5080" indent="15240" algn="ctr">
              <a:lnSpc>
                <a:spcPct val="100000"/>
              </a:lnSpc>
              <a:spcBef>
                <a:spcPts val="0"/>
              </a:spcBef>
            </a:pPr>
            <a:r>
              <a:rPr lang="en-US" sz="2400" b="1" kern="0" dirty="0">
                <a:latin typeface="Times New Roman" panose="02020603050405020304" pitchFamily="18" charset="0"/>
                <a:cs typeface="Times New Roman" panose="02020603050405020304" pitchFamily="18" charset="0"/>
              </a:rPr>
              <a:t>NEED HELP DECIDING ON A RETIREMENT PLAN?  </a:t>
            </a:r>
            <a:br>
              <a:rPr lang="en-US" sz="2400" b="1" kern="0" dirty="0">
                <a:latin typeface="Times New Roman" panose="02020603050405020304" pitchFamily="18" charset="0"/>
                <a:cs typeface="Times New Roman" panose="02020603050405020304" pitchFamily="18" charset="0"/>
              </a:rPr>
            </a:br>
            <a:r>
              <a:rPr lang="en-US" sz="2400" b="1" u="sng" kern="0" dirty="0">
                <a:latin typeface="Times New Roman" panose="02020603050405020304" pitchFamily="18" charset="0"/>
                <a:cs typeface="Times New Roman" panose="02020603050405020304" pitchFamily="18" charset="0"/>
              </a:rPr>
              <a:t>CAPTRUST CAN HELP</a:t>
            </a:r>
          </a:p>
        </p:txBody>
      </p:sp>
      <p:sp>
        <p:nvSpPr>
          <p:cNvPr id="6" name="object 6"/>
          <p:cNvSpPr txBox="1"/>
          <p:nvPr/>
        </p:nvSpPr>
        <p:spPr>
          <a:xfrm>
            <a:off x="70339" y="1122674"/>
            <a:ext cx="8983226" cy="4572406"/>
          </a:xfrm>
          <a:prstGeom prst="rect">
            <a:avLst/>
          </a:prstGeom>
        </p:spPr>
        <p:txBody>
          <a:bodyPr vert="horz" wrap="square" lIns="0" tIns="47625" rIns="0" bIns="0" rtlCol="0">
            <a:spAutoFit/>
          </a:bodyPr>
          <a:lstStyle/>
          <a:p>
            <a:pPr marL="115888" marR="600060" lvl="0" algn="l" defTabSz="457200" rtl="0" eaLnBrk="1" fontAlgn="auto" latinLnBrk="0" hangingPunct="1">
              <a:spcAft>
                <a:spcPts val="0"/>
              </a:spcAft>
              <a:buClrTx/>
              <a:buSzTx/>
              <a:buFontTx/>
              <a:buNone/>
              <a:defRPr/>
            </a:pP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ECU employees are eligible to receive </a:t>
            </a:r>
            <a:r>
              <a:rPr kumimoji="0" sz="18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free</a:t>
            </a: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consulting advice from an</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Independent</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Advisor through an organization called CAPTRUST</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15888" marR="600060" lvl="0" algn="l" defTabSz="457200" rtl="0" eaLnBrk="1" fontAlgn="auto" latinLnBrk="0" hangingPunct="1">
              <a:spcAft>
                <a:spcPts val="0"/>
              </a:spcAft>
              <a:buClrTx/>
              <a:buSzTx/>
              <a:buFontTx/>
              <a:buNone/>
              <a:defRPr/>
            </a:pPr>
            <a:endPar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15888" marR="5080" lvl="0" algn="l" defTabSz="457200" rtl="0" eaLnBrk="1" fontAlgn="auto" latinLnBrk="0" hangingPunct="1">
              <a:spcAft>
                <a:spcPts val="0"/>
              </a:spcAft>
              <a:buClrTx/>
              <a:buSzTx/>
              <a:buFontTx/>
              <a:buNone/>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CAPTRUST</a:t>
            </a: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not affiliated with any of the approved retirement carriers, so your specific criteria will be their </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objective when discussing the available options with you</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115888" marR="5080" lvl="0" algn="l" defTabSz="457200" rtl="0" eaLnBrk="1" fontAlgn="auto" latinLnBrk="0" hangingPunct="1">
              <a:spcAft>
                <a:spcPts val="0"/>
              </a:spcAft>
              <a:buClrTx/>
              <a:buSzTx/>
              <a:buFontTx/>
              <a:buNone/>
              <a:defRPr/>
            </a:pPr>
            <a:endPar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15888" marR="0" lvl="0" algn="l" defTabSz="457200" rtl="0" eaLnBrk="1" fontAlgn="auto" latinLnBrk="0" hangingPunct="1">
              <a:spcAft>
                <a:spcPts val="0"/>
              </a:spcAft>
              <a:buClrTx/>
              <a:buSzTx/>
              <a:buFontTx/>
              <a:buNone/>
              <a:defRPr/>
            </a:pP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resource can be beneficial for:</a:t>
            </a:r>
          </a:p>
          <a:p>
            <a:pPr marL="461963" marR="0" lvl="0" indent="-230188" algn="l" defTabSz="457200" rtl="0" eaLnBrk="1" fontAlgn="auto" latinLnBrk="0" hangingPunct="1">
              <a:spcAft>
                <a:spcPts val="0"/>
              </a:spcAft>
              <a:buClrTx/>
              <a:buSzPct val="80000"/>
              <a:buFont typeface="Wingdings"/>
              <a:buChar char=""/>
              <a:defRPr/>
            </a:pP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Information to help with enrollment decision between TSERS</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ORP</a:t>
            </a:r>
            <a:endPar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61963" marR="646415" lvl="0" indent="-230188" algn="l" defTabSz="457200" rtl="0" eaLnBrk="1" fontAlgn="auto" latinLnBrk="0" hangingPunct="1">
              <a:spcAft>
                <a:spcPts val="0"/>
              </a:spcAft>
              <a:buClrTx/>
              <a:buSzPct val="80000"/>
              <a:buFont typeface="Wingdings"/>
              <a:buChar char=""/>
              <a:defRPr/>
            </a:pP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Detailed information and specific personal advice about the ORP and defined contribution plans investment options</a:t>
            </a:r>
          </a:p>
          <a:p>
            <a:pPr marL="461963" marR="525132" lvl="0" indent="-230188" algn="l" defTabSz="457200" rtl="0" eaLnBrk="1" fontAlgn="auto" latinLnBrk="0" hangingPunct="1">
              <a:spcAft>
                <a:spcPts val="0"/>
              </a:spcAft>
              <a:buClrTx/>
              <a:buSzPct val="80000"/>
              <a:buFont typeface="Wingdings"/>
              <a:buChar char=""/>
              <a:defRPr/>
            </a:pP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Set appointment for on-site confidential session regarding enrollment decision</a:t>
            </a:r>
          </a:p>
          <a:p>
            <a:pPr marL="461963" marR="0" lvl="0" indent="-230188" algn="l" defTabSz="457200" rtl="0" eaLnBrk="1" fontAlgn="auto" latinLnBrk="0" hangingPunct="1">
              <a:spcAft>
                <a:spcPts val="0"/>
              </a:spcAft>
              <a:buClrTx/>
              <a:buSzPct val="80000"/>
              <a:buFont typeface="Wingdings"/>
              <a:buChar char=""/>
              <a:defRPr/>
            </a:pPr>
            <a:r>
              <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Answer day-to-day questions</a:t>
            </a:r>
          </a:p>
          <a:p>
            <a:pPr marL="0" marR="0" lvl="0" indent="0" algn="l" defTabSz="457200" rtl="0" eaLnBrk="1" fontAlgn="auto" latinLnBrk="0" hangingPunct="1">
              <a:spcAft>
                <a:spcPts val="0"/>
              </a:spcAft>
              <a:buClrTx/>
              <a:buSzTx/>
              <a:buFontTx/>
              <a:buNone/>
              <a:tabLst/>
              <a:defRPr/>
            </a:pPr>
            <a:endPar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spcAft>
                <a:spcPts val="0"/>
              </a:spcAft>
              <a:buClrTx/>
              <a:buSzTx/>
              <a:buFontTx/>
              <a:buNone/>
              <a:tabLst/>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would like to take advantage of this </a:t>
            </a:r>
            <a:r>
              <a:rPr kumimoji="0" lang="en-US" sz="18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free</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service, contact CAPTRUST </a:t>
            </a:r>
          </a:p>
          <a:p>
            <a:pPr marL="0" marR="0" lvl="0" indent="0" algn="ctr" defTabSz="457200" rtl="0" eaLnBrk="1" fontAlgn="auto" latinLnBrk="0" hangingPunct="1">
              <a:spcAft>
                <a:spcPts val="0"/>
              </a:spcAft>
              <a:buClrTx/>
              <a:buSzTx/>
              <a:buFontTx/>
              <a:buNone/>
              <a:tabLst/>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800-967-9948</a:t>
            </a:r>
            <a:endParaRPr lang="en-US" kern="0" dirty="0">
              <a:solidFill>
                <a:prstClr val="black"/>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spcAft>
                <a:spcPts val="0"/>
              </a:spcAft>
              <a:buClrTx/>
              <a:buSzTx/>
              <a:buFontTx/>
              <a:buNone/>
              <a:tabLst/>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https://www.captrustatwork.com/scheduler</a:t>
            </a: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866771F-D00C-7D0F-14B0-2DDA0369F3F0}"/>
              </a:ext>
            </a:extLst>
          </p:cNvPr>
          <p:cNvSpPr txBox="1"/>
          <p:nvPr/>
        </p:nvSpPr>
        <p:spPr>
          <a:xfrm>
            <a:off x="90435" y="5763596"/>
            <a:ext cx="8978693" cy="1015663"/>
          </a:xfrm>
          <a:prstGeom prst="rect">
            <a:avLst/>
          </a:prstGeom>
          <a:noFill/>
        </p:spPr>
        <p:txBody>
          <a:bodyPr wrap="square" rtlCol="0">
            <a:spAutoFit/>
          </a:bodyPr>
          <a:lstStyle/>
          <a:p>
            <a:pPr marL="0" marR="0" lvl="0" indent="0" defTabSz="457200" rtl="0" eaLnBrk="1" fontAlgn="auto" latinLnBrk="0" hangingPunct="1">
              <a:buClrTx/>
              <a:buSzTx/>
              <a:buFontTx/>
              <a:buNone/>
              <a:tabLst/>
              <a:defRPr/>
            </a:pP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2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a:t>
            </a:r>
          </a:p>
          <a:p>
            <a:pPr marL="0" marR="0" lvl="0" indent="0" defTabSz="457200" rtl="0" eaLnBrk="1" fontAlgn="auto" latinLnBrk="0" hangingPunct="1">
              <a:buClrTx/>
              <a:buSzTx/>
              <a:buFontTx/>
              <a:buNone/>
              <a:tabLst/>
              <a:defRPr/>
            </a:pP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200" b="1"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brannp18@ecu.edu</a:t>
            </a:r>
            <a:r>
              <a:rPr kumimoji="0" lang="en-US" sz="12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object 10">
            <a:extLst>
              <a:ext uri="{FF2B5EF4-FFF2-40B4-BE49-F238E27FC236}">
                <a16:creationId xmlns:a16="http://schemas.microsoft.com/office/drawing/2014/main" id="{9064E272-7E48-4264-0AB6-7BBCC3022DCB}"/>
              </a:ext>
            </a:extLst>
          </p:cNvPr>
          <p:cNvSpPr/>
          <p:nvPr/>
        </p:nvSpPr>
        <p:spPr>
          <a:xfrm>
            <a:off x="8204632" y="86158"/>
            <a:ext cx="841248" cy="841248"/>
          </a:xfrm>
          <a:custGeom>
            <a:avLst/>
            <a:gdLst/>
            <a:ahLst/>
            <a:cxnLst/>
            <a:rect l="l" t="t" r="r" b="b"/>
            <a:pathLst>
              <a:path w="1420495" h="1371600">
                <a:moveTo>
                  <a:pt x="1420368" y="0"/>
                </a:moveTo>
                <a:lnTo>
                  <a:pt x="0" y="0"/>
                </a:lnTo>
                <a:lnTo>
                  <a:pt x="473456" y="457200"/>
                </a:lnTo>
                <a:lnTo>
                  <a:pt x="963168" y="457200"/>
                </a:lnTo>
                <a:lnTo>
                  <a:pt x="963168" y="930097"/>
                </a:lnTo>
                <a:lnTo>
                  <a:pt x="1420368" y="1371600"/>
                </a:lnTo>
                <a:lnTo>
                  <a:pt x="1420368"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9">
            <a:extLst>
              <a:ext uri="{FF2B5EF4-FFF2-40B4-BE49-F238E27FC236}">
                <a16:creationId xmlns:a16="http://schemas.microsoft.com/office/drawing/2014/main" id="{E2BD4C5D-E711-0187-5F24-3B360B10F111}"/>
              </a:ext>
            </a:extLst>
          </p:cNvPr>
          <p:cNvSpPr/>
          <p:nvPr/>
        </p:nvSpPr>
        <p:spPr>
          <a:xfrm rot="5400000">
            <a:off x="67187" y="86158"/>
            <a:ext cx="841248" cy="841248"/>
          </a:xfrm>
          <a:custGeom>
            <a:avLst/>
            <a:gdLst/>
            <a:ahLst/>
            <a:cxnLst/>
            <a:rect l="l" t="t" r="r" b="b"/>
            <a:pathLst>
              <a:path w="1419225" h="1371600">
                <a:moveTo>
                  <a:pt x="0" y="0"/>
                </a:moveTo>
                <a:lnTo>
                  <a:pt x="0" y="1371600"/>
                </a:lnTo>
                <a:lnTo>
                  <a:pt x="1418844" y="1371600"/>
                </a:lnTo>
                <a:lnTo>
                  <a:pt x="945896" y="914400"/>
                </a:lnTo>
                <a:lnTo>
                  <a:pt x="457200" y="914400"/>
                </a:lnTo>
                <a:lnTo>
                  <a:pt x="457200" y="441972"/>
                </a:lnTo>
                <a:lnTo>
                  <a:pt x="0" y="0"/>
                </a:lnTo>
                <a:close/>
              </a:path>
            </a:pathLst>
          </a:custGeom>
          <a:solidFill>
            <a:srgbClr val="592A8A"/>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13"/>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00484" y="110532"/>
            <a:ext cx="8953081" cy="6631911"/>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8222368" y="113786"/>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p:nvPr/>
        </p:nvSpPr>
        <p:spPr>
          <a:xfrm rot="16200000">
            <a:off x="101931" y="5901195"/>
            <a:ext cx="841248" cy="841248"/>
          </a:xfrm>
          <a:custGeom>
            <a:avLst/>
            <a:gdLst/>
            <a:ahLst/>
            <a:cxnLst/>
            <a:rect l="l" t="t" r="r" b="b"/>
            <a:pathLst>
              <a:path w="1371600" h="1419225">
                <a:moveTo>
                  <a:pt x="1371600" y="0"/>
                </a:moveTo>
                <a:lnTo>
                  <a:pt x="0" y="0"/>
                </a:lnTo>
                <a:lnTo>
                  <a:pt x="0" y="1418844"/>
                </a:lnTo>
                <a:lnTo>
                  <a:pt x="457200" y="945896"/>
                </a:lnTo>
                <a:lnTo>
                  <a:pt x="457200" y="457200"/>
                </a:lnTo>
                <a:lnTo>
                  <a:pt x="929627" y="457200"/>
                </a:lnTo>
                <a:lnTo>
                  <a:pt x="1371600"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p:nvPr/>
        </p:nvSpPr>
        <p:spPr>
          <a:xfrm>
            <a:off x="4975341" y="2228920"/>
            <a:ext cx="3647551" cy="3876529"/>
          </a:xfrm>
          <a:prstGeom prst="rect">
            <a:avLst/>
          </a:prstGeom>
          <a:blipFill>
            <a:blip r:embed="rId3" cstate="print"/>
            <a:stretch>
              <a:fillRect/>
            </a:stretch>
          </a:blip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9">
            <a:extLst>
              <a:ext uri="{FF2B5EF4-FFF2-40B4-BE49-F238E27FC236}">
                <a16:creationId xmlns:a16="http://schemas.microsoft.com/office/drawing/2014/main" id="{54E57478-83B3-F5E7-7588-D7633434B900}"/>
              </a:ext>
            </a:extLst>
          </p:cNvPr>
          <p:cNvSpPr/>
          <p:nvPr/>
        </p:nvSpPr>
        <p:spPr>
          <a:xfrm rot="5400000">
            <a:off x="111407" y="110531"/>
            <a:ext cx="841248" cy="841248"/>
          </a:xfrm>
          <a:custGeom>
            <a:avLst/>
            <a:gdLst/>
            <a:ahLst/>
            <a:cxnLst/>
            <a:rect l="l" t="t" r="r" b="b"/>
            <a:pathLst>
              <a:path w="1419225" h="1371600">
                <a:moveTo>
                  <a:pt x="0" y="0"/>
                </a:moveTo>
                <a:lnTo>
                  <a:pt x="0" y="1371600"/>
                </a:lnTo>
                <a:lnTo>
                  <a:pt x="1418844" y="1371600"/>
                </a:lnTo>
                <a:lnTo>
                  <a:pt x="945896" y="914400"/>
                </a:lnTo>
                <a:lnTo>
                  <a:pt x="457200" y="914400"/>
                </a:lnTo>
                <a:lnTo>
                  <a:pt x="457200" y="441972"/>
                </a:lnTo>
                <a:lnTo>
                  <a:pt x="0"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6">
            <a:extLst>
              <a:ext uri="{FF2B5EF4-FFF2-40B4-BE49-F238E27FC236}">
                <a16:creationId xmlns:a16="http://schemas.microsoft.com/office/drawing/2014/main" id="{8DF260B1-3C91-B53E-1456-5DF22D5D2860}"/>
              </a:ext>
            </a:extLst>
          </p:cNvPr>
          <p:cNvSpPr/>
          <p:nvPr/>
        </p:nvSpPr>
        <p:spPr>
          <a:xfrm rot="5400000">
            <a:off x="8202268" y="5892148"/>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D27911A-1CE8-966E-64BE-84D5AFC5D807}"/>
              </a:ext>
            </a:extLst>
          </p:cNvPr>
          <p:cNvSpPr txBox="1"/>
          <p:nvPr/>
        </p:nvSpPr>
        <p:spPr>
          <a:xfrm>
            <a:off x="100484" y="2502012"/>
            <a:ext cx="4481567" cy="2585323"/>
          </a:xfrm>
          <a:prstGeom prst="rect">
            <a:avLst/>
          </a:prstGeom>
          <a:noFill/>
        </p:spPr>
        <p:txBody>
          <a:bodyPr wrap="square" rtlCol="0">
            <a:spAutoFit/>
          </a:bodyPr>
          <a:lstStyle/>
          <a:p>
            <a:pPr marR="0" lvl="0" defTabSz="457200" rtl="0" eaLnBrk="1" fontAlgn="auto" latinLnBrk="0" hangingPunct="1">
              <a:buClrTx/>
              <a:buSzTx/>
              <a:buFontTx/>
              <a:buNone/>
              <a:tabLst/>
              <a:defRPr/>
            </a:pPr>
            <a:r>
              <a:rPr kumimoji="0" lang="en-US" sz="18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choose the TSERS as your mandatory retirement plan:</a:t>
            </a:r>
          </a:p>
          <a:p>
            <a:pPr marL="341313" marR="0" lvl="0" indent="-231775" defTabSz="457200" rtl="0" eaLnBrk="1" fontAlgn="auto" latinLnBrk="0" hangingPunct="1">
              <a:buClrTx/>
              <a:buSzTx/>
              <a:buFont typeface="Arial" panose="020B0604020202020204" pitchFamily="34" charset="0"/>
              <a:buChar char="•"/>
              <a:tabLst/>
              <a:defRPr/>
            </a:pPr>
            <a:r>
              <a:rPr kumimoji="0" lang="en-US" sz="18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 in the Empyrean benefits system</a:t>
            </a:r>
            <a:endParaRPr lang="en-US" kern="0" dirty="0">
              <a:solidFill>
                <a:prstClr val="black"/>
              </a:solidFill>
              <a:latin typeface="Times New Roman" panose="02020603050405020304" pitchFamily="18" charset="0"/>
              <a:cs typeface="Times New Roman" panose="02020603050405020304" pitchFamily="18" charset="0"/>
            </a:endParaRPr>
          </a:p>
          <a:p>
            <a:pPr marL="341313" marR="0" lvl="0" indent="-231775" defTabSz="457200" rtl="0" eaLnBrk="1" fontAlgn="auto" latinLnBrk="0" hangingPunct="1">
              <a:buClrTx/>
              <a:buSzTx/>
              <a:buFont typeface="Arial" panose="020B0604020202020204" pitchFamily="34" charset="0"/>
              <a:buChar char="•"/>
              <a:tabLst/>
              <a:defRPr/>
            </a:pPr>
            <a:r>
              <a:rPr lang="en-US" kern="0" dirty="0">
                <a:solidFill>
                  <a:prstClr val="black"/>
                </a:solidFill>
                <a:latin typeface="Times New Roman" panose="02020603050405020304" pitchFamily="18" charset="0"/>
                <a:cs typeface="Times New Roman" panose="02020603050405020304" pitchFamily="18" charset="0"/>
              </a:rPr>
              <a:t>You can complete </a:t>
            </a:r>
            <a:r>
              <a:rPr kumimoji="0" lang="en-US" sz="18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Form 2C to name a beneficiary</a:t>
            </a:r>
            <a:r>
              <a:rPr kumimoji="0" lang="en-US" sz="18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(ies) for the death benefit and the return of contributions benefit</a:t>
            </a:r>
          </a:p>
          <a:p>
            <a:pPr marL="803275" lvl="1" indent="-230188">
              <a:buFont typeface="Arial" panose="020B0604020202020204" pitchFamily="34" charset="0"/>
              <a:buChar char="•"/>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signature must be notarized</a:t>
            </a:r>
          </a:p>
          <a:p>
            <a:pPr marL="803275" lvl="1" indent="-230188">
              <a:buFont typeface="Arial" panose="020B0604020202020204" pitchFamily="34" charset="0"/>
              <a:buChar char="•"/>
              <a:defRPr/>
            </a:pPr>
            <a:r>
              <a:rPr lang="en-US" kern="0" noProof="0" dirty="0">
                <a:latin typeface="Times New Roman" panose="02020603050405020304" pitchFamily="18" charset="0"/>
                <a:cs typeface="Times New Roman" panose="02020603050405020304" pitchFamily="18" charset="0"/>
              </a:rPr>
              <a:t>O</a:t>
            </a:r>
            <a:r>
              <a:rPr kumimoji="0" lang="en-US" sz="1800" i="0" u="none" strike="noStrike" kern="0" cap="none" normalizeH="0" noProof="0" dirty="0">
                <a:ln>
                  <a:noFill/>
                </a:ln>
                <a:effectLst/>
                <a:uLnTx/>
                <a:uFill>
                  <a:solidFill>
                    <a:srgbClr val="050505"/>
                  </a:solidFill>
                </a:uFill>
                <a:latin typeface="Times New Roman" panose="02020603050405020304" pitchFamily="18" charset="0"/>
                <a:ea typeface="+mn-ea"/>
                <a:cs typeface="Times New Roman" panose="02020603050405020304" pitchFamily="18" charset="0"/>
              </a:rPr>
              <a:t>riginal form must be mailed </a:t>
            </a:r>
            <a:r>
              <a:rPr kumimoji="0" lang="en-US" sz="18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to the address located at the top of the form</a:t>
            </a:r>
          </a:p>
        </p:txBody>
      </p:sp>
      <p:sp>
        <p:nvSpPr>
          <p:cNvPr id="10" name="TextBox 9">
            <a:extLst>
              <a:ext uri="{FF2B5EF4-FFF2-40B4-BE49-F238E27FC236}">
                <a16:creationId xmlns:a16="http://schemas.microsoft.com/office/drawing/2014/main" id="{BEB19DD0-9F50-860F-DEA3-84F875EE5C68}"/>
              </a:ext>
            </a:extLst>
          </p:cNvPr>
          <p:cNvSpPr txBox="1"/>
          <p:nvPr/>
        </p:nvSpPr>
        <p:spPr>
          <a:xfrm>
            <a:off x="111408" y="130716"/>
            <a:ext cx="8932108" cy="2162130"/>
          </a:xfrm>
          <a:prstGeom prst="rect">
            <a:avLst/>
          </a:prstGeom>
          <a:noFill/>
        </p:spPr>
        <p:txBody>
          <a:bodyPr wrap="square" rtlCol="0">
            <a:spAutoFit/>
          </a:bodyPr>
          <a:lstStyle/>
          <a:p>
            <a:pPr algn="ctr"/>
            <a:r>
              <a:rPr lang="en-US" sz="2400" b="1" u="sng" kern="0" dirty="0">
                <a:latin typeface="Times New Roman" panose="02020603050405020304" pitchFamily="18" charset="0"/>
                <a:cs typeface="Times New Roman" panose="02020603050405020304" pitchFamily="18" charset="0"/>
              </a:rPr>
              <a:t>TSERS</a:t>
            </a:r>
          </a:p>
          <a:p>
            <a:pPr algn="ctr"/>
            <a:r>
              <a:rPr lang="en-US" sz="1400" b="1" kern="0" dirty="0">
                <a:latin typeface="Times New Roman" panose="02020603050405020304" pitchFamily="18" charset="0"/>
                <a:cs typeface="Times New Roman" panose="02020603050405020304" pitchFamily="18" charset="0"/>
              </a:rPr>
              <a:t>For more information – </a:t>
            </a:r>
            <a:r>
              <a:rPr lang="en-US" sz="1400" b="1" kern="0" dirty="0">
                <a:latin typeface="Times New Roman" panose="02020603050405020304" pitchFamily="18" charset="0"/>
                <a:cs typeface="Times New Roman" panose="02020603050405020304" pitchFamily="18" charset="0"/>
                <a:hlinkClick r:id="rId4"/>
              </a:rPr>
              <a:t>www.myncretirement.com</a:t>
            </a:r>
            <a:endParaRPr lang="en-US" sz="1400" b="1" kern="0" dirty="0">
              <a:latin typeface="Times New Roman" panose="02020603050405020304" pitchFamily="18" charset="0"/>
              <a:cs typeface="Times New Roman" panose="02020603050405020304" pitchFamily="18" charset="0"/>
            </a:endParaRPr>
          </a:p>
          <a:p>
            <a:pPr algn="ctr"/>
            <a:endParaRPr lang="en-US" sz="1050" b="1" kern="0" dirty="0">
              <a:latin typeface="Times New Roman" panose="02020603050405020304" pitchFamily="18" charset="0"/>
              <a:cs typeface="Times New Roman" panose="02020603050405020304" pitchFamily="18" charset="0"/>
            </a:endParaRPr>
          </a:p>
          <a:p>
            <a:pPr algn="ct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Register to use the ORBIT website to view your TSERS account at </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https://orbit.myncretirement.com/</a:t>
            </a:r>
            <a:endParaRPr lang="en-US" sz="1600" kern="0" dirty="0">
              <a:latin typeface="Times New Roman" panose="02020603050405020304" pitchFamily="18" charset="0"/>
              <a:cs typeface="Times New Roman" panose="02020603050405020304" pitchFamily="18" charset="0"/>
            </a:endParaRPr>
          </a:p>
          <a:p>
            <a:pPr algn="ctr"/>
            <a:endParaRPr lang="en-US" sz="1000" b="1" kern="0" dirty="0">
              <a:latin typeface="Times New Roman" panose="02020603050405020304" pitchFamily="18" charset="0"/>
              <a:cs typeface="Times New Roman" panose="02020603050405020304" pitchFamily="18" charset="0"/>
            </a:endParaRPr>
          </a:p>
          <a:p>
            <a:pPr marL="0" marR="0" lvl="0" indent="0" defTabSz="457200" rtl="0" eaLnBrk="1" fontAlgn="auto" latinLnBrk="0" hangingPunct="1">
              <a:buClrTx/>
              <a:buSzTx/>
              <a:buFontTx/>
              <a:buNone/>
              <a:tabLst/>
              <a:defRPr/>
            </a:pP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1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a:t>
            </a:r>
          </a:p>
          <a:p>
            <a:pPr marL="0" marR="0" lvl="0" indent="0" defTabSz="457200" rtl="0" eaLnBrk="1" fontAlgn="auto" latinLnBrk="0" hangingPunct="1">
              <a:buClrTx/>
              <a:buSzTx/>
              <a:buFontTx/>
              <a:buNone/>
              <a:tabLst/>
              <a:defRPr/>
            </a:pP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100" b="1"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6"/>
              </a:rPr>
              <a:t>brannp18@ecu.edu</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8383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endParaRPr dirty="0">
              <a:solidFill>
                <a:prstClr val="black"/>
              </a:solidFill>
              <a:latin typeface="Calibri" panose="020F0502020204030204"/>
            </a:endParaRPr>
          </a:p>
        </p:txBody>
      </p:sp>
      <p:sp>
        <p:nvSpPr>
          <p:cNvPr id="3" name="object 3"/>
          <p:cNvSpPr/>
          <p:nvPr/>
        </p:nvSpPr>
        <p:spPr>
          <a:xfrm>
            <a:off x="70338" y="64290"/>
            <a:ext cx="8983227" cy="672942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endParaRPr dirty="0">
              <a:solidFill>
                <a:prstClr val="black"/>
              </a:solidFill>
              <a:latin typeface="Calibri" panose="020F0502020204030204"/>
            </a:endParaRPr>
          </a:p>
        </p:txBody>
      </p:sp>
      <p:sp>
        <p:nvSpPr>
          <p:cNvPr id="5" name="object 5"/>
          <p:cNvSpPr txBox="1">
            <a:spLocks noGrp="1"/>
          </p:cNvSpPr>
          <p:nvPr>
            <p:ph type="title"/>
          </p:nvPr>
        </p:nvSpPr>
        <p:spPr>
          <a:xfrm>
            <a:off x="70337" y="71965"/>
            <a:ext cx="8983227" cy="752129"/>
          </a:xfrm>
          <a:prstGeom prst="rect">
            <a:avLst/>
          </a:prstGeom>
        </p:spPr>
        <p:txBody>
          <a:bodyPr vert="horz" wrap="square" lIns="0" tIns="13335" rIns="0" bIns="0" rtlCol="0" anchor="ctr">
            <a:spAutoFit/>
          </a:bodyPr>
          <a:lstStyle/>
          <a:p>
            <a:pPr marR="5080" indent="15240" algn="ctr">
              <a:lnSpc>
                <a:spcPct val="100000"/>
              </a:lnSpc>
              <a:spcBef>
                <a:spcPts val="0"/>
              </a:spcBef>
            </a:pPr>
            <a:r>
              <a:rPr lang="en-US" sz="2400" b="1" kern="0" dirty="0">
                <a:latin typeface="Times New Roman" panose="02020603050405020304" pitchFamily="18" charset="0"/>
                <a:cs typeface="Times New Roman" panose="02020603050405020304" pitchFamily="18" charset="0"/>
              </a:rPr>
              <a:t>TSERS – FORM 2C </a:t>
            </a:r>
            <a:br>
              <a:rPr lang="en-US" sz="2400" b="1" u="sng" kern="0" dirty="0">
                <a:latin typeface="Times New Roman" panose="02020603050405020304" pitchFamily="18" charset="0"/>
                <a:cs typeface="Times New Roman" panose="02020603050405020304" pitchFamily="18" charset="0"/>
              </a:rPr>
            </a:br>
            <a:r>
              <a:rPr lang="en-US" sz="2400" b="1" u="sng" kern="0" dirty="0">
                <a:latin typeface="Times New Roman" panose="02020603050405020304" pitchFamily="18" charset="0"/>
                <a:cs typeface="Times New Roman" panose="02020603050405020304" pitchFamily="18" charset="0"/>
              </a:rPr>
              <a:t>ACTIVE EMPLOYEE DEATH BENEFITS</a:t>
            </a:r>
            <a:endParaRPr sz="2400" b="1" u="sng" kern="0" dirty="0">
              <a:latin typeface="Times New Roman" panose="02020603050405020304" pitchFamily="18" charset="0"/>
              <a:cs typeface="Times New Roman" panose="02020603050405020304" pitchFamily="18" charset="0"/>
            </a:endParaRPr>
          </a:p>
        </p:txBody>
      </p:sp>
      <p:sp>
        <p:nvSpPr>
          <p:cNvPr id="8" name="object 9">
            <a:extLst>
              <a:ext uri="{FF2B5EF4-FFF2-40B4-BE49-F238E27FC236}">
                <a16:creationId xmlns:a16="http://schemas.microsoft.com/office/drawing/2014/main" id="{362C255C-BFC3-78CA-75C8-B8660D9F93EF}"/>
              </a:ext>
            </a:extLst>
          </p:cNvPr>
          <p:cNvSpPr/>
          <p:nvPr/>
        </p:nvSpPr>
        <p:spPr>
          <a:xfrm rot="5400000">
            <a:off x="69898" y="71965"/>
            <a:ext cx="841248" cy="841248"/>
          </a:xfrm>
          <a:custGeom>
            <a:avLst/>
            <a:gdLst/>
            <a:ahLst/>
            <a:cxnLst/>
            <a:rect l="l" t="t" r="r" b="b"/>
            <a:pathLst>
              <a:path w="1419225" h="1371600">
                <a:moveTo>
                  <a:pt x="0" y="0"/>
                </a:moveTo>
                <a:lnTo>
                  <a:pt x="0" y="1371600"/>
                </a:lnTo>
                <a:lnTo>
                  <a:pt x="1418844" y="1371600"/>
                </a:lnTo>
                <a:lnTo>
                  <a:pt x="945896" y="914400"/>
                </a:lnTo>
                <a:lnTo>
                  <a:pt x="457200" y="914400"/>
                </a:lnTo>
                <a:lnTo>
                  <a:pt x="457200" y="441972"/>
                </a:lnTo>
                <a:lnTo>
                  <a:pt x="0" y="0"/>
                </a:lnTo>
                <a:close/>
              </a:path>
            </a:pathLst>
          </a:custGeom>
          <a:solidFill>
            <a:srgbClr val="592A8A"/>
          </a:solidFill>
          <a:ln>
            <a:solidFill>
              <a:schemeClr val="tx1"/>
            </a:solidFill>
          </a:ln>
        </p:spPr>
        <p:txBody>
          <a:bodyPr wrap="square" lIns="0" tIns="0" rIns="0" bIns="0" rtlCol="0"/>
          <a:lstStyle/>
          <a:p>
            <a:endParaRPr dirty="0">
              <a:solidFill>
                <a:prstClr val="black"/>
              </a:solidFill>
              <a:latin typeface="Calibri" panose="020F0502020204030204"/>
            </a:endParaRPr>
          </a:p>
        </p:txBody>
      </p:sp>
      <p:sp>
        <p:nvSpPr>
          <p:cNvPr id="10" name="object 9">
            <a:extLst>
              <a:ext uri="{FF2B5EF4-FFF2-40B4-BE49-F238E27FC236}">
                <a16:creationId xmlns:a16="http://schemas.microsoft.com/office/drawing/2014/main" id="{D4AD4601-8EEA-3C22-E51C-AC0237BABA9B}"/>
              </a:ext>
            </a:extLst>
          </p:cNvPr>
          <p:cNvSpPr/>
          <p:nvPr/>
        </p:nvSpPr>
        <p:spPr>
          <a:xfrm>
            <a:off x="8212316" y="64290"/>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endParaRPr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22EB04F2-8295-098B-A6D9-ADD58537BE00}"/>
              </a:ext>
            </a:extLst>
          </p:cNvPr>
          <p:cNvSpPr txBox="1"/>
          <p:nvPr/>
        </p:nvSpPr>
        <p:spPr>
          <a:xfrm>
            <a:off x="69898" y="857724"/>
            <a:ext cx="8983226" cy="6032421"/>
          </a:xfrm>
          <a:prstGeom prst="rect">
            <a:avLst/>
          </a:prstGeom>
          <a:noFill/>
        </p:spPr>
        <p:txBody>
          <a:bodyPr wrap="square" rtlCol="0">
            <a:spAutoFit/>
          </a:bodyPr>
          <a:lstStyle/>
          <a:p>
            <a:r>
              <a:rPr lang="en-US" sz="1400" b="1" kern="0" dirty="0">
                <a:latin typeface="Times New Roman" panose="02020603050405020304" pitchFamily="18" charset="0"/>
                <a:cs typeface="Times New Roman" panose="02020603050405020304" pitchFamily="18" charset="0"/>
              </a:rPr>
              <a:t>RETURN OF CONTRIBUTIONS</a:t>
            </a:r>
            <a:br>
              <a:rPr lang="en-US" sz="1400" kern="0" dirty="0">
                <a:latin typeface="Times New Roman" panose="02020603050405020304" pitchFamily="18" charset="0"/>
                <a:cs typeface="Times New Roman" panose="02020603050405020304" pitchFamily="18" charset="0"/>
              </a:rPr>
            </a:br>
            <a:r>
              <a:rPr lang="en-US" sz="1400" kern="0" dirty="0">
                <a:latin typeface="Times New Roman" panose="02020603050405020304" pitchFamily="18" charset="0"/>
                <a:cs typeface="Times New Roman" panose="02020603050405020304" pitchFamily="18" charset="0"/>
              </a:rPr>
              <a:t>After your death, your beneficiary will receive a return of your contributions plus interest at 4% compounded annually on your prior year ending balance, through your date of death. This is a lump-sum payment. If you meet certain eligibility requirements, a monthly Survivor’s Alternate Benefit may be paid to your beneficiary instead of a return of contributions if you have only one eligible beneficiary living at the time of your death.</a:t>
            </a:r>
            <a:endParaRPr lang="en-US" sz="500" kern="0" dirty="0">
              <a:latin typeface="Times New Roman" panose="02020603050405020304" pitchFamily="18" charset="0"/>
              <a:cs typeface="Times New Roman" panose="02020603050405020304" pitchFamily="18" charset="0"/>
            </a:endParaRPr>
          </a:p>
          <a:p>
            <a:pPr marL="231775"/>
            <a:r>
              <a:rPr lang="en-US" sz="1400" b="1" kern="0" dirty="0">
                <a:latin typeface="Times New Roman" panose="02020603050405020304" pitchFamily="18" charset="0"/>
                <a:cs typeface="Times New Roman" panose="02020603050405020304" pitchFamily="18" charset="0"/>
              </a:rPr>
              <a:t>SURVIVOR’S ALTERNATE BENEFIT (</a:t>
            </a:r>
            <a:r>
              <a:rPr lang="en-US" sz="1400" kern="0" dirty="0">
                <a:latin typeface="Times New Roman" panose="02020603050405020304" pitchFamily="18" charset="0"/>
                <a:cs typeface="Times New Roman" panose="02020603050405020304" pitchFamily="18" charset="0"/>
              </a:rPr>
              <a:t>If you do not meet one of these two conditions, your beneficiary(ies) will be able to receive only a return of your contributions.) </a:t>
            </a:r>
            <a:br>
              <a:rPr lang="en-US" sz="1400" b="1" kern="0" dirty="0">
                <a:latin typeface="Times New Roman" panose="02020603050405020304" pitchFamily="18" charset="0"/>
                <a:cs typeface="Times New Roman" panose="02020603050405020304" pitchFamily="18" charset="0"/>
              </a:rPr>
            </a:br>
            <a:r>
              <a:rPr lang="en-US" sz="1400" kern="0" dirty="0">
                <a:latin typeface="Times New Roman" panose="02020603050405020304" pitchFamily="18" charset="0"/>
                <a:cs typeface="Times New Roman" panose="02020603050405020304" pitchFamily="18" charset="0"/>
              </a:rPr>
              <a:t>Provided you have not retired, the monthly Survivor’s Alternate Benefit may be payable if you have only one eligible beneficiary for the return of your contributions living at the time of your death and you die while in active service or within 180 days of your last day of service after meeting one of the following conditions:</a:t>
            </a:r>
          </a:p>
          <a:p>
            <a:pPr marL="682625" indent="-220663">
              <a:buFont typeface="Arial" panose="020B0604020202020204" pitchFamily="34" charset="0"/>
              <a:buChar char="•"/>
            </a:pPr>
            <a:r>
              <a:rPr lang="en-US" sz="1400" kern="0" dirty="0">
                <a:latin typeface="Times New Roman" panose="02020603050405020304" pitchFamily="18" charset="0"/>
                <a:cs typeface="Times New Roman" panose="02020603050405020304" pitchFamily="18" charset="0"/>
              </a:rPr>
              <a:t>You complete 20 years of creditable service (not including credit for unused sick leave) regardless of age.</a:t>
            </a:r>
          </a:p>
          <a:p>
            <a:pPr marL="682625" indent="-220663">
              <a:buFont typeface="Arial" panose="020B0604020202020204" pitchFamily="34" charset="0"/>
              <a:buChar char="•"/>
            </a:pPr>
            <a:r>
              <a:rPr lang="en-US" sz="1400" kern="0" dirty="0">
                <a:latin typeface="Times New Roman" panose="02020603050405020304" pitchFamily="18" charset="0"/>
                <a:cs typeface="Times New Roman" panose="02020603050405020304" pitchFamily="18" charset="0"/>
              </a:rPr>
              <a:t>You reach age 60 with five years of creditable service.</a:t>
            </a:r>
          </a:p>
          <a:p>
            <a:pPr marL="231775"/>
            <a:r>
              <a:rPr lang="en-US" sz="1400" kern="0" dirty="0">
                <a:latin typeface="Times New Roman" panose="02020603050405020304" pitchFamily="18" charset="0"/>
                <a:cs typeface="Times New Roman" panose="02020603050405020304" pitchFamily="18" charset="0"/>
              </a:rPr>
              <a:t>The Survivor’s Alternate Benefit does not apply if you have two or more eligible principal beneficiaries for the return of contributions living at the time of your death, if your estate or living trust is your eligible beneficiary at the time of your death, or if  you have retired.  This lifetime monthly benefit payable to your beneficiary equals the amount you would have been entitled to receive under Option 2 had you survived and retired on the first of the month following your death.</a:t>
            </a:r>
          </a:p>
          <a:p>
            <a:pPr marL="111125"/>
            <a:endParaRPr lang="en-US" sz="800" kern="0" dirty="0">
              <a:latin typeface="Times New Roman" panose="02020603050405020304" pitchFamily="18" charset="0"/>
              <a:cs typeface="Times New Roman" panose="02020603050405020304" pitchFamily="18" charset="0"/>
            </a:endParaRPr>
          </a:p>
          <a:p>
            <a:r>
              <a:rPr lang="en-US" sz="1400" b="1" kern="0" dirty="0">
                <a:latin typeface="Times New Roman" panose="02020603050405020304" pitchFamily="18" charset="0"/>
                <a:cs typeface="Times New Roman" panose="02020603050405020304" pitchFamily="18" charset="0"/>
              </a:rPr>
              <a:t>LUMP-SUM DEATH BENEFIT FOR ACTIVE EMPLOYEES</a:t>
            </a:r>
            <a:br>
              <a:rPr lang="en-US" sz="1400" kern="0" dirty="0">
                <a:latin typeface="Times New Roman" panose="02020603050405020304" pitchFamily="18" charset="0"/>
                <a:cs typeface="Times New Roman" panose="02020603050405020304" pitchFamily="18" charset="0"/>
              </a:rPr>
            </a:br>
            <a:r>
              <a:rPr lang="en-US" sz="1400" kern="0" dirty="0">
                <a:latin typeface="Times New Roman" panose="02020603050405020304" pitchFamily="18" charset="0"/>
                <a:cs typeface="Times New Roman" panose="02020603050405020304" pitchFamily="18" charset="0"/>
              </a:rPr>
              <a:t>If you die while still in active service after one year as a contributing member, your beneficiary will receive a lump-sum payment equal to your highest salary for 12 consecutive months during the 24 months before you die. The lump-sum payment will be at least $25,000 but no more than $50,000 and is also paid if you die within 180 days of your last day of service provided you have not withdrawn your contributions.</a:t>
            </a:r>
            <a:br>
              <a:rPr lang="en-US" sz="1400" kern="0" dirty="0">
                <a:latin typeface="Times New Roman" panose="02020603050405020304" pitchFamily="18" charset="0"/>
                <a:cs typeface="Times New Roman" panose="02020603050405020304" pitchFamily="18" charset="0"/>
              </a:rPr>
            </a:br>
            <a:r>
              <a:rPr lang="en-US" sz="1400" kern="0" dirty="0">
                <a:latin typeface="Times New Roman" panose="02020603050405020304" pitchFamily="18" charset="0"/>
                <a:cs typeface="Times New Roman" panose="02020603050405020304" pitchFamily="18" charset="0"/>
              </a:rPr>
              <a:t>The death benefit is in addition to any other benefits to which your beneficiary(ies) may be entitled. For this death benefit, you may name the same or a different beneficiary(ies) than the one(s) you named to receive the return of contributions.</a:t>
            </a:r>
            <a:br>
              <a:rPr lang="en-US" sz="1400" kern="0" dirty="0">
                <a:latin typeface="Times New Roman" panose="02020603050405020304" pitchFamily="18" charset="0"/>
                <a:cs typeface="Times New Roman" panose="02020603050405020304" pitchFamily="18" charset="0"/>
              </a:rPr>
            </a:br>
            <a:r>
              <a:rPr lang="en-US" sz="1400" kern="0" dirty="0">
                <a:latin typeface="Times New Roman" panose="02020603050405020304" pitchFamily="18" charset="0"/>
                <a:cs typeface="Times New Roman" panose="02020603050405020304" pitchFamily="18" charset="0"/>
              </a:rPr>
              <a:t>If you are a state or local law enforcement officer killed in the line of duty, your beneficiary also may be entitled to a $100,000 line-of-duty death benefit. This lump sum benefit is administered jointly by the North Carolina Industrial Commission and the Department of State Treasurer.</a:t>
            </a:r>
          </a:p>
        </p:txBody>
      </p:sp>
    </p:spTree>
    <p:extLst>
      <p:ext uri="{BB962C8B-B14F-4D97-AF65-F5344CB8AC3E}">
        <p14:creationId xmlns:p14="http://schemas.microsoft.com/office/powerpoint/2010/main" val="375706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73572" y="51152"/>
            <a:ext cx="8996856" cy="6755696"/>
          </a:xfrm>
          <a:prstGeom prst="rect">
            <a:avLst/>
          </a:prstGeom>
          <a:solidFill>
            <a:schemeClr val="bg1"/>
          </a:solid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
                  <a:solidFill>
                    <a:srgbClr val="000000"/>
                  </a:solidFill>
                </a:uFill>
                <a:latin typeface="Times New Roman"/>
                <a:ea typeface="+mn-ea"/>
                <a:cs typeface="Times New Roman"/>
              </a:rPr>
              <a:t>DEPARTMENT OF PEOPLE OPERATIONS, SUCCESS, AND OPPORTUNITY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ROLE OF THE BENEFITS DEPARTMENT</a:t>
            </a:r>
          </a:p>
          <a:p>
            <a:pPr marL="115885"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Benefits Department provides guidance (and helps implement) to employees and management on a wide range of programs, plans-insurance benefits, enrollment, separation, retirement, leave policies and procedures.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Benefits Department administers all state and local benefits offered through agencies such as the NC Retirement System, NC State Health Plan, UNC System Office, and the Office of State Human Resources.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Benefits Department also ensures that each new employee joining the ECU team has been provided clear information about the benefits available to them.</a:t>
            </a:r>
            <a:endParaRPr kumimoji="0" lang="en-US" sz="18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Frequently asked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Paycheck questions (direct deposit and tax questions)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please contact Financial Services-Payroll Department at 252-737-1133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594" marR="0" lvl="0" indent="-228594"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Tuition waiver questions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please contact Financial Services-Cashier’s Office at </a:t>
            </a:r>
          </a:p>
          <a:p>
            <a:pPr marL="228594" marR="0" lvl="0" indent="-228594"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252-737-1133 and/or the Tuition Waiver Department at </a:t>
            </a:r>
            <a:r>
              <a:rPr kumimoji="0" lang="en-US" sz="18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hlinkClick r:id="rId2"/>
              </a:rPr>
              <a:t>tuitionwaivers@ecu.edu</a:t>
            </a:r>
            <a:endParaRPr kumimoji="0" lang="en-US" sz="18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a:p>
            <a:pPr marL="228594" marR="0" lvl="0" indent="-228594"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a:p>
            <a:pPr marL="228594" marR="0" lvl="0" indent="-228594"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6911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00484" y="122773"/>
            <a:ext cx="8953081" cy="6612451"/>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rot="16200000">
            <a:off x="106292" y="119519"/>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A6257D3-2D2D-E024-570F-BACA45E310ED}"/>
              </a:ext>
            </a:extLst>
          </p:cNvPr>
          <p:cNvSpPr txBox="1"/>
          <p:nvPr/>
        </p:nvSpPr>
        <p:spPr>
          <a:xfrm>
            <a:off x="113252" y="141566"/>
            <a:ext cx="8946120" cy="2400657"/>
          </a:xfrm>
          <a:prstGeom prst="rect">
            <a:avLst/>
          </a:prstGeom>
          <a:noFill/>
        </p:spPr>
        <p:txBody>
          <a:bodyPr wrap="square" rtlCol="0">
            <a:spAutoFit/>
          </a:bodyPr>
          <a:lstStyle/>
          <a:p>
            <a:pPr marL="0" marR="0" lvl="0" indent="0" algn="ctr" defTabSz="914400" rtl="0" eaLnBrk="1" fontAlgn="auto" latinLnBrk="0" hangingPunct="1">
              <a:buClrTx/>
              <a:buSzTx/>
              <a:buFontTx/>
              <a:buNone/>
              <a:tabLst/>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ORP</a:t>
            </a:r>
          </a:p>
          <a:p>
            <a:pPr marL="0" marR="0" lvl="0" indent="0" algn="ctr" defTabSz="914400" rtl="0" eaLnBrk="1" fontAlgn="auto" latinLnBrk="0" hangingPunct="1">
              <a:buClrTx/>
              <a:buSzTx/>
              <a:buFontTx/>
              <a:buNone/>
              <a:tabLst/>
              <a:defRPr/>
            </a:pPr>
            <a:r>
              <a:rPr lang="en-US" sz="1400" b="1" kern="0" dirty="0">
                <a:latin typeface="Times New Roman" panose="02020603050405020304" pitchFamily="18" charset="0"/>
                <a:cs typeface="Times New Roman" panose="02020603050405020304" pitchFamily="18" charset="0"/>
              </a:rPr>
              <a:t>For more information–</a:t>
            </a:r>
            <a:r>
              <a:rPr kumimoji="0" lang="en-US" sz="1400" b="1"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hlinkClick r:id="rId3"/>
              </a:rPr>
              <a:t>https://myapps.northcarolina.edu/</a:t>
            </a:r>
            <a:r>
              <a:rPr lang="en-US" sz="1400" b="1" kern="0" dirty="0">
                <a:solidFill>
                  <a:prstClr val="black"/>
                </a:solidFill>
                <a:latin typeface="Times New Roman" panose="02020603050405020304" pitchFamily="18" charset="0"/>
                <a:cs typeface="Times New Roman" panose="02020603050405020304" pitchFamily="18" charset="0"/>
                <a:hlinkClick r:id="rId3"/>
              </a:rPr>
              <a:t>hr/benefitsleave/retirement/</a:t>
            </a:r>
            <a:endParaRPr lang="en-US" sz="1400" b="1" kern="0" dirty="0">
              <a:solidFill>
                <a:prstClr val="black"/>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buClrTx/>
              <a:buSzTx/>
              <a:buFontTx/>
              <a:buNone/>
              <a:tabLst/>
              <a:defRPr/>
            </a:pPr>
            <a:endParaRPr kumimoji="0" lang="en-US" sz="1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Register to use TIAA website to view your ORP account at </a:t>
            </a:r>
          </a:p>
          <a:p>
            <a:pPr marL="0" marR="0" lvl="0" indent="0" algn="ctr" defTabSz="9144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https://myapps.northcarolina.edu/hr/download/139/orp-carriers-websites/3028/tiaa.pages</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buClrTx/>
              <a:buSzTx/>
              <a:buFontTx/>
              <a:buNone/>
              <a:tabLst/>
              <a:defRPr/>
            </a:pPr>
            <a:endParaRPr lang="en-US" sz="1000" b="1" kern="0" dirty="0">
              <a:solidFill>
                <a:prstClr val="black"/>
              </a:solidFill>
              <a:latin typeface="Times New Roman" panose="02020603050405020304" pitchFamily="18" charset="0"/>
              <a:cs typeface="Times New Roman" panose="02020603050405020304" pitchFamily="18" charset="0"/>
            </a:endParaRPr>
          </a:p>
          <a:p>
            <a:pPr marL="0" marR="0" lvl="0" indent="0" defTabSz="457200" rtl="0" eaLnBrk="1" fontAlgn="auto" latinLnBrk="0" hangingPunct="1">
              <a:buClrTx/>
              <a:buSzTx/>
              <a:buFontTx/>
              <a:buNone/>
              <a:tabLst/>
              <a:defRPr/>
            </a:pP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1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1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1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a:t>
            </a:r>
          </a:p>
          <a:p>
            <a:pPr marL="0" marR="0" lvl="0" indent="0" defTabSz="457200" rtl="0" eaLnBrk="1" fontAlgn="auto" latinLnBrk="0" hangingPunct="1">
              <a:buClrTx/>
              <a:buSzTx/>
              <a:buFontTx/>
              <a:buNone/>
              <a:tabLst/>
              <a:defRPr/>
            </a:pP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100" b="1"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5"/>
              </a:rPr>
              <a:t>brannp18@ecu.edu</a:t>
            </a:r>
            <a:r>
              <a:rPr kumimoji="0" lang="en-US" sz="1100" b="1"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object 6">
            <a:extLst>
              <a:ext uri="{FF2B5EF4-FFF2-40B4-BE49-F238E27FC236}">
                <a16:creationId xmlns:a16="http://schemas.microsoft.com/office/drawing/2014/main" id="{80FE8481-8C44-08BC-BD54-D5F3676C34E7}"/>
              </a:ext>
            </a:extLst>
          </p:cNvPr>
          <p:cNvSpPr/>
          <p:nvPr/>
        </p:nvSpPr>
        <p:spPr>
          <a:xfrm>
            <a:off x="8202268" y="119519"/>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4BDB0BE-0E2A-2AFE-F4AC-DAF40FF59ED3}"/>
              </a:ext>
            </a:extLst>
          </p:cNvPr>
          <p:cNvSpPr txBox="1"/>
          <p:nvPr/>
        </p:nvSpPr>
        <p:spPr>
          <a:xfrm>
            <a:off x="110346" y="2503129"/>
            <a:ext cx="8946121" cy="2862322"/>
          </a:xfrm>
          <a:prstGeom prst="rect">
            <a:avLst/>
          </a:prstGeom>
          <a:noFill/>
          <a:ln>
            <a:noFill/>
          </a:ln>
        </p:spPr>
        <p:txBody>
          <a:bodyPr wrap="square" rtlCol="0">
            <a:spAutoFit/>
          </a:bodyPr>
          <a:lstStyle/>
          <a:p>
            <a:pPr marL="111125" marR="0" lvl="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choose the ORP as your mandatory retirement plan:</a:t>
            </a:r>
          </a:p>
          <a:p>
            <a:pPr marL="461963"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 in the Empyrean benefits system</a:t>
            </a:r>
          </a:p>
          <a:p>
            <a:pPr marL="461963" indent="-231775"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online account with TIAA (website above)</a:t>
            </a:r>
            <a:endParaRPr kumimoji="0" lang="en-US" sz="16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61963" indent="-231775"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Our TIAA representative</a:t>
            </a:r>
          </a:p>
          <a:p>
            <a:pPr marL="803275" marR="0" lvl="0" indent="-231775" defTabSz="4572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Sean Lawrence</a:t>
            </a:r>
          </a:p>
          <a:p>
            <a:pPr marL="803275" marR="0" lvl="0" indent="-231775" defTabSz="457200" rtl="0" eaLnBrk="1" fontAlgn="auto" latinLnBrk="0" hangingPunct="1">
              <a:lnSpc>
                <a:spcPct val="100000"/>
              </a:lnSpc>
              <a:spcBef>
                <a:spcPts val="0"/>
              </a:spcBef>
              <a:spcAft>
                <a:spcPts val="0"/>
              </a:spcAft>
              <a:buClrTx/>
              <a:buSzTx/>
              <a:buFontTx/>
              <a:buNone/>
              <a:defRPr/>
            </a:pPr>
            <a:r>
              <a:rPr lang="en-US" dirty="0">
                <a:solidFill>
                  <a:prstClr val="black"/>
                </a:solidFill>
                <a:latin typeface="Times New Roman" panose="02020603050405020304" pitchFamily="18" charset="0"/>
                <a:cs typeface="Times New Roman" panose="02020603050405020304" pitchFamily="18" charset="0"/>
                <a:hlinkClick r:id="rId6"/>
              </a:rPr>
              <a:t>sean.lawrence@tiaa.org</a:t>
            </a:r>
            <a:r>
              <a:rPr lang="en-US" dirty="0">
                <a:solidFill>
                  <a:prstClr val="black"/>
                </a:solidFill>
                <a:latin typeface="Times New Roman" panose="02020603050405020304" pitchFamily="18" charset="0"/>
                <a:cs typeface="Times New Roman" panose="02020603050405020304" pitchFamily="18" charset="0"/>
              </a:rPr>
              <a:t> </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3275" marR="0" lvl="0" indent="-231775" defTabSz="457200" rtl="0" eaLnBrk="1" fontAlgn="auto" latinLnBrk="0" hangingPunct="1">
              <a:lnSpc>
                <a:spcPct val="100000"/>
              </a:lnSpc>
              <a:spcBef>
                <a:spcPts val="0"/>
              </a:spcBef>
              <a:spcAft>
                <a:spcPts val="0"/>
              </a:spcAft>
              <a:buClrTx/>
              <a:buSzTx/>
              <a:buFontTx/>
              <a:buNone/>
              <a:defRPr/>
            </a:pPr>
            <a:r>
              <a:rPr kumimoji="0" lang="en-US" b="0" i="0" u="none" strike="noStrike" kern="1200" cap="none" spc="-3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704-988-0577</a:t>
            </a:r>
          </a:p>
          <a:p>
            <a:pPr marL="461963"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schedule a meeting</a:t>
            </a:r>
            <a:r>
              <a:rPr lang="en-US" dirty="0">
                <a:solidFill>
                  <a:prstClr val="black"/>
                </a:solidFill>
                <a:latin typeface="Times New Roman" panose="02020603050405020304" pitchFamily="18" charset="0"/>
                <a:cs typeface="Times New Roman" panose="02020603050405020304" pitchFamily="18" charset="0"/>
              </a:rPr>
              <a:t> online, </a:t>
            </a:r>
            <a:r>
              <a:rPr lang="en-US" dirty="0">
                <a:solidFill>
                  <a:prstClr val="black"/>
                </a:solidFill>
                <a:latin typeface="Times New Roman" panose="02020603050405020304" pitchFamily="18" charset="0"/>
                <a:cs typeface="Times New Roman" panose="02020603050405020304" pitchFamily="18" charset="0"/>
                <a:hlinkClick r:id="rId7"/>
              </a:rPr>
              <a:t>www.tiaa.org/schedulenow-unc</a:t>
            </a:r>
            <a:endParaRPr lang="en-US" dirty="0">
              <a:solidFill>
                <a:prstClr val="black"/>
              </a:solidFill>
              <a:latin typeface="Times New Roman" panose="02020603050405020304" pitchFamily="18" charset="0"/>
              <a:cs typeface="Times New Roman" panose="02020603050405020304" pitchFamily="18" charset="0"/>
            </a:endParaRPr>
          </a:p>
          <a:p>
            <a:pPr marL="461963"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Times New Roman" panose="02020603050405020304" pitchFamily="18" charset="0"/>
                <a:cs typeface="Times New Roman" panose="02020603050405020304" pitchFamily="18" charset="0"/>
              </a:rPr>
              <a:t>TIAA – 800-732-8353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85750" lvl="1" defTabSz="914400">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bject 7">
            <a:extLst>
              <a:ext uri="{FF2B5EF4-FFF2-40B4-BE49-F238E27FC236}">
                <a16:creationId xmlns:a16="http://schemas.microsoft.com/office/drawing/2014/main" id="{99B663DF-CF8A-0DE8-A02C-1D8E709AE911}"/>
              </a:ext>
            </a:extLst>
          </p:cNvPr>
          <p:cNvSpPr/>
          <p:nvPr/>
        </p:nvSpPr>
        <p:spPr>
          <a:xfrm rot="16200000">
            <a:off x="97581" y="5884330"/>
            <a:ext cx="841248" cy="841248"/>
          </a:xfrm>
          <a:custGeom>
            <a:avLst/>
            <a:gdLst/>
            <a:ahLst/>
            <a:cxnLst/>
            <a:rect l="l" t="t" r="r" b="b"/>
            <a:pathLst>
              <a:path w="1371600" h="1419225">
                <a:moveTo>
                  <a:pt x="1371600" y="0"/>
                </a:moveTo>
                <a:lnTo>
                  <a:pt x="0" y="0"/>
                </a:lnTo>
                <a:lnTo>
                  <a:pt x="0" y="1418844"/>
                </a:lnTo>
                <a:lnTo>
                  <a:pt x="457200" y="945896"/>
                </a:lnTo>
                <a:lnTo>
                  <a:pt x="457200" y="457200"/>
                </a:lnTo>
                <a:lnTo>
                  <a:pt x="929627" y="457200"/>
                </a:lnTo>
                <a:lnTo>
                  <a:pt x="1371600"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6AD1FD79-2512-C114-1376-D94D5670369A}"/>
              </a:ext>
            </a:extLst>
          </p:cNvPr>
          <p:cNvSpPr/>
          <p:nvPr/>
        </p:nvSpPr>
        <p:spPr>
          <a:xfrm rot="5400000">
            <a:off x="8197695" y="5879758"/>
            <a:ext cx="850392"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E5CD152-04E6-5E11-29BA-3119715E8D53}"/>
              </a:ext>
            </a:extLst>
          </p:cNvPr>
          <p:cNvSpPr txBox="1"/>
          <p:nvPr/>
        </p:nvSpPr>
        <p:spPr>
          <a:xfrm>
            <a:off x="100483" y="5695437"/>
            <a:ext cx="8953081" cy="646331"/>
          </a:xfrm>
          <a:prstGeom prst="rect">
            <a:avLst/>
          </a:prstGeom>
          <a:noFill/>
        </p:spPr>
        <p:txBody>
          <a:bodyPr wrap="square" rtlCol="0">
            <a:spAutoFit/>
          </a:bodyPr>
          <a:lstStyle/>
          <a:p>
            <a:pPr marL="0" lvl="1" algn="ctr" defTabSz="914400">
              <a:defRPr/>
            </a:pPr>
            <a:r>
              <a:rPr lang="en-US" b="1" dirty="0">
                <a:solidFill>
                  <a:prstClr val="black"/>
                </a:solidFill>
                <a:latin typeface="Times New Roman" panose="02020603050405020304" pitchFamily="18" charset="0"/>
                <a:cs typeface="Times New Roman" panose="02020603050405020304" pitchFamily="18" charset="0"/>
              </a:rPr>
              <a:t>This is a portable plan and can be transferred out of the State of North Carolina if you leave ECU. </a:t>
            </a:r>
            <a:endParaRPr lang="en-US" dirty="0"/>
          </a:p>
        </p:txBody>
      </p:sp>
    </p:spTree>
    <p:extLst>
      <p:ext uri="{BB962C8B-B14F-4D97-AF65-F5344CB8AC3E}">
        <p14:creationId xmlns:p14="http://schemas.microsoft.com/office/powerpoint/2010/main" val="30115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00484" y="110532"/>
            <a:ext cx="8943032" cy="664374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03141" y="115146"/>
            <a:ext cx="8937717" cy="752129"/>
          </a:xfrm>
          <a:prstGeom prst="rect">
            <a:avLst/>
          </a:prstGeom>
        </p:spPr>
        <p:txBody>
          <a:bodyPr vert="horz" wrap="square" lIns="0" tIns="13335" rIns="0" bIns="0" rtlCol="0" anchor="ctr">
            <a:spAutoFit/>
          </a:bodyPr>
          <a:lstStyle/>
          <a:p>
            <a:pPr algn="ctr">
              <a:lnSpc>
                <a:spcPct val="100000"/>
              </a:lnSpc>
            </a:pPr>
            <a:r>
              <a:rPr lang="en-US" sz="2400" b="1" kern="0" dirty="0">
                <a:latin typeface="Times New Roman" panose="02020603050405020304" pitchFamily="18" charset="0"/>
                <a:cs typeface="Times New Roman" panose="02020603050405020304" pitchFamily="18" charset="0"/>
              </a:rPr>
              <a:t>HOW DO I ENROLL IN THE MANDATORY </a:t>
            </a:r>
            <a:br>
              <a:rPr lang="en-US" sz="2400" b="1" kern="0" dirty="0">
                <a:latin typeface="Times New Roman" panose="02020603050405020304" pitchFamily="18" charset="0"/>
                <a:cs typeface="Times New Roman" panose="02020603050405020304" pitchFamily="18" charset="0"/>
              </a:rPr>
            </a:br>
            <a:r>
              <a:rPr lang="en-US" sz="2400" b="1" u="sng" kern="0" dirty="0">
                <a:latin typeface="Times New Roman" panose="02020603050405020304" pitchFamily="18" charset="0"/>
                <a:cs typeface="Times New Roman" panose="02020603050405020304" pitchFamily="18" charset="0"/>
              </a:rPr>
              <a:t>RETIREMENT PLAN OF MY CHOICE?</a:t>
            </a:r>
            <a:endParaRPr lang="en-US" sz="1600" b="1" u="sng" kern="0" dirty="0">
              <a:latin typeface="Times New Roman" panose="02020603050405020304" pitchFamily="18" charset="0"/>
              <a:cs typeface="Times New Roman" panose="02020603050405020304" pitchFamily="18" charset="0"/>
            </a:endParaRPr>
          </a:p>
        </p:txBody>
      </p:sp>
      <p:sp>
        <p:nvSpPr>
          <p:cNvPr id="6" name="object 6"/>
          <p:cNvSpPr txBox="1"/>
          <p:nvPr/>
        </p:nvSpPr>
        <p:spPr>
          <a:xfrm>
            <a:off x="103870" y="874788"/>
            <a:ext cx="8922244" cy="4664739"/>
          </a:xfrm>
          <a:prstGeom prst="rect">
            <a:avLst/>
          </a:prstGeom>
        </p:spPr>
        <p:txBody>
          <a:bodyPr vert="horz" wrap="square" lIns="0" tIns="47625" rIns="0" bIns="0" rtlCol="0">
            <a:spAutoFit/>
          </a:bodyPr>
          <a:lstStyle/>
          <a:p>
            <a:pPr marL="60325" marR="0" lvl="0" algn="l" defTabSz="457200" rtl="0" eaLnBrk="1" fontAlgn="auto" latinLnBrk="0" hangingPunct="1">
              <a:buClrTx/>
              <a:buSzTx/>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 online in the Empyrean benefits system </a:t>
            </a:r>
          </a:p>
          <a:p>
            <a:pPr marL="461963" indent="-230188">
              <a:buFont typeface="Arial" panose="020B0604020202020204" pitchFamily="34" charset="0"/>
              <a:buChar char="•"/>
              <a:defRPr/>
            </a:pPr>
            <a:r>
              <a:rPr lang="en-US" sz="1600" kern="0" dirty="0">
                <a:solidFill>
                  <a:prstClr val="black"/>
                </a:solidFill>
                <a:latin typeface="Times New Roman" panose="02020603050405020304" pitchFamily="18" charset="0"/>
                <a:cs typeface="Times New Roman" panose="02020603050405020304" pitchFamily="18" charset="0"/>
              </a:rPr>
              <a:t>You will be asked some questions and the system will show you which mandatory retirement plan you are eligible to enroll in.  </a:t>
            </a:r>
          </a:p>
          <a:p>
            <a:pPr marL="461963" marR="0" lvl="0" indent="-230188" defTabSz="457200" rtl="0" eaLnBrk="1" fontAlgn="auto" latinLnBrk="0" hangingPunct="1">
              <a:buClrTx/>
              <a:buSzTx/>
              <a:buFont typeface="Arial" panose="020B0604020202020204" pitchFamily="34" charset="0"/>
              <a:buChar char="•"/>
              <a:tabLst/>
              <a:defRPr/>
            </a:pP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600"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  </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600"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rPr>
              <a:t>brannp18@ecu.edu</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95288" lvl="1" indent="-225425">
              <a:buFont typeface="Arial" panose="020B0604020202020204" pitchFamily="34" charset="0"/>
              <a:buChar char="•"/>
              <a:defRPr/>
            </a:pPr>
            <a:endParaRPr lang="en-US" sz="1200" kern="0" dirty="0">
              <a:solidFill>
                <a:prstClr val="black"/>
              </a:solidFill>
              <a:latin typeface="Times New Roman" panose="02020603050405020304" pitchFamily="18" charset="0"/>
              <a:cs typeface="Times New Roman" panose="02020603050405020304" pitchFamily="18" charset="0"/>
            </a:endParaRPr>
          </a:p>
          <a:p>
            <a:pPr marL="60325" marR="0" lvl="0" algn="l" defTabSz="457200" rtl="0" eaLnBrk="1" fontAlgn="auto" latinLnBrk="0" hangingPunct="1">
              <a:buClrTx/>
              <a:buSzTx/>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either the TSERS or the ORP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have a choice between the 2 mandatory retirement plans)</a:t>
            </a:r>
            <a:endParaRPr kumimoji="0" lang="en-US" sz="2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61963" lvl="1" indent="-234950">
              <a:buFont typeface="Arial" panose="020B0604020202020204" pitchFamily="34" charset="0"/>
              <a:buChar char="•"/>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choose the TSERS, you can complete Form 2C and send it to the</a:t>
            </a:r>
            <a:r>
              <a:rPr lang="en-US" sz="1600" kern="0" dirty="0">
                <a:solidFill>
                  <a:prstClr val="black"/>
                </a:solidFill>
                <a:latin typeface="Times New Roman" panose="02020603050405020304" pitchFamily="18" charset="0"/>
                <a:cs typeface="Times New Roman" panose="02020603050405020304" pitchFamily="18" charset="0"/>
              </a:rPr>
              <a:t> North Carolina</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600" kern="0" dirty="0">
                <a:solidFill>
                  <a:prstClr val="black"/>
                </a:solidFill>
                <a:latin typeface="Times New Roman" panose="02020603050405020304" pitchFamily="18" charset="0"/>
                <a:cs typeface="Times New Roman" panose="02020603050405020304" pitchFamily="18" charset="0"/>
              </a:rPr>
              <a:t>Retirement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System however you do not have to complete this form.  If you do not complete Form 2C be sure to enter your beneficiaries in ORBIT when you are added to the retirement system (this could take a few months).</a:t>
            </a:r>
          </a:p>
          <a:p>
            <a:pPr marL="288918" marR="0" lvl="0" indent="-288918" algn="l" defTabSz="457200" rtl="0" eaLnBrk="1" fontAlgn="auto" latinLnBrk="0" hangingPunct="1">
              <a:buClrTx/>
              <a:buSzTx/>
              <a:buFont typeface="Arial" panose="020B0604020202020204" pitchFamily="34" charset="0"/>
              <a:buChar char="•"/>
              <a:tabLst/>
              <a:defRPr/>
            </a:pPr>
            <a:endParaRPr kumimoji="0" lang="en-US" sz="12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IRREVOCABLE DECISION!</a:t>
            </a:r>
          </a:p>
          <a:p>
            <a:pPr marL="0" marR="0" lvl="0" indent="0" algn="ctr"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cannot make a change to your mandatory retirement plan election once you’ve saved your </a:t>
            </a:r>
            <a:r>
              <a:rPr lang="en-US" sz="1600" b="1" kern="0" dirty="0">
                <a:solidFill>
                  <a:prstClr val="black"/>
                </a:solidFill>
                <a:latin typeface="Times New Roman" panose="02020603050405020304" pitchFamily="18" charset="0"/>
                <a:cs typeface="Times New Roman" panose="02020603050405020304" pitchFamily="18" charset="0"/>
              </a:rPr>
              <a:t>election in Empyrean.</a:t>
            </a:r>
            <a:r>
              <a:rPr lang="en-US" sz="1600" kern="0" dirty="0">
                <a:solidFill>
                  <a:prstClr val="black"/>
                </a:solidFill>
                <a:latin typeface="Times New Roman" panose="02020603050405020304" pitchFamily="18" charset="0"/>
                <a:cs typeface="Times New Roman" panose="02020603050405020304" pitchFamily="18" charset="0"/>
              </a:rPr>
              <a:t>  </a:t>
            </a:r>
            <a:r>
              <a:rPr lang="en-US" sz="1600" b="1" kern="0" dirty="0">
                <a:solidFill>
                  <a:prstClr val="black"/>
                </a:solidFill>
                <a:latin typeface="Times New Roman" panose="02020603050405020304" pitchFamily="18" charset="0"/>
                <a:cs typeface="Times New Roman" panose="02020603050405020304" pitchFamily="18" charset="0"/>
              </a:rPr>
              <a:t>Even</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it is within 30 days of your start date.  </a:t>
            </a:r>
          </a:p>
        </p:txBody>
      </p:sp>
      <p:sp>
        <p:nvSpPr>
          <p:cNvPr id="7" name="object 6">
            <a:extLst>
              <a:ext uri="{FF2B5EF4-FFF2-40B4-BE49-F238E27FC236}">
                <a16:creationId xmlns:a16="http://schemas.microsoft.com/office/drawing/2014/main" id="{C506C150-D9C0-AD84-DCDE-CC414A9250C6}"/>
              </a:ext>
            </a:extLst>
          </p:cNvPr>
          <p:cNvSpPr/>
          <p:nvPr/>
        </p:nvSpPr>
        <p:spPr>
          <a:xfrm rot="10800000">
            <a:off x="103870" y="5913033"/>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6">
            <a:extLst>
              <a:ext uri="{FF2B5EF4-FFF2-40B4-BE49-F238E27FC236}">
                <a16:creationId xmlns:a16="http://schemas.microsoft.com/office/drawing/2014/main" id="{275F7349-2EAC-AB43-5911-CBBB65DE0C0E}"/>
              </a:ext>
            </a:extLst>
          </p:cNvPr>
          <p:cNvSpPr/>
          <p:nvPr/>
        </p:nvSpPr>
        <p:spPr>
          <a:xfrm rot="5400000">
            <a:off x="8202268" y="5905520"/>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9">
            <a:extLst>
              <a:ext uri="{FF2B5EF4-FFF2-40B4-BE49-F238E27FC236}">
                <a16:creationId xmlns:a16="http://schemas.microsoft.com/office/drawing/2014/main" id="{362C255C-BFC3-78CA-75C8-B8660D9F93EF}"/>
              </a:ext>
            </a:extLst>
          </p:cNvPr>
          <p:cNvSpPr/>
          <p:nvPr/>
        </p:nvSpPr>
        <p:spPr>
          <a:xfrm rot="5400000">
            <a:off x="103870" y="110533"/>
            <a:ext cx="841248" cy="841248"/>
          </a:xfrm>
          <a:custGeom>
            <a:avLst/>
            <a:gdLst/>
            <a:ahLst/>
            <a:cxnLst/>
            <a:rect l="l" t="t" r="r" b="b"/>
            <a:pathLst>
              <a:path w="1419225" h="1371600">
                <a:moveTo>
                  <a:pt x="0" y="0"/>
                </a:moveTo>
                <a:lnTo>
                  <a:pt x="0" y="1371600"/>
                </a:lnTo>
                <a:lnTo>
                  <a:pt x="1418844" y="1371600"/>
                </a:lnTo>
                <a:lnTo>
                  <a:pt x="945896" y="914400"/>
                </a:lnTo>
                <a:lnTo>
                  <a:pt x="457200" y="914400"/>
                </a:lnTo>
                <a:lnTo>
                  <a:pt x="457200" y="441972"/>
                </a:lnTo>
                <a:lnTo>
                  <a:pt x="0"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9">
            <a:extLst>
              <a:ext uri="{FF2B5EF4-FFF2-40B4-BE49-F238E27FC236}">
                <a16:creationId xmlns:a16="http://schemas.microsoft.com/office/drawing/2014/main" id="{D4AD4601-8EEA-3C22-E51C-AC0237BABA9B}"/>
              </a:ext>
            </a:extLst>
          </p:cNvPr>
          <p:cNvSpPr/>
          <p:nvPr/>
        </p:nvSpPr>
        <p:spPr>
          <a:xfrm>
            <a:off x="8205654" y="103019"/>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9">
            <a:extLst>
              <a:ext uri="{FF2B5EF4-FFF2-40B4-BE49-F238E27FC236}">
                <a16:creationId xmlns:a16="http://schemas.microsoft.com/office/drawing/2014/main" id="{091987AC-7434-C518-39D7-F898B4F8FF05}"/>
              </a:ext>
            </a:extLst>
          </p:cNvPr>
          <p:cNvSpPr/>
          <p:nvPr/>
        </p:nvSpPr>
        <p:spPr>
          <a:xfrm>
            <a:off x="3645153" y="5454707"/>
            <a:ext cx="1857080" cy="1351434"/>
          </a:xfrm>
          <a:prstGeom prst="rect">
            <a:avLst/>
          </a:prstGeom>
          <a:blipFill>
            <a:blip r:embed="rId4" cstate="print"/>
            <a:stretch>
              <a:fillRect/>
            </a:stretch>
          </a:blipFill>
        </p:spPr>
        <p:txBody>
          <a:bodyPr wrap="square" lIns="0" tIns="0" rIns="0" bIns="0" rtlCol="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029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C923"/>
        </a:solidFill>
        <a:effectLst/>
      </p:bgPr>
    </p:bg>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2"/>
          <a:srcRect l="43348" r="20652" b="-1"/>
          <a:stretch/>
        </p:blipFill>
        <p:spPr>
          <a:xfrm>
            <a:off x="466257" y="623276"/>
            <a:ext cx="3024467" cy="5607883"/>
          </a:xfrm>
          <a:prstGeom prst="rect">
            <a:avLst/>
          </a:prstGeom>
        </p:spPr>
      </p:pic>
      <p:sp>
        <p:nvSpPr>
          <p:cNvPr id="2" name="TextBox 1">
            <a:extLst>
              <a:ext uri="{FF2B5EF4-FFF2-40B4-BE49-F238E27FC236}">
                <a16:creationId xmlns:a16="http://schemas.microsoft.com/office/drawing/2014/main" id="{67C6EE75-61CF-E519-7E37-EDA009BE8AAE}"/>
              </a:ext>
            </a:extLst>
          </p:cNvPr>
          <p:cNvSpPr txBox="1"/>
          <p:nvPr/>
        </p:nvSpPr>
        <p:spPr>
          <a:xfrm>
            <a:off x="4024546" y="1600200"/>
            <a:ext cx="4349961" cy="3657600"/>
          </a:xfrm>
          <a:prstGeom prst="rect">
            <a:avLst/>
          </a:prstGeom>
        </p:spPr>
        <p:txBody>
          <a:bodyPr vert="horz" lIns="91440" tIns="45720" rIns="91440" bIns="45720" rtlCol="0" anchor="b">
            <a:normAutofit lnSpcReduction="10000"/>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many days do you have to enroll in a mandatory retirement plan?</a:t>
            </a:r>
            <a:endParaRPr kumimoji="0" lang="en-US" sz="3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87135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3"/>
          <a:srcRect l="43348" r="20652" b="-1"/>
          <a:stretch/>
        </p:blipFill>
        <p:spPr>
          <a:xfrm>
            <a:off x="466257" y="623276"/>
            <a:ext cx="3024467" cy="5607883"/>
          </a:xfrm>
          <a:prstGeom prst="rect">
            <a:avLst/>
          </a:prstGeom>
        </p:spPr>
      </p:pic>
      <p:sp>
        <p:nvSpPr>
          <p:cNvPr id="5" name="TextBox 4">
            <a:extLst>
              <a:ext uri="{FF2B5EF4-FFF2-40B4-BE49-F238E27FC236}">
                <a16:creationId xmlns:a16="http://schemas.microsoft.com/office/drawing/2014/main" id="{89C90609-9D63-2F67-1F26-049AFD857366}"/>
              </a:ext>
            </a:extLst>
          </p:cNvPr>
          <p:cNvSpPr txBox="1"/>
          <p:nvPr/>
        </p:nvSpPr>
        <p:spPr>
          <a:xfrm>
            <a:off x="3648173" y="0"/>
            <a:ext cx="5495827" cy="7078861"/>
          </a:xfrm>
          <a:prstGeom prst="rect">
            <a:avLst/>
          </a:prstGeom>
          <a:noFill/>
        </p:spPr>
        <p:txBody>
          <a:bodyPr wrap="square" rtlCol="0">
            <a:spAutoFit/>
          </a:bodyPr>
          <a:lstStyle/>
          <a:p>
            <a:pPr algn="ctr"/>
            <a:r>
              <a:rPr lang="en-US" sz="3600" b="1" kern="0" dirty="0">
                <a:latin typeface="Times New Roman" panose="02020603050405020304" pitchFamily="18" charset="0"/>
                <a:cs typeface="Times New Roman" panose="02020603050405020304" pitchFamily="18" charset="0"/>
              </a:rPr>
              <a:t>WITHIN</a:t>
            </a:r>
          </a:p>
          <a:p>
            <a:pPr algn="ctr"/>
            <a:r>
              <a:rPr lang="en-US" sz="3600" b="1" kern="0" dirty="0">
                <a:latin typeface="Times New Roman" panose="02020603050405020304" pitchFamily="18" charset="0"/>
                <a:cs typeface="Times New Roman" panose="02020603050405020304" pitchFamily="18" charset="0"/>
              </a:rPr>
              <a:t>30 DAYS </a:t>
            </a:r>
          </a:p>
          <a:p>
            <a:pPr algn="ctr"/>
            <a:r>
              <a:rPr lang="en-US" sz="3600" b="1" kern="0" dirty="0">
                <a:latin typeface="Times New Roman" panose="02020603050405020304" pitchFamily="18" charset="0"/>
                <a:cs typeface="Times New Roman" panose="02020603050405020304" pitchFamily="18" charset="0"/>
              </a:rPr>
              <a:t>OF YOUR </a:t>
            </a:r>
          </a:p>
          <a:p>
            <a:pPr algn="ctr"/>
            <a:r>
              <a:rPr lang="en-US" sz="3600" b="1" kern="0" dirty="0">
                <a:latin typeface="Times New Roman" panose="02020603050405020304" pitchFamily="18" charset="0"/>
                <a:cs typeface="Times New Roman" panose="02020603050405020304" pitchFamily="18" charset="0"/>
              </a:rPr>
              <a:t>START DATE</a:t>
            </a:r>
          </a:p>
          <a:p>
            <a:pPr algn="ctr"/>
            <a:r>
              <a:rPr lang="en-US" kern="0" dirty="0">
                <a:latin typeface="Times New Roman" panose="02020603050405020304" pitchFamily="18" charset="0"/>
                <a:cs typeface="Times New Roman" panose="02020603050405020304" pitchFamily="18" charset="0"/>
              </a:rPr>
              <a:t>31st day enrollment will default to the TSERS (if eligible)</a:t>
            </a:r>
          </a:p>
          <a:p>
            <a:pPr marL="231775" marR="0" lvl="0" defTabSz="457200" rtl="0" eaLnBrk="1" fontAlgn="auto" latinLnBrk="0" hangingPunct="1">
              <a:buClrTx/>
              <a:buSzTx/>
              <a:tabLst/>
              <a:defRPr/>
            </a:pPr>
            <a:endParaRPr lang="en-US" kern="0" noProof="0" dirty="0">
              <a:latin typeface="Times New Roman" panose="02020603050405020304" pitchFamily="18" charset="0"/>
              <a:cs typeface="Times New Roman" panose="02020603050405020304" pitchFamily="18" charset="0"/>
            </a:endParaRPr>
          </a:p>
          <a:p>
            <a:pPr marL="52388" marR="0" lvl="0" algn="ctr" defTabSz="457200" rtl="0" eaLnBrk="1" fontAlgn="auto" latinLnBrk="0" hangingPunct="1">
              <a:buClrTx/>
              <a:buSzTx/>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Employees of the ECU School of Dental</a:t>
            </a:r>
            <a:r>
              <a:rPr lang="en-US" sz="1600" b="1" kern="0" dirty="0">
                <a:solidFill>
                  <a:prstClr val="black"/>
                </a:solidFill>
                <a:latin typeface="Times New Roman" panose="02020603050405020304" pitchFamily="18" charset="0"/>
                <a:cs typeface="Times New Roman" panose="02020603050405020304" pitchFamily="18" charset="0"/>
              </a:rPr>
              <a:t> Medicine, hired on or after January 1, 2024,</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be eligible to participate in the Optional Retirement Program (ORP) only. </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They </a:t>
            </a:r>
            <a:r>
              <a:rPr lang="en-US"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not be eligible to participate in the Teachers’ and State Employees’ Retirement System (TSERS)</a:t>
            </a:r>
            <a:r>
              <a:rPr lang="en-US"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unless they are an immediate transfer from a participating employer.  If they are an immediate transfer, they may be eligible to choose between the TSERS and the ORP or remain enrolled in the TSERS.  </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If you have any questions, please contact Pam Brann in the ECU Benefits Department at 252-328-9887 or </a:t>
            </a:r>
            <a:r>
              <a:rPr kumimoji="0" lang="en-US" sz="1600" i="0" u="sng"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brannp18@ecu.edu</a:t>
            </a:r>
            <a:r>
              <a:rPr kumimoji="0" lang="en-US" sz="1600" i="0" u="none" strike="noStrike" kern="0" cap="none"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ctr">
              <a:defRPr/>
            </a:pPr>
            <a:endParaRPr lang="en-US" sz="1600" b="1" kern="0" dirty="0">
              <a:solidFill>
                <a:prstClr val="black"/>
              </a:solidFill>
              <a:latin typeface="Times New Roman" panose="02020603050405020304" pitchFamily="18" charset="0"/>
              <a:cs typeface="Times New Roman" panose="02020603050405020304" pitchFamily="18" charset="0"/>
            </a:endParaRPr>
          </a:p>
          <a:p>
            <a:pPr algn="ctr"/>
            <a:r>
              <a:rPr lang="en-US" sz="1600" b="1" kern="0" dirty="0">
                <a:latin typeface="Times New Roman" panose="02020603050405020304" pitchFamily="18" charset="0"/>
                <a:cs typeface="Times New Roman" panose="02020603050405020304" pitchFamily="18" charset="0"/>
              </a:rPr>
              <a:t>IRREVOCABLE DECISION!</a:t>
            </a:r>
          </a:p>
          <a:p>
            <a:pPr algn="ctr"/>
            <a:r>
              <a:rPr lang="en-US" sz="1600" kern="0" dirty="0">
                <a:latin typeface="Times New Roman" panose="02020603050405020304" pitchFamily="18" charset="0"/>
                <a:cs typeface="Times New Roman" panose="02020603050405020304" pitchFamily="18" charset="0"/>
              </a:rPr>
              <a:t>You cannot make a change to your mandatory retirement plan election once you’ve saved your election in Empyrean.  Even if it is within 30 days of your start date.</a:t>
            </a:r>
          </a:p>
        </p:txBody>
      </p:sp>
    </p:spTree>
    <p:extLst>
      <p:ext uri="{BB962C8B-B14F-4D97-AF65-F5344CB8AC3E}">
        <p14:creationId xmlns:p14="http://schemas.microsoft.com/office/powerpoint/2010/main" val="24307947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69156" y="90435"/>
            <a:ext cx="8994457" cy="6682154"/>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171987" y="182879"/>
            <a:ext cx="8789132"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38100">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6">
            <a:extLst>
              <a:ext uri="{FF2B5EF4-FFF2-40B4-BE49-F238E27FC236}">
                <a16:creationId xmlns:a16="http://schemas.microsoft.com/office/drawing/2014/main" id="{ECAB3908-D576-845E-B8F7-FBE879D91BE8}"/>
              </a:ext>
            </a:extLst>
          </p:cNvPr>
          <p:cNvSpPr txBox="1">
            <a:spLocks noGrp="1"/>
          </p:cNvSpPr>
          <p:nvPr>
            <p:ph type="title"/>
          </p:nvPr>
        </p:nvSpPr>
        <p:spPr>
          <a:xfrm>
            <a:off x="79050" y="92445"/>
            <a:ext cx="8995793" cy="748282"/>
          </a:xfrm>
          <a:prstGeom prst="rect">
            <a:avLst/>
          </a:prstGeom>
        </p:spPr>
        <p:txBody>
          <a:bodyPr vert="horz" wrap="square" lIns="0" tIns="9525" rIns="0" bIns="0" rtlCol="0" anchor="ctr">
            <a:spAutoFit/>
          </a:bodyPr>
          <a:lstStyle/>
          <a:p>
            <a:pPr algn="ctr">
              <a:lnSpc>
                <a:spcPct val="100000"/>
              </a:lnSpc>
              <a:spcBef>
                <a:spcPts val="0"/>
              </a:spcBef>
            </a:pPr>
            <a:r>
              <a:rPr lang="en-US" sz="2400" b="1" kern="0" dirty="0">
                <a:latin typeface="Times New Roman" panose="02020603050405020304" pitchFamily="18" charset="0"/>
                <a:cs typeface="Times New Roman" panose="02020603050405020304" pitchFamily="18" charset="0"/>
              </a:rPr>
              <a:t>WHO’S ELIGIBLE FOR </a:t>
            </a:r>
            <a:br>
              <a:rPr lang="en-US" sz="2400" b="1" kern="0" dirty="0">
                <a:latin typeface="Times New Roman" panose="02020603050405020304" pitchFamily="18" charset="0"/>
                <a:cs typeface="Times New Roman" panose="02020603050405020304" pitchFamily="18" charset="0"/>
              </a:rPr>
            </a:br>
            <a:r>
              <a:rPr lang="en-US" sz="2400" b="1" u="sng" kern="0" dirty="0">
                <a:latin typeface="Times New Roman" panose="02020603050405020304" pitchFamily="18" charset="0"/>
                <a:cs typeface="Times New Roman" panose="02020603050405020304" pitchFamily="18" charset="0"/>
              </a:rPr>
              <a:t>INSURANCE BENEFITS?</a:t>
            </a:r>
          </a:p>
        </p:txBody>
      </p:sp>
      <p:sp>
        <p:nvSpPr>
          <p:cNvPr id="6" name="object 7">
            <a:extLst>
              <a:ext uri="{FF2B5EF4-FFF2-40B4-BE49-F238E27FC236}">
                <a16:creationId xmlns:a16="http://schemas.microsoft.com/office/drawing/2014/main" id="{D3955445-E14E-7B47-9E47-E61C727ED011}"/>
              </a:ext>
            </a:extLst>
          </p:cNvPr>
          <p:cNvSpPr txBox="1"/>
          <p:nvPr/>
        </p:nvSpPr>
        <p:spPr>
          <a:xfrm>
            <a:off x="68327" y="1431684"/>
            <a:ext cx="9006516" cy="3066225"/>
          </a:xfrm>
          <a:prstGeom prst="rect">
            <a:avLst/>
          </a:prstGeom>
        </p:spPr>
        <p:txBody>
          <a:bodyPr vert="horz" wrap="square" lIns="0" tIns="49531" rIns="0" bIns="0" rtlCol="0">
            <a:spAutoFit/>
          </a:bodyPr>
          <a:lstStyle/>
          <a:p>
            <a:pPr marL="60325" marR="42862" lvl="0" algn="l" defTabSz="4572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Permanent (non-temporary) full-time employees working 30 hours or more per week are considered to be benefits eligible.</a:t>
            </a:r>
          </a:p>
          <a:p>
            <a:pPr marL="60325" marR="42862" lvl="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42862" lvl="0" algn="l" defTabSz="4572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Permanent (non-temporary) part-time employees working 20-29 hours per week are eligible for many benefit programs, typically without employer contributions. </a:t>
            </a:r>
          </a:p>
          <a:p>
            <a:pPr marL="401638" marR="42862" lvl="0"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cost for medical coverage depends on an employee’s regularly scheduled hours worked per week. </a:t>
            </a:r>
          </a:p>
          <a:p>
            <a:pPr marL="401638" marR="42862" lvl="0"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Participation is excluded in the mandatory retirement plans, the State disability plans, the State 401(k) Plan, and the supplemental long-term disability.</a:t>
            </a:r>
          </a:p>
          <a:p>
            <a:pPr marL="60958" marR="42862" lvl="0" indent="-26194"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5420" marR="42862"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bject 6">
            <a:extLst>
              <a:ext uri="{FF2B5EF4-FFF2-40B4-BE49-F238E27FC236}">
                <a16:creationId xmlns:a16="http://schemas.microsoft.com/office/drawing/2014/main" id="{B600185C-D43C-3F2F-CEFD-E7313D19E639}"/>
              </a:ext>
            </a:extLst>
          </p:cNvPr>
          <p:cNvSpPr/>
          <p:nvPr/>
        </p:nvSpPr>
        <p:spPr>
          <a:xfrm rot="16200000">
            <a:off x="68328" y="97468"/>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66815A4F-0725-27FE-A687-243DB617A2A3}"/>
              </a:ext>
            </a:extLst>
          </p:cNvPr>
          <p:cNvSpPr/>
          <p:nvPr/>
        </p:nvSpPr>
        <p:spPr>
          <a:xfrm>
            <a:off x="8223701" y="93952"/>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6">
            <a:extLst>
              <a:ext uri="{FF2B5EF4-FFF2-40B4-BE49-F238E27FC236}">
                <a16:creationId xmlns:a16="http://schemas.microsoft.com/office/drawing/2014/main" id="{BB9E7D60-C473-ABD4-67EF-9A2ABD6964F0}"/>
              </a:ext>
            </a:extLst>
          </p:cNvPr>
          <p:cNvSpPr/>
          <p:nvPr/>
        </p:nvSpPr>
        <p:spPr>
          <a:xfrm rot="10800000">
            <a:off x="69154" y="5919284"/>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7">
            <a:extLst>
              <a:ext uri="{FF2B5EF4-FFF2-40B4-BE49-F238E27FC236}">
                <a16:creationId xmlns:a16="http://schemas.microsoft.com/office/drawing/2014/main" id="{DF7791DC-1C25-CE2E-C421-AA1CFD724EB3}"/>
              </a:ext>
            </a:extLst>
          </p:cNvPr>
          <p:cNvSpPr/>
          <p:nvPr/>
        </p:nvSpPr>
        <p:spPr>
          <a:xfrm rot="10800000">
            <a:off x="8210306" y="5926317"/>
            <a:ext cx="841248" cy="841248"/>
          </a:xfrm>
          <a:custGeom>
            <a:avLst/>
            <a:gdLst/>
            <a:ahLst/>
            <a:cxnLst/>
            <a:rect l="l" t="t" r="r" b="b"/>
            <a:pathLst>
              <a:path w="1371600" h="1419225">
                <a:moveTo>
                  <a:pt x="1371600" y="0"/>
                </a:moveTo>
                <a:lnTo>
                  <a:pt x="0" y="0"/>
                </a:lnTo>
                <a:lnTo>
                  <a:pt x="0" y="1418844"/>
                </a:lnTo>
                <a:lnTo>
                  <a:pt x="457200" y="945896"/>
                </a:lnTo>
                <a:lnTo>
                  <a:pt x="457200" y="457200"/>
                </a:lnTo>
                <a:lnTo>
                  <a:pt x="929627" y="457200"/>
                </a:lnTo>
                <a:lnTo>
                  <a:pt x="1371600"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28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C92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152400" y="166571"/>
            <a:ext cx="8839200" cy="6524863"/>
          </a:xfrm>
          <a:prstGeom prst="rect">
            <a:avLst/>
          </a:prstGeom>
          <a:solidFill>
            <a:srgbClr val="592A8A"/>
          </a:solidFill>
          <a:ln w="38100">
            <a:solidFill>
              <a:schemeClr val="bg1"/>
            </a:solidFill>
          </a:ln>
        </p:spPr>
        <p:txBody>
          <a:bodyPr wrap="square" rtlCol="0">
            <a:spAutoFit/>
          </a:bodyPr>
          <a:lstStyle/>
          <a:p>
            <a:pPr algn="ctr"/>
            <a:endParaRPr lang="en-US" sz="1000" dirty="0">
              <a:solidFill>
                <a:srgbClr val="592A8A"/>
              </a:solidFill>
              <a:latin typeface="Times New Roman" panose="02020603050405020304" pitchFamily="18" charset="0"/>
              <a:cs typeface="Times New Roman" panose="02020603050405020304" pitchFamily="18" charset="0"/>
            </a:endParaRPr>
          </a:p>
          <a:p>
            <a:pPr algn="ctr"/>
            <a:endParaRPr lang="en-US" sz="6600" dirty="0">
              <a:solidFill>
                <a:srgbClr val="592A8A"/>
              </a:solidFill>
              <a:latin typeface="Times New Roman" panose="02020603050405020304" pitchFamily="18" charset="0"/>
              <a:cs typeface="Times New Roman" panose="02020603050405020304" pitchFamily="18" charset="0"/>
            </a:endParaRPr>
          </a:p>
          <a:p>
            <a:pPr algn="ctr">
              <a:lnSpc>
                <a:spcPct val="150000"/>
              </a:lnSpc>
            </a:pPr>
            <a:r>
              <a:rPr lang="en-US" sz="5400" dirty="0">
                <a:solidFill>
                  <a:prstClr val="white"/>
                </a:solidFill>
                <a:latin typeface="Times New Roman" panose="02020603050405020304" pitchFamily="18" charset="0"/>
                <a:cs typeface="Times New Roman" panose="02020603050405020304" pitchFamily="18" charset="0"/>
              </a:rPr>
              <a:t>MEDICAL</a:t>
            </a:r>
          </a:p>
          <a:p>
            <a:pPr algn="ctr">
              <a:lnSpc>
                <a:spcPct val="150000"/>
              </a:lnSpc>
            </a:pPr>
            <a:r>
              <a:rPr lang="en-US" sz="5400" dirty="0">
                <a:solidFill>
                  <a:prstClr val="white"/>
                </a:solidFill>
                <a:latin typeface="Times New Roman" panose="02020603050405020304" pitchFamily="18" charset="0"/>
                <a:cs typeface="Times New Roman" panose="02020603050405020304" pitchFamily="18" charset="0"/>
              </a:rPr>
              <a:t>INSURANCE</a:t>
            </a:r>
          </a:p>
          <a:p>
            <a:pPr algn="ctr"/>
            <a:endParaRPr lang="en-US" sz="7200" dirty="0">
              <a:solidFill>
                <a:prstClr val="white"/>
              </a:solidFill>
              <a:latin typeface="Times New Roman" panose="02020603050405020304" pitchFamily="18" charset="0"/>
              <a:cs typeface="Times New Roman" panose="02020603050405020304" pitchFamily="18" charset="0"/>
            </a:endParaRPr>
          </a:p>
          <a:p>
            <a:pPr algn="ctr"/>
            <a:r>
              <a:rPr lang="en-US" sz="3600" dirty="0">
                <a:solidFill>
                  <a:prstClr val="white"/>
                </a:solidFill>
                <a:latin typeface="Times New Roman" panose="02020603050405020304" pitchFamily="18" charset="0"/>
                <a:cs typeface="Times New Roman" panose="02020603050405020304" pitchFamily="18" charset="0"/>
              </a:rPr>
              <a:t>State Health Plan (SHP)</a:t>
            </a:r>
          </a:p>
          <a:p>
            <a:pPr algn="ctr"/>
            <a:endParaRPr lang="en-US" sz="7200" dirty="0">
              <a:solidFill>
                <a:srgbClr val="592A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663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84435" y="181933"/>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182879" y="182879"/>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1270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a:off x="8049647" y="182880"/>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4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238238" y="5669982"/>
            <a:ext cx="8684262" cy="874598"/>
          </a:xfrm>
          <a:prstGeom prst="rect">
            <a:avLst/>
          </a:prstGeom>
        </p:spPr>
        <p:txBody>
          <a:bodyPr vert="horz" wrap="square" lIns="0" tIns="12700" rIns="0" bIns="0" rtlCol="0">
            <a:spAutoFit/>
          </a:bodyPr>
          <a:lstStyle/>
          <a:p>
            <a:pPr marL="12700" marR="5080" indent="-1905" algn="ctr">
              <a:defRPr/>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If at any time you move from a temporary appointment to a permanent appointment and you are enrolled in the ACA High Deductible Health Plan (HDHP) please note that if all premiums for the ACA High Deductible Health Plan (HDHP) are not paid in full, enrollment in the 80/20 or 70/30 plans as a new permanent employee will be cancelled and you will not be eligible to elect this coverage until the next Open Enrollment period.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object 9"/>
          <p:cNvSpPr/>
          <p:nvPr/>
        </p:nvSpPr>
        <p:spPr>
          <a:xfrm>
            <a:off x="832531" y="915904"/>
            <a:ext cx="3349739" cy="5989319"/>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p:nvPr/>
        </p:nvSpPr>
        <p:spPr>
          <a:xfrm>
            <a:off x="499720" y="902248"/>
            <a:ext cx="2094231" cy="1084293"/>
          </a:xfrm>
          <a:custGeom>
            <a:avLst/>
            <a:gdLst/>
            <a:ahLst/>
            <a:cxnLst/>
            <a:rect l="l" t="t" r="r" b="b"/>
            <a:pathLst>
              <a:path w="2094230" h="1219835">
                <a:moveTo>
                  <a:pt x="1778452" y="1035011"/>
                </a:moveTo>
                <a:lnTo>
                  <a:pt x="709697" y="1035011"/>
                </a:lnTo>
                <a:lnTo>
                  <a:pt x="729154" y="1074398"/>
                </a:lnTo>
                <a:lnTo>
                  <a:pt x="755580" y="1109842"/>
                </a:lnTo>
                <a:lnTo>
                  <a:pt x="788136" y="1140985"/>
                </a:lnTo>
                <a:lnTo>
                  <a:pt x="825982" y="1167470"/>
                </a:lnTo>
                <a:lnTo>
                  <a:pt x="868280" y="1188940"/>
                </a:lnTo>
                <a:lnTo>
                  <a:pt x="914192" y="1205037"/>
                </a:lnTo>
                <a:lnTo>
                  <a:pt x="962877" y="1215405"/>
                </a:lnTo>
                <a:lnTo>
                  <a:pt x="1013498" y="1219686"/>
                </a:lnTo>
                <a:lnTo>
                  <a:pt x="1065215" y="1217522"/>
                </a:lnTo>
                <a:lnTo>
                  <a:pt x="1117189" y="1208557"/>
                </a:lnTo>
                <a:lnTo>
                  <a:pt x="1169470" y="1191924"/>
                </a:lnTo>
                <a:lnTo>
                  <a:pt x="1217059" y="1168591"/>
                </a:lnTo>
                <a:lnTo>
                  <a:pt x="1258957" y="1139146"/>
                </a:lnTo>
                <a:lnTo>
                  <a:pt x="1294164" y="1104175"/>
                </a:lnTo>
                <a:lnTo>
                  <a:pt x="1678074" y="1104175"/>
                </a:lnTo>
                <a:lnTo>
                  <a:pt x="1706824" y="1089679"/>
                </a:lnTo>
                <a:lnTo>
                  <a:pt x="1744308" y="1064779"/>
                </a:lnTo>
                <a:lnTo>
                  <a:pt x="1777879" y="1035666"/>
                </a:lnTo>
                <a:lnTo>
                  <a:pt x="1778452" y="1035011"/>
                </a:lnTo>
                <a:close/>
              </a:path>
              <a:path w="2094230" h="1219835">
                <a:moveTo>
                  <a:pt x="1678074" y="1104175"/>
                </a:moveTo>
                <a:lnTo>
                  <a:pt x="1294164" y="1104175"/>
                </a:lnTo>
                <a:lnTo>
                  <a:pt x="1339378" y="1122651"/>
                </a:lnTo>
                <a:lnTo>
                  <a:pt x="1386177" y="1135821"/>
                </a:lnTo>
                <a:lnTo>
                  <a:pt x="1433949" y="1143809"/>
                </a:lnTo>
                <a:lnTo>
                  <a:pt x="1482085" y="1146735"/>
                </a:lnTo>
                <a:lnTo>
                  <a:pt x="1529972" y="1144720"/>
                </a:lnTo>
                <a:lnTo>
                  <a:pt x="1577001" y="1137886"/>
                </a:lnTo>
                <a:lnTo>
                  <a:pt x="1622559" y="1126354"/>
                </a:lnTo>
                <a:lnTo>
                  <a:pt x="1666038" y="1110244"/>
                </a:lnTo>
                <a:lnTo>
                  <a:pt x="1678074" y="1104175"/>
                </a:lnTo>
                <a:close/>
              </a:path>
              <a:path w="2094230" h="1219835">
                <a:moveTo>
                  <a:pt x="487885" y="926"/>
                </a:moveTo>
                <a:lnTo>
                  <a:pt x="442784" y="1400"/>
                </a:lnTo>
                <a:lnTo>
                  <a:pt x="398307" y="8752"/>
                </a:lnTo>
                <a:lnTo>
                  <a:pt x="355787" y="23069"/>
                </a:lnTo>
                <a:lnTo>
                  <a:pt x="316556" y="44437"/>
                </a:lnTo>
                <a:lnTo>
                  <a:pt x="264903" y="93465"/>
                </a:lnTo>
                <a:lnTo>
                  <a:pt x="237206" y="153428"/>
                </a:lnTo>
                <a:lnTo>
                  <a:pt x="188389" y="168319"/>
                </a:lnTo>
                <a:lnTo>
                  <a:pt x="145590" y="189982"/>
                </a:lnTo>
                <a:lnTo>
                  <a:pt x="109537" y="217401"/>
                </a:lnTo>
                <a:lnTo>
                  <a:pt x="80958" y="249565"/>
                </a:lnTo>
                <a:lnTo>
                  <a:pt x="60583" y="285460"/>
                </a:lnTo>
                <a:lnTo>
                  <a:pt x="49140" y="324073"/>
                </a:lnTo>
                <a:lnTo>
                  <a:pt x="47358" y="364389"/>
                </a:lnTo>
                <a:lnTo>
                  <a:pt x="55969" y="405409"/>
                </a:lnTo>
                <a:lnTo>
                  <a:pt x="58476" y="412258"/>
                </a:lnTo>
                <a:lnTo>
                  <a:pt x="61286" y="419045"/>
                </a:lnTo>
                <a:lnTo>
                  <a:pt x="64391" y="425752"/>
                </a:lnTo>
                <a:lnTo>
                  <a:pt x="67788" y="432371"/>
                </a:lnTo>
                <a:lnTo>
                  <a:pt x="38793" y="467918"/>
                </a:lnTo>
                <a:lnTo>
                  <a:pt x="17913" y="505676"/>
                </a:lnTo>
                <a:lnTo>
                  <a:pt x="5023" y="544896"/>
                </a:lnTo>
                <a:lnTo>
                  <a:pt x="0" y="584824"/>
                </a:lnTo>
                <a:lnTo>
                  <a:pt x="2718" y="624711"/>
                </a:lnTo>
                <a:lnTo>
                  <a:pt x="13055" y="663805"/>
                </a:lnTo>
                <a:lnTo>
                  <a:pt x="30886" y="701354"/>
                </a:lnTo>
                <a:lnTo>
                  <a:pt x="56086" y="736609"/>
                </a:lnTo>
                <a:lnTo>
                  <a:pt x="88533" y="768818"/>
                </a:lnTo>
                <a:lnTo>
                  <a:pt x="128101" y="797229"/>
                </a:lnTo>
                <a:lnTo>
                  <a:pt x="163075" y="815841"/>
                </a:lnTo>
                <a:lnTo>
                  <a:pt x="200606" y="830689"/>
                </a:lnTo>
                <a:lnTo>
                  <a:pt x="240216" y="841615"/>
                </a:lnTo>
                <a:lnTo>
                  <a:pt x="281428" y="848461"/>
                </a:lnTo>
                <a:lnTo>
                  <a:pt x="286344" y="888337"/>
                </a:lnTo>
                <a:lnTo>
                  <a:pt x="299731" y="925813"/>
                </a:lnTo>
                <a:lnTo>
                  <a:pt x="320792" y="960267"/>
                </a:lnTo>
                <a:lnTo>
                  <a:pt x="348730" y="991076"/>
                </a:lnTo>
                <a:lnTo>
                  <a:pt x="382748" y="1017620"/>
                </a:lnTo>
                <a:lnTo>
                  <a:pt x="422048" y="1039275"/>
                </a:lnTo>
                <a:lnTo>
                  <a:pt x="465833" y="1055420"/>
                </a:lnTo>
                <a:lnTo>
                  <a:pt x="513307" y="1065433"/>
                </a:lnTo>
                <a:lnTo>
                  <a:pt x="563672" y="1068692"/>
                </a:lnTo>
                <a:lnTo>
                  <a:pt x="602121" y="1066340"/>
                </a:lnTo>
                <a:lnTo>
                  <a:pt x="639623" y="1059862"/>
                </a:lnTo>
                <a:lnTo>
                  <a:pt x="675656" y="1049378"/>
                </a:lnTo>
                <a:lnTo>
                  <a:pt x="709697" y="1035011"/>
                </a:lnTo>
                <a:lnTo>
                  <a:pt x="1778452" y="1035011"/>
                </a:lnTo>
                <a:lnTo>
                  <a:pt x="1806926" y="1002461"/>
                </a:lnTo>
                <a:lnTo>
                  <a:pt x="1808272" y="1000683"/>
                </a:lnTo>
                <a:lnTo>
                  <a:pt x="1810876" y="997102"/>
                </a:lnTo>
                <a:lnTo>
                  <a:pt x="1860047" y="997102"/>
                </a:lnTo>
                <a:lnTo>
                  <a:pt x="1905551" y="988805"/>
                </a:lnTo>
                <a:lnTo>
                  <a:pt x="1947369" y="972838"/>
                </a:lnTo>
                <a:lnTo>
                  <a:pt x="1983635" y="950164"/>
                </a:lnTo>
                <a:lnTo>
                  <a:pt x="2012943" y="921663"/>
                </a:lnTo>
                <a:lnTo>
                  <a:pt x="2033888" y="888214"/>
                </a:lnTo>
                <a:lnTo>
                  <a:pt x="2045064" y="850696"/>
                </a:lnTo>
                <a:lnTo>
                  <a:pt x="2045413" y="814267"/>
                </a:lnTo>
                <a:lnTo>
                  <a:pt x="2035937" y="779041"/>
                </a:lnTo>
                <a:lnTo>
                  <a:pt x="2017144" y="746242"/>
                </a:lnTo>
                <a:lnTo>
                  <a:pt x="1989540" y="717092"/>
                </a:lnTo>
                <a:lnTo>
                  <a:pt x="2033988" y="689376"/>
                </a:lnTo>
                <a:lnTo>
                  <a:pt x="2066626" y="654524"/>
                </a:lnTo>
                <a:lnTo>
                  <a:pt x="2086737" y="614724"/>
                </a:lnTo>
                <a:lnTo>
                  <a:pt x="2093606" y="572163"/>
                </a:lnTo>
                <a:lnTo>
                  <a:pt x="2086516" y="529031"/>
                </a:lnTo>
                <a:lnTo>
                  <a:pt x="2064749" y="487514"/>
                </a:lnTo>
                <a:lnTo>
                  <a:pt x="2034847" y="455997"/>
                </a:lnTo>
                <a:lnTo>
                  <a:pt x="1997088" y="431221"/>
                </a:lnTo>
                <a:lnTo>
                  <a:pt x="1953183" y="414066"/>
                </a:lnTo>
                <a:lnTo>
                  <a:pt x="1904837" y="405396"/>
                </a:lnTo>
                <a:lnTo>
                  <a:pt x="1903078" y="401611"/>
                </a:lnTo>
                <a:lnTo>
                  <a:pt x="1905985" y="359468"/>
                </a:lnTo>
                <a:lnTo>
                  <a:pt x="1900492" y="318599"/>
                </a:lnTo>
                <a:lnTo>
                  <a:pt x="1887174" y="279606"/>
                </a:lnTo>
                <a:lnTo>
                  <a:pt x="1866607" y="243089"/>
                </a:lnTo>
                <a:lnTo>
                  <a:pt x="1839368" y="209651"/>
                </a:lnTo>
                <a:lnTo>
                  <a:pt x="1806034" y="179891"/>
                </a:lnTo>
                <a:lnTo>
                  <a:pt x="1767179" y="154412"/>
                </a:lnTo>
                <a:lnTo>
                  <a:pt x="1742647" y="142874"/>
                </a:lnTo>
                <a:lnTo>
                  <a:pt x="1413976" y="142874"/>
                </a:lnTo>
                <a:lnTo>
                  <a:pt x="1384940" y="108324"/>
                </a:lnTo>
                <a:lnTo>
                  <a:pt x="1365408" y="92925"/>
                </a:lnTo>
                <a:lnTo>
                  <a:pt x="1004947" y="92925"/>
                </a:lnTo>
                <a:lnTo>
                  <a:pt x="982926" y="66077"/>
                </a:lnTo>
                <a:lnTo>
                  <a:pt x="647899" y="66077"/>
                </a:lnTo>
                <a:lnTo>
                  <a:pt x="613618" y="39906"/>
                </a:lnTo>
                <a:lnTo>
                  <a:pt x="574635" y="20266"/>
                </a:lnTo>
                <a:lnTo>
                  <a:pt x="532279" y="7244"/>
                </a:lnTo>
                <a:lnTo>
                  <a:pt x="487885" y="926"/>
                </a:lnTo>
                <a:close/>
              </a:path>
              <a:path w="2094230" h="1219835">
                <a:moveTo>
                  <a:pt x="1860047" y="997102"/>
                </a:moveTo>
                <a:lnTo>
                  <a:pt x="1810876" y="997102"/>
                </a:lnTo>
                <a:lnTo>
                  <a:pt x="1859585" y="997186"/>
                </a:lnTo>
                <a:lnTo>
                  <a:pt x="1860047" y="997102"/>
                </a:lnTo>
                <a:close/>
              </a:path>
              <a:path w="2094230" h="1219835">
                <a:moveTo>
                  <a:pt x="1568857" y="107425"/>
                </a:moveTo>
                <a:lnTo>
                  <a:pt x="1515107" y="112329"/>
                </a:lnTo>
                <a:lnTo>
                  <a:pt x="1463112" y="124203"/>
                </a:lnTo>
                <a:lnTo>
                  <a:pt x="1413976" y="142874"/>
                </a:lnTo>
                <a:lnTo>
                  <a:pt x="1742647" y="142874"/>
                </a:lnTo>
                <a:lnTo>
                  <a:pt x="1723381" y="133813"/>
                </a:lnTo>
                <a:lnTo>
                  <a:pt x="1675215" y="118697"/>
                </a:lnTo>
                <a:lnTo>
                  <a:pt x="1623259" y="109664"/>
                </a:lnTo>
                <a:lnTo>
                  <a:pt x="1568857" y="107425"/>
                </a:lnTo>
                <a:close/>
              </a:path>
              <a:path w="2094230" h="1219835">
                <a:moveTo>
                  <a:pt x="1163175" y="34745"/>
                </a:moveTo>
                <a:lnTo>
                  <a:pt x="1113329" y="42251"/>
                </a:lnTo>
                <a:lnTo>
                  <a:pt x="1064929" y="57962"/>
                </a:lnTo>
                <a:lnTo>
                  <a:pt x="1018719" y="82906"/>
                </a:lnTo>
                <a:lnTo>
                  <a:pt x="1004947" y="92925"/>
                </a:lnTo>
                <a:lnTo>
                  <a:pt x="1365408" y="92925"/>
                </a:lnTo>
                <a:lnTo>
                  <a:pt x="1307340" y="58035"/>
                </a:lnTo>
                <a:lnTo>
                  <a:pt x="1261583" y="42978"/>
                </a:lnTo>
                <a:lnTo>
                  <a:pt x="1213060" y="35101"/>
                </a:lnTo>
                <a:lnTo>
                  <a:pt x="1163175" y="34745"/>
                </a:lnTo>
                <a:close/>
              </a:path>
              <a:path w="2094230" h="1219835">
                <a:moveTo>
                  <a:pt x="814309" y="0"/>
                </a:moveTo>
                <a:lnTo>
                  <a:pt x="767422" y="4470"/>
                </a:lnTo>
                <a:lnTo>
                  <a:pt x="721584" y="17678"/>
                </a:lnTo>
                <a:lnTo>
                  <a:pt x="681251" y="38520"/>
                </a:lnTo>
                <a:lnTo>
                  <a:pt x="647899" y="66077"/>
                </a:lnTo>
                <a:lnTo>
                  <a:pt x="982926" y="66077"/>
                </a:lnTo>
                <a:lnTo>
                  <a:pt x="944257" y="34504"/>
                </a:lnTo>
                <a:lnTo>
                  <a:pt x="904428" y="15468"/>
                </a:lnTo>
                <a:lnTo>
                  <a:pt x="860545" y="3816"/>
                </a:lnTo>
                <a:lnTo>
                  <a:pt x="814309" y="0"/>
                </a:lnTo>
                <a:close/>
              </a:path>
            </a:pathLst>
          </a:custGeom>
          <a:solidFill>
            <a:srgbClr val="FFC91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1"/>
          <p:cNvSpPr/>
          <p:nvPr/>
        </p:nvSpPr>
        <p:spPr>
          <a:xfrm>
            <a:off x="1798899" y="1890712"/>
            <a:ext cx="226749" cy="277525"/>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2"/>
          <p:cNvSpPr/>
          <p:nvPr/>
        </p:nvSpPr>
        <p:spPr>
          <a:xfrm>
            <a:off x="498351" y="869348"/>
            <a:ext cx="2097023" cy="1300830"/>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p:nvPr/>
        </p:nvSpPr>
        <p:spPr>
          <a:xfrm>
            <a:off x="499720" y="875481"/>
            <a:ext cx="2094231" cy="1111060"/>
          </a:xfrm>
          <a:custGeom>
            <a:avLst/>
            <a:gdLst/>
            <a:ahLst/>
            <a:cxnLst/>
            <a:rect l="l" t="t" r="r" b="b"/>
            <a:pathLst>
              <a:path w="2094230" h="1219835">
                <a:moveTo>
                  <a:pt x="1903078" y="401611"/>
                </a:moveTo>
                <a:lnTo>
                  <a:pt x="1905985" y="359468"/>
                </a:lnTo>
                <a:lnTo>
                  <a:pt x="1900492" y="318599"/>
                </a:lnTo>
                <a:lnTo>
                  <a:pt x="1887174" y="279606"/>
                </a:lnTo>
                <a:lnTo>
                  <a:pt x="1866607" y="243089"/>
                </a:lnTo>
                <a:lnTo>
                  <a:pt x="1839368" y="209651"/>
                </a:lnTo>
                <a:lnTo>
                  <a:pt x="1806034" y="179891"/>
                </a:lnTo>
                <a:lnTo>
                  <a:pt x="1767179" y="154412"/>
                </a:lnTo>
                <a:lnTo>
                  <a:pt x="1723381" y="133813"/>
                </a:lnTo>
                <a:lnTo>
                  <a:pt x="1675215" y="118697"/>
                </a:lnTo>
                <a:lnTo>
                  <a:pt x="1623259" y="109664"/>
                </a:lnTo>
                <a:lnTo>
                  <a:pt x="1568857" y="107425"/>
                </a:lnTo>
                <a:lnTo>
                  <a:pt x="1515107" y="112329"/>
                </a:lnTo>
                <a:lnTo>
                  <a:pt x="1463112" y="124203"/>
                </a:lnTo>
                <a:lnTo>
                  <a:pt x="1413976" y="142874"/>
                </a:lnTo>
                <a:lnTo>
                  <a:pt x="1384940" y="108324"/>
                </a:lnTo>
                <a:lnTo>
                  <a:pt x="1348927" y="79931"/>
                </a:lnTo>
                <a:lnTo>
                  <a:pt x="1307340" y="58035"/>
                </a:lnTo>
                <a:lnTo>
                  <a:pt x="1261583" y="42978"/>
                </a:lnTo>
                <a:lnTo>
                  <a:pt x="1213060" y="35101"/>
                </a:lnTo>
                <a:lnTo>
                  <a:pt x="1163175" y="34745"/>
                </a:lnTo>
                <a:lnTo>
                  <a:pt x="1113329" y="42251"/>
                </a:lnTo>
                <a:lnTo>
                  <a:pt x="1064929" y="57962"/>
                </a:lnTo>
                <a:lnTo>
                  <a:pt x="1018719" y="82906"/>
                </a:lnTo>
                <a:lnTo>
                  <a:pt x="1004947" y="92925"/>
                </a:lnTo>
                <a:lnTo>
                  <a:pt x="978330" y="60474"/>
                </a:lnTo>
                <a:lnTo>
                  <a:pt x="944257" y="34504"/>
                </a:lnTo>
                <a:lnTo>
                  <a:pt x="904428" y="15468"/>
                </a:lnTo>
                <a:lnTo>
                  <a:pt x="860545" y="3816"/>
                </a:lnTo>
                <a:lnTo>
                  <a:pt x="814309" y="0"/>
                </a:lnTo>
                <a:lnTo>
                  <a:pt x="767422" y="4470"/>
                </a:lnTo>
                <a:lnTo>
                  <a:pt x="721584" y="17678"/>
                </a:lnTo>
                <a:lnTo>
                  <a:pt x="681251" y="38520"/>
                </a:lnTo>
                <a:lnTo>
                  <a:pt x="647899" y="66077"/>
                </a:lnTo>
                <a:lnTo>
                  <a:pt x="613618" y="39906"/>
                </a:lnTo>
                <a:lnTo>
                  <a:pt x="574635" y="20266"/>
                </a:lnTo>
                <a:lnTo>
                  <a:pt x="532279" y="7244"/>
                </a:lnTo>
                <a:lnTo>
                  <a:pt x="487885" y="926"/>
                </a:lnTo>
                <a:lnTo>
                  <a:pt x="442784" y="1400"/>
                </a:lnTo>
                <a:lnTo>
                  <a:pt x="398307" y="8752"/>
                </a:lnTo>
                <a:lnTo>
                  <a:pt x="355787" y="23069"/>
                </a:lnTo>
                <a:lnTo>
                  <a:pt x="316556" y="44437"/>
                </a:lnTo>
                <a:lnTo>
                  <a:pt x="264903" y="93465"/>
                </a:lnTo>
                <a:lnTo>
                  <a:pt x="237206" y="153428"/>
                </a:lnTo>
                <a:lnTo>
                  <a:pt x="188389" y="168319"/>
                </a:lnTo>
                <a:lnTo>
                  <a:pt x="145590" y="189982"/>
                </a:lnTo>
                <a:lnTo>
                  <a:pt x="109537" y="217401"/>
                </a:lnTo>
                <a:lnTo>
                  <a:pt x="80958" y="249565"/>
                </a:lnTo>
                <a:lnTo>
                  <a:pt x="60583" y="285460"/>
                </a:lnTo>
                <a:lnTo>
                  <a:pt x="49140" y="324073"/>
                </a:lnTo>
                <a:lnTo>
                  <a:pt x="47358" y="364389"/>
                </a:lnTo>
                <a:lnTo>
                  <a:pt x="55965" y="405396"/>
                </a:lnTo>
                <a:lnTo>
                  <a:pt x="58476" y="412258"/>
                </a:lnTo>
                <a:lnTo>
                  <a:pt x="61286" y="419045"/>
                </a:lnTo>
                <a:lnTo>
                  <a:pt x="64391" y="425752"/>
                </a:lnTo>
                <a:lnTo>
                  <a:pt x="67788" y="432371"/>
                </a:lnTo>
                <a:lnTo>
                  <a:pt x="38793" y="467918"/>
                </a:lnTo>
                <a:lnTo>
                  <a:pt x="17913" y="505676"/>
                </a:lnTo>
                <a:lnTo>
                  <a:pt x="5023" y="544896"/>
                </a:lnTo>
                <a:lnTo>
                  <a:pt x="0" y="584824"/>
                </a:lnTo>
                <a:lnTo>
                  <a:pt x="2718" y="624711"/>
                </a:lnTo>
                <a:lnTo>
                  <a:pt x="13055" y="663805"/>
                </a:lnTo>
                <a:lnTo>
                  <a:pt x="30886" y="701354"/>
                </a:lnTo>
                <a:lnTo>
                  <a:pt x="56086" y="736609"/>
                </a:lnTo>
                <a:lnTo>
                  <a:pt x="88533" y="768818"/>
                </a:lnTo>
                <a:lnTo>
                  <a:pt x="128101" y="797229"/>
                </a:lnTo>
                <a:lnTo>
                  <a:pt x="163075" y="815841"/>
                </a:lnTo>
                <a:lnTo>
                  <a:pt x="200606" y="830689"/>
                </a:lnTo>
                <a:lnTo>
                  <a:pt x="240216" y="841615"/>
                </a:lnTo>
                <a:lnTo>
                  <a:pt x="281428" y="848461"/>
                </a:lnTo>
                <a:lnTo>
                  <a:pt x="286344" y="888337"/>
                </a:lnTo>
                <a:lnTo>
                  <a:pt x="299731" y="925813"/>
                </a:lnTo>
                <a:lnTo>
                  <a:pt x="320792" y="960267"/>
                </a:lnTo>
                <a:lnTo>
                  <a:pt x="348730" y="991076"/>
                </a:lnTo>
                <a:lnTo>
                  <a:pt x="382748" y="1017620"/>
                </a:lnTo>
                <a:lnTo>
                  <a:pt x="422048" y="1039275"/>
                </a:lnTo>
                <a:lnTo>
                  <a:pt x="465833" y="1055420"/>
                </a:lnTo>
                <a:lnTo>
                  <a:pt x="513307" y="1065433"/>
                </a:lnTo>
                <a:lnTo>
                  <a:pt x="563672" y="1068692"/>
                </a:lnTo>
                <a:lnTo>
                  <a:pt x="602121" y="1066340"/>
                </a:lnTo>
                <a:lnTo>
                  <a:pt x="639623" y="1059862"/>
                </a:lnTo>
                <a:lnTo>
                  <a:pt x="675656" y="1049378"/>
                </a:lnTo>
                <a:lnTo>
                  <a:pt x="709697" y="1035011"/>
                </a:lnTo>
                <a:lnTo>
                  <a:pt x="729154" y="1074398"/>
                </a:lnTo>
                <a:lnTo>
                  <a:pt x="755580" y="1109842"/>
                </a:lnTo>
                <a:lnTo>
                  <a:pt x="788136" y="1140985"/>
                </a:lnTo>
                <a:lnTo>
                  <a:pt x="825982" y="1167470"/>
                </a:lnTo>
                <a:lnTo>
                  <a:pt x="868280" y="1188940"/>
                </a:lnTo>
                <a:lnTo>
                  <a:pt x="914192" y="1205037"/>
                </a:lnTo>
                <a:lnTo>
                  <a:pt x="962877" y="1215405"/>
                </a:lnTo>
                <a:lnTo>
                  <a:pt x="1013498" y="1219686"/>
                </a:lnTo>
                <a:lnTo>
                  <a:pt x="1065215" y="1217522"/>
                </a:lnTo>
                <a:lnTo>
                  <a:pt x="1117189" y="1208557"/>
                </a:lnTo>
                <a:lnTo>
                  <a:pt x="1169470" y="1191924"/>
                </a:lnTo>
                <a:lnTo>
                  <a:pt x="1217059" y="1168591"/>
                </a:lnTo>
                <a:lnTo>
                  <a:pt x="1258957" y="1139146"/>
                </a:lnTo>
                <a:lnTo>
                  <a:pt x="1294164" y="1104175"/>
                </a:lnTo>
                <a:lnTo>
                  <a:pt x="1339378" y="1122651"/>
                </a:lnTo>
                <a:lnTo>
                  <a:pt x="1386177" y="1135821"/>
                </a:lnTo>
                <a:lnTo>
                  <a:pt x="1433949" y="1143809"/>
                </a:lnTo>
                <a:lnTo>
                  <a:pt x="1482085" y="1146735"/>
                </a:lnTo>
                <a:lnTo>
                  <a:pt x="1529972" y="1144720"/>
                </a:lnTo>
                <a:lnTo>
                  <a:pt x="1577001" y="1137886"/>
                </a:lnTo>
                <a:lnTo>
                  <a:pt x="1622559" y="1126354"/>
                </a:lnTo>
                <a:lnTo>
                  <a:pt x="1666038" y="1110244"/>
                </a:lnTo>
                <a:lnTo>
                  <a:pt x="1706824" y="1089679"/>
                </a:lnTo>
                <a:lnTo>
                  <a:pt x="1744308" y="1064779"/>
                </a:lnTo>
                <a:lnTo>
                  <a:pt x="1777879" y="1035666"/>
                </a:lnTo>
                <a:lnTo>
                  <a:pt x="1806926" y="1002461"/>
                </a:lnTo>
                <a:lnTo>
                  <a:pt x="1810876" y="997102"/>
                </a:lnTo>
                <a:lnTo>
                  <a:pt x="1859585" y="997186"/>
                </a:lnTo>
                <a:lnTo>
                  <a:pt x="1905551" y="988805"/>
                </a:lnTo>
                <a:lnTo>
                  <a:pt x="1947369" y="972838"/>
                </a:lnTo>
                <a:lnTo>
                  <a:pt x="1983635" y="950164"/>
                </a:lnTo>
                <a:lnTo>
                  <a:pt x="2012943" y="921663"/>
                </a:lnTo>
                <a:lnTo>
                  <a:pt x="2033888" y="888214"/>
                </a:lnTo>
                <a:lnTo>
                  <a:pt x="2045064" y="850696"/>
                </a:lnTo>
                <a:lnTo>
                  <a:pt x="2045413" y="814267"/>
                </a:lnTo>
                <a:lnTo>
                  <a:pt x="2035937" y="779041"/>
                </a:lnTo>
                <a:lnTo>
                  <a:pt x="2017144" y="746242"/>
                </a:lnTo>
                <a:lnTo>
                  <a:pt x="1989540" y="717092"/>
                </a:lnTo>
                <a:lnTo>
                  <a:pt x="2033988" y="689376"/>
                </a:lnTo>
                <a:lnTo>
                  <a:pt x="2066626" y="654524"/>
                </a:lnTo>
                <a:lnTo>
                  <a:pt x="2086737" y="614724"/>
                </a:lnTo>
                <a:lnTo>
                  <a:pt x="2093606" y="572163"/>
                </a:lnTo>
                <a:lnTo>
                  <a:pt x="2086516" y="529031"/>
                </a:lnTo>
                <a:lnTo>
                  <a:pt x="2064749" y="487514"/>
                </a:lnTo>
                <a:lnTo>
                  <a:pt x="2034847" y="455997"/>
                </a:lnTo>
                <a:lnTo>
                  <a:pt x="1997088" y="431221"/>
                </a:lnTo>
                <a:lnTo>
                  <a:pt x="1953183" y="414066"/>
                </a:lnTo>
                <a:lnTo>
                  <a:pt x="1904843" y="405409"/>
                </a:lnTo>
                <a:lnTo>
                  <a:pt x="1903078" y="401611"/>
                </a:lnTo>
                <a:close/>
              </a:path>
            </a:pathLst>
          </a:custGeom>
          <a:ln w="19050">
            <a:solidFill>
              <a:srgbClr val="6A1A6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14"/>
          <p:cNvSpPr/>
          <p:nvPr/>
        </p:nvSpPr>
        <p:spPr>
          <a:xfrm>
            <a:off x="1947838" y="2100497"/>
            <a:ext cx="67945" cy="67945"/>
          </a:xfrm>
          <a:custGeom>
            <a:avLst/>
            <a:gdLst/>
            <a:ahLst/>
            <a:cxnLst/>
            <a:rect l="l" t="t" r="r" b="b"/>
            <a:pathLst>
              <a:path w="67944" h="67944">
                <a:moveTo>
                  <a:pt x="0" y="33870"/>
                </a:moveTo>
                <a:lnTo>
                  <a:pt x="2661" y="47055"/>
                </a:lnTo>
                <a:lnTo>
                  <a:pt x="9920" y="57821"/>
                </a:lnTo>
                <a:lnTo>
                  <a:pt x="20686" y="65080"/>
                </a:lnTo>
                <a:lnTo>
                  <a:pt x="33870" y="67741"/>
                </a:lnTo>
                <a:lnTo>
                  <a:pt x="47047" y="65080"/>
                </a:lnTo>
                <a:lnTo>
                  <a:pt x="57810" y="57821"/>
                </a:lnTo>
                <a:lnTo>
                  <a:pt x="65067" y="47055"/>
                </a:lnTo>
                <a:lnTo>
                  <a:pt x="67729" y="33870"/>
                </a:lnTo>
                <a:lnTo>
                  <a:pt x="65067" y="20686"/>
                </a:lnTo>
                <a:lnTo>
                  <a:pt x="57810" y="9920"/>
                </a:lnTo>
                <a:lnTo>
                  <a:pt x="47047" y="2661"/>
                </a:lnTo>
                <a:lnTo>
                  <a:pt x="33870" y="0"/>
                </a:lnTo>
                <a:lnTo>
                  <a:pt x="20686" y="2661"/>
                </a:lnTo>
                <a:lnTo>
                  <a:pt x="9920" y="9920"/>
                </a:lnTo>
                <a:lnTo>
                  <a:pt x="2661" y="20686"/>
                </a:lnTo>
                <a:lnTo>
                  <a:pt x="0" y="33870"/>
                </a:lnTo>
                <a:close/>
              </a:path>
            </a:pathLst>
          </a:custGeom>
          <a:ln w="19050">
            <a:solidFill>
              <a:srgbClr val="6A1A6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15"/>
          <p:cNvSpPr/>
          <p:nvPr/>
        </p:nvSpPr>
        <p:spPr>
          <a:xfrm>
            <a:off x="1890173" y="2025006"/>
            <a:ext cx="135891" cy="135891"/>
          </a:xfrm>
          <a:custGeom>
            <a:avLst/>
            <a:gdLst/>
            <a:ahLst/>
            <a:cxnLst/>
            <a:rect l="l" t="t" r="r" b="b"/>
            <a:pathLst>
              <a:path w="135889" h="135889">
                <a:moveTo>
                  <a:pt x="0" y="67729"/>
                </a:moveTo>
                <a:lnTo>
                  <a:pt x="5323" y="94095"/>
                </a:lnTo>
                <a:lnTo>
                  <a:pt x="19838" y="115623"/>
                </a:lnTo>
                <a:lnTo>
                  <a:pt x="41367" y="130136"/>
                </a:lnTo>
                <a:lnTo>
                  <a:pt x="67729" y="135458"/>
                </a:lnTo>
                <a:lnTo>
                  <a:pt x="94097" y="130136"/>
                </a:lnTo>
                <a:lnTo>
                  <a:pt x="115630" y="115623"/>
                </a:lnTo>
                <a:lnTo>
                  <a:pt x="130147" y="94095"/>
                </a:lnTo>
                <a:lnTo>
                  <a:pt x="135470" y="67729"/>
                </a:lnTo>
                <a:lnTo>
                  <a:pt x="130147" y="41362"/>
                </a:lnTo>
                <a:lnTo>
                  <a:pt x="115630" y="19834"/>
                </a:lnTo>
                <a:lnTo>
                  <a:pt x="94097" y="5321"/>
                </a:lnTo>
                <a:lnTo>
                  <a:pt x="67729" y="0"/>
                </a:lnTo>
                <a:lnTo>
                  <a:pt x="41367" y="5321"/>
                </a:lnTo>
                <a:lnTo>
                  <a:pt x="19838" y="19834"/>
                </a:lnTo>
                <a:lnTo>
                  <a:pt x="5323" y="41362"/>
                </a:lnTo>
                <a:lnTo>
                  <a:pt x="0" y="67729"/>
                </a:lnTo>
                <a:close/>
              </a:path>
            </a:pathLst>
          </a:custGeom>
          <a:ln w="19049">
            <a:solidFill>
              <a:srgbClr val="6A1A6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16"/>
          <p:cNvSpPr/>
          <p:nvPr/>
        </p:nvSpPr>
        <p:spPr>
          <a:xfrm>
            <a:off x="1798895" y="1890707"/>
            <a:ext cx="203200" cy="203200"/>
          </a:xfrm>
          <a:custGeom>
            <a:avLst/>
            <a:gdLst/>
            <a:ahLst/>
            <a:cxnLst/>
            <a:rect l="l" t="t" r="r" b="b"/>
            <a:pathLst>
              <a:path w="203200" h="203200">
                <a:moveTo>
                  <a:pt x="0" y="101600"/>
                </a:moveTo>
                <a:lnTo>
                  <a:pt x="7984" y="141145"/>
                </a:lnTo>
                <a:lnTo>
                  <a:pt x="29759" y="173440"/>
                </a:lnTo>
                <a:lnTo>
                  <a:pt x="62054" y="195215"/>
                </a:lnTo>
                <a:lnTo>
                  <a:pt x="101600" y="203200"/>
                </a:lnTo>
                <a:lnTo>
                  <a:pt x="141145" y="195215"/>
                </a:lnTo>
                <a:lnTo>
                  <a:pt x="173440" y="173440"/>
                </a:lnTo>
                <a:lnTo>
                  <a:pt x="195215" y="141145"/>
                </a:lnTo>
                <a:lnTo>
                  <a:pt x="203200" y="101600"/>
                </a:lnTo>
                <a:lnTo>
                  <a:pt x="195215" y="62054"/>
                </a:lnTo>
                <a:lnTo>
                  <a:pt x="173440" y="29759"/>
                </a:lnTo>
                <a:lnTo>
                  <a:pt x="141145" y="7984"/>
                </a:lnTo>
                <a:lnTo>
                  <a:pt x="101600" y="0"/>
                </a:lnTo>
                <a:lnTo>
                  <a:pt x="62054" y="7984"/>
                </a:lnTo>
                <a:lnTo>
                  <a:pt x="29759" y="29759"/>
                </a:lnTo>
                <a:lnTo>
                  <a:pt x="7984" y="62054"/>
                </a:lnTo>
                <a:lnTo>
                  <a:pt x="0" y="101600"/>
                </a:lnTo>
                <a:close/>
              </a:path>
            </a:pathLst>
          </a:custGeom>
          <a:ln w="19050">
            <a:solidFill>
              <a:srgbClr val="6A1A6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bject 27"/>
          <p:cNvSpPr/>
          <p:nvPr/>
        </p:nvSpPr>
        <p:spPr>
          <a:xfrm>
            <a:off x="2391811" y="1168325"/>
            <a:ext cx="11431" cy="40640"/>
          </a:xfrm>
          <a:custGeom>
            <a:avLst/>
            <a:gdLst/>
            <a:ahLst/>
            <a:cxnLst/>
            <a:rect l="l" t="t" r="r" b="b"/>
            <a:pathLst>
              <a:path w="11430" h="40640">
                <a:moveTo>
                  <a:pt x="0" y="40043"/>
                </a:moveTo>
                <a:lnTo>
                  <a:pt x="3495" y="30162"/>
                </a:lnTo>
                <a:lnTo>
                  <a:pt x="6492" y="20188"/>
                </a:lnTo>
                <a:lnTo>
                  <a:pt x="8990" y="10130"/>
                </a:lnTo>
                <a:lnTo>
                  <a:pt x="10985" y="0"/>
                </a:lnTo>
              </a:path>
            </a:pathLst>
          </a:custGeom>
          <a:ln w="19050">
            <a:solidFill>
              <a:srgbClr val="6A1A68"/>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bject 28"/>
          <p:cNvSpPr txBox="1">
            <a:spLocks noGrp="1"/>
          </p:cNvSpPr>
          <p:nvPr>
            <p:ph type="title"/>
          </p:nvPr>
        </p:nvSpPr>
        <p:spPr>
          <a:xfrm>
            <a:off x="821865" y="985908"/>
            <a:ext cx="1518285" cy="751488"/>
          </a:xfrm>
          <a:prstGeom prst="rect">
            <a:avLst/>
          </a:prstGeom>
        </p:spPr>
        <p:txBody>
          <a:bodyPr vert="horz" wrap="square" lIns="0" tIns="12700" rIns="0" bIns="0" rtlCol="0" anchor="ctr">
            <a:spAutoFit/>
          </a:bodyPr>
          <a:lstStyle/>
          <a:p>
            <a:pPr marL="12700" marR="5080" indent="45719">
              <a:lnSpc>
                <a:spcPct val="100000"/>
              </a:lnSpc>
              <a:spcBef>
                <a:spcPts val="100"/>
              </a:spcBef>
            </a:pPr>
            <a:r>
              <a:rPr sz="2400" b="1" dirty="0">
                <a:latin typeface="Chiller"/>
                <a:cs typeface="Chiller"/>
              </a:rPr>
              <a:t>Seriously </a:t>
            </a:r>
            <a:r>
              <a:rPr sz="2400" b="1" spc="5" dirty="0">
                <a:latin typeface="Chiller"/>
                <a:cs typeface="Chiller"/>
              </a:rPr>
              <a:t>Mate  This </a:t>
            </a:r>
            <a:r>
              <a:rPr sz="2400" b="1" dirty="0">
                <a:latin typeface="Chiller"/>
                <a:cs typeface="Chiller"/>
              </a:rPr>
              <a:t>is</a:t>
            </a:r>
            <a:r>
              <a:rPr sz="2400" b="1" spc="-100" dirty="0">
                <a:latin typeface="Chiller"/>
                <a:cs typeface="Chiller"/>
              </a:rPr>
              <a:t> </a:t>
            </a:r>
            <a:r>
              <a:rPr sz="2400" b="1" dirty="0">
                <a:latin typeface="Chiller"/>
                <a:cs typeface="Chiller"/>
              </a:rPr>
              <a:t>important</a:t>
            </a:r>
          </a:p>
        </p:txBody>
      </p:sp>
      <p:sp>
        <p:nvSpPr>
          <p:cNvPr id="29" name="object 29"/>
          <p:cNvSpPr txBox="1"/>
          <p:nvPr/>
        </p:nvSpPr>
        <p:spPr>
          <a:xfrm>
            <a:off x="4365149" y="1262696"/>
            <a:ext cx="4444896" cy="4154984"/>
          </a:xfrm>
          <a:prstGeom prst="rect">
            <a:avLst/>
          </a:prstGeom>
        </p:spPr>
        <p:txBody>
          <a:bodyPr vert="horz" wrap="square" lIns="0" tIns="12700" rIns="0" bIns="0" rtlCol="0">
            <a:spAutoFit/>
          </a:bodyPr>
          <a:lstStyle/>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PLANS OFFERED</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endParaRPr kumimoji="0" lang="en-US" sz="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Base Plan (70/30) – </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Traditional PPO</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endParaRPr kumimoji="0" lang="en-US"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Enhanced Plan (80/20) – </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Enhanced PPO</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endParaRPr kumimoji="0" 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MUST ENROLL </a:t>
            </a:r>
            <a:r>
              <a:rPr kumimoji="0" lang="en-US" sz="2400" b="1"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within 30 days </a:t>
            </a:r>
            <a:r>
              <a:rPr lang="en-US" sz="2400" b="1" dirty="0">
                <a:solidFill>
                  <a:srgbClr val="C00000"/>
                </a:solidFill>
                <a:latin typeface="Times New Roman" panose="02020603050405020304" pitchFamily="18" charset="0"/>
                <a:cs typeface="Times New Roman" panose="02020603050405020304" pitchFamily="18" charset="0"/>
              </a:rPr>
              <a:t>of</a:t>
            </a:r>
            <a:r>
              <a:rPr kumimoji="0" lang="en-US" sz="2400" b="1" i="0" u="none" strike="noStrike" kern="1200" cap="none" spc="-19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your start date</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a:t>
            </a:r>
            <a:r>
              <a:rPr kumimoji="0" lang="en-US" sz="20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exceptions!</a:t>
            </a:r>
          </a:p>
          <a:p>
            <a:pPr marL="0" marR="5080" lvl="0" indent="0" algn="ctr" defTabSz="457200" rtl="0" eaLnBrk="1" fontAlgn="auto" latinLnBrk="0" hangingPunct="1">
              <a:lnSpc>
                <a:spcPct val="100000"/>
              </a:lnSpc>
              <a:spcBef>
                <a:spcPts val="100"/>
              </a:spcBef>
              <a:spcAft>
                <a:spcPts val="0"/>
              </a:spcAft>
              <a:buClrTx/>
              <a:buSzTx/>
              <a:buFontTx/>
              <a:buNone/>
              <a:tabLst>
                <a:tab pos="3435265" algn="l"/>
              </a:tabLst>
              <a:defRPr/>
            </a:pPr>
            <a:endParaRPr lang="en-US" sz="1200" b="1" spc="-5" dirty="0">
              <a:solidFill>
                <a:prstClr val="black"/>
              </a:solidFill>
              <a:latin typeface="Times New Roman" panose="02020603050405020304" pitchFamily="18" charset="0"/>
              <a:cs typeface="Times New Roman" panose="02020603050405020304" pitchFamily="18" charset="0"/>
            </a:endParaRPr>
          </a:p>
          <a:p>
            <a:pPr marR="5080" algn="ctr">
              <a:spcBef>
                <a:spcPts val="100"/>
              </a:spcBef>
              <a:tabLst>
                <a:tab pos="3435265" algn="l"/>
              </a:tabLst>
              <a:defRPr/>
            </a:pPr>
            <a:r>
              <a:rPr kumimoji="0" lang="en-US" sz="14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Our medical insurance is with the State Health Plan and Blue Cross Blue Shield is our third-party administrator and we use BCBS network of doctors</a:t>
            </a:r>
            <a:endParaRPr kumimoji="0" lang="en-US" sz="14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object 9">
            <a:extLst>
              <a:ext uri="{FF2B5EF4-FFF2-40B4-BE49-F238E27FC236}">
                <a16:creationId xmlns:a16="http://schemas.microsoft.com/office/drawing/2014/main" id="{999B9636-0671-C77A-85BB-9D7B6DE4529A}"/>
              </a:ext>
            </a:extLst>
          </p:cNvPr>
          <p:cNvSpPr/>
          <p:nvPr/>
        </p:nvSpPr>
        <p:spPr>
          <a:xfrm rot="5400000">
            <a:off x="181939" y="183824"/>
            <a:ext cx="914401" cy="912517"/>
          </a:xfrm>
          <a:custGeom>
            <a:avLst/>
            <a:gdLst/>
            <a:ahLst/>
            <a:cxnLst/>
            <a:rect l="l" t="t" r="r" b="b"/>
            <a:pathLst>
              <a:path w="1419225" h="1371600">
                <a:moveTo>
                  <a:pt x="0" y="0"/>
                </a:moveTo>
                <a:lnTo>
                  <a:pt x="0" y="1371600"/>
                </a:lnTo>
                <a:lnTo>
                  <a:pt x="1418844" y="1371600"/>
                </a:lnTo>
                <a:lnTo>
                  <a:pt x="945896" y="914400"/>
                </a:lnTo>
                <a:lnTo>
                  <a:pt x="457200" y="914400"/>
                </a:lnTo>
                <a:lnTo>
                  <a:pt x="457200" y="441972"/>
                </a:lnTo>
                <a:lnTo>
                  <a:pt x="0" y="0"/>
                </a:lnTo>
                <a:close/>
              </a:path>
            </a:pathLst>
          </a:custGeom>
          <a:solidFill>
            <a:srgbClr val="F4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70BA621-2396-D944-74A1-CDACAC4A6145}"/>
              </a:ext>
            </a:extLst>
          </p:cNvPr>
          <p:cNvSpPr txBox="1"/>
          <p:nvPr/>
        </p:nvSpPr>
        <p:spPr>
          <a:xfrm>
            <a:off x="904568" y="211251"/>
            <a:ext cx="7307335" cy="769441"/>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MEDICAL INSURANCE</a:t>
            </a:r>
          </a:p>
          <a:p>
            <a:pPr algn="ctr"/>
            <a:r>
              <a:rPr kumimoji="0" lang="en-US" sz="2000" b="0" i="0" u="heavy" strike="noStrike" kern="1200" cap="none" spc="-15" normalizeH="0" baseline="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www.shpnc.org</a:t>
            </a:r>
            <a:r>
              <a:rPr kumimoji="0" lang="en-US" sz="2000" b="0" i="0" u="none" strike="noStrike" kern="1200" cap="none" spc="-15"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 </a:t>
            </a:r>
            <a:r>
              <a:rPr kumimoji="0" lang="en-US" sz="2000" b="0"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“Employee Benefits”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71987" y="159281"/>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171987" y="159281"/>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D6AAF51-26B6-90C0-82D3-0BB1C90E2C0E}"/>
              </a:ext>
            </a:extLst>
          </p:cNvPr>
          <p:cNvPicPr>
            <a:picLocks noChangeAspect="1"/>
          </p:cNvPicPr>
          <p:nvPr/>
        </p:nvPicPr>
        <p:blipFill>
          <a:blip r:embed="rId3"/>
          <a:stretch>
            <a:fillRect/>
          </a:stretch>
        </p:blipFill>
        <p:spPr>
          <a:xfrm>
            <a:off x="181876" y="180063"/>
            <a:ext cx="4400013" cy="6456282"/>
          </a:xfrm>
          <a:prstGeom prst="rect">
            <a:avLst/>
          </a:prstGeom>
        </p:spPr>
      </p:pic>
      <p:pic>
        <p:nvPicPr>
          <p:cNvPr id="8" name="Picture 7">
            <a:extLst>
              <a:ext uri="{FF2B5EF4-FFF2-40B4-BE49-F238E27FC236}">
                <a16:creationId xmlns:a16="http://schemas.microsoft.com/office/drawing/2014/main" id="{6CFF3678-225F-8DFC-3770-B0F3A7BCD1DD}"/>
              </a:ext>
            </a:extLst>
          </p:cNvPr>
          <p:cNvPicPr>
            <a:picLocks noChangeAspect="1"/>
          </p:cNvPicPr>
          <p:nvPr/>
        </p:nvPicPr>
        <p:blipFill>
          <a:blip r:embed="rId4"/>
          <a:stretch>
            <a:fillRect/>
          </a:stretch>
        </p:blipFill>
        <p:spPr>
          <a:xfrm>
            <a:off x="4571999" y="180063"/>
            <a:ext cx="4378227" cy="6456282"/>
          </a:xfrm>
          <a:prstGeom prst="rect">
            <a:avLst/>
          </a:prstGeom>
        </p:spPr>
      </p:pic>
    </p:spTree>
    <p:extLst>
      <p:ext uri="{BB962C8B-B14F-4D97-AF65-F5344CB8AC3E}">
        <p14:creationId xmlns:p14="http://schemas.microsoft.com/office/powerpoint/2010/main" val="303020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171297"/>
            <a:ext cx="9144000" cy="0"/>
          </a:xfrm>
          <a:custGeom>
            <a:avLst/>
            <a:gdLst/>
            <a:ahLst/>
            <a:cxnLst/>
            <a:rect l="l" t="t" r="r" b="b"/>
            <a:pathLst>
              <a:path w="9144000">
                <a:moveTo>
                  <a:pt x="0" y="0"/>
                </a:moveTo>
                <a:lnTo>
                  <a:pt x="9144000" y="0"/>
                </a:lnTo>
              </a:path>
            </a:pathLst>
          </a:custGeom>
          <a:ln w="19050">
            <a:solidFill>
              <a:srgbClr val="3D40B1"/>
            </a:solidFill>
          </a:ln>
        </p:spPr>
        <p:txBody>
          <a:bodyPr wrap="square" lIns="0" tIns="0" rIns="0" bIns="0" rtlCol="0"/>
          <a:lstStyle/>
          <a:p>
            <a:endParaRPr dirty="0">
              <a:solidFill>
                <a:prstClr val="black"/>
              </a:solidFill>
              <a:latin typeface="Calibri" panose="020F0502020204030204"/>
            </a:endParaRPr>
          </a:p>
        </p:txBody>
      </p:sp>
      <p:sp>
        <p:nvSpPr>
          <p:cNvPr id="3" name="object 3"/>
          <p:cNvSpPr/>
          <p:nvPr/>
        </p:nvSpPr>
        <p:spPr>
          <a:xfrm>
            <a:off x="152398" y="6212073"/>
            <a:ext cx="2362199" cy="531713"/>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panose="020F0502020204030204"/>
            </a:endParaRPr>
          </a:p>
        </p:txBody>
      </p:sp>
      <p:sp>
        <p:nvSpPr>
          <p:cNvPr id="4" name="object 4"/>
          <p:cNvSpPr/>
          <p:nvPr/>
        </p:nvSpPr>
        <p:spPr>
          <a:xfrm>
            <a:off x="6096003" y="6553203"/>
            <a:ext cx="2895599" cy="178241"/>
          </a:xfrm>
          <a:prstGeom prst="rect">
            <a:avLst/>
          </a:prstGeom>
          <a:blipFill>
            <a:blip r:embed="rId3" cstate="print"/>
            <a:stretch>
              <a:fillRect/>
            </a:stretch>
          </a:blipFill>
        </p:spPr>
        <p:txBody>
          <a:bodyPr wrap="square" lIns="0" tIns="0" rIns="0" bIns="0" rtlCol="0"/>
          <a:lstStyle/>
          <a:p>
            <a:endParaRPr dirty="0">
              <a:solidFill>
                <a:prstClr val="black"/>
              </a:solidFill>
              <a:latin typeface="Calibri" panose="020F0502020204030204"/>
            </a:endParaRPr>
          </a:p>
        </p:txBody>
      </p:sp>
      <p:sp>
        <p:nvSpPr>
          <p:cNvPr id="5" name="object 5"/>
          <p:cNvSpPr/>
          <p:nvPr/>
        </p:nvSpPr>
        <p:spPr>
          <a:xfrm>
            <a:off x="6916544" y="13849"/>
            <a:ext cx="2194560" cy="1590404"/>
          </a:xfrm>
          <a:prstGeom prst="rect">
            <a:avLst/>
          </a:prstGeom>
          <a:blipFill>
            <a:blip r:embed="rId4" cstate="print"/>
            <a:stretch>
              <a:fillRect/>
            </a:stretch>
          </a:blipFill>
        </p:spPr>
        <p:txBody>
          <a:bodyPr wrap="square" lIns="0" tIns="0" rIns="0" bIns="0" rtlCol="0"/>
          <a:lstStyle/>
          <a:p>
            <a:endParaRPr dirty="0">
              <a:solidFill>
                <a:prstClr val="black"/>
              </a:solidFill>
              <a:latin typeface="Calibri" panose="020F0502020204030204"/>
            </a:endParaRPr>
          </a:p>
        </p:txBody>
      </p:sp>
      <p:sp>
        <p:nvSpPr>
          <p:cNvPr id="6" name="object 6"/>
          <p:cNvSpPr/>
          <p:nvPr/>
        </p:nvSpPr>
        <p:spPr>
          <a:xfrm>
            <a:off x="-3" y="686702"/>
            <a:ext cx="9144000" cy="0"/>
          </a:xfrm>
          <a:custGeom>
            <a:avLst/>
            <a:gdLst/>
            <a:ahLst/>
            <a:cxnLst/>
            <a:rect l="l" t="t" r="r" b="b"/>
            <a:pathLst>
              <a:path w="9144000">
                <a:moveTo>
                  <a:pt x="0" y="0"/>
                </a:moveTo>
                <a:lnTo>
                  <a:pt x="9144000" y="0"/>
                </a:lnTo>
              </a:path>
            </a:pathLst>
          </a:custGeom>
          <a:ln w="38100">
            <a:solidFill>
              <a:srgbClr val="292B77"/>
            </a:solidFill>
          </a:ln>
        </p:spPr>
        <p:txBody>
          <a:bodyPr wrap="square" lIns="0" tIns="0" rIns="0" bIns="0" rtlCol="0"/>
          <a:lstStyle/>
          <a:p>
            <a:endParaRPr dirty="0">
              <a:solidFill>
                <a:prstClr val="black"/>
              </a:solidFill>
              <a:latin typeface="Calibri" panose="020F0502020204030204"/>
            </a:endParaRPr>
          </a:p>
        </p:txBody>
      </p:sp>
      <p:sp>
        <p:nvSpPr>
          <p:cNvPr id="7" name="object 7"/>
          <p:cNvSpPr txBox="1">
            <a:spLocks noGrp="1"/>
          </p:cNvSpPr>
          <p:nvPr>
            <p:ph type="title"/>
          </p:nvPr>
        </p:nvSpPr>
        <p:spPr>
          <a:xfrm>
            <a:off x="457200" y="27155"/>
            <a:ext cx="8229600" cy="628377"/>
          </a:xfrm>
          <a:prstGeom prst="rect">
            <a:avLst/>
          </a:prstGeom>
        </p:spPr>
        <p:txBody>
          <a:bodyPr vert="horz" wrap="square" lIns="0" tIns="12700" rIns="0" bIns="0" rtlCol="0" anchor="ctr">
            <a:spAutoFit/>
          </a:bodyPr>
          <a:lstStyle/>
          <a:p>
            <a:pPr marL="12700">
              <a:lnSpc>
                <a:spcPct val="100000"/>
              </a:lnSpc>
              <a:spcBef>
                <a:spcPts val="100"/>
              </a:spcBef>
            </a:pPr>
            <a:r>
              <a:rPr sz="4000" dirty="0">
                <a:solidFill>
                  <a:srgbClr val="409036"/>
                </a:solidFill>
                <a:latin typeface="Times New Roman" panose="02020603050405020304" pitchFamily="18" charset="0"/>
                <a:cs typeface="Times New Roman" panose="02020603050405020304" pitchFamily="18" charset="0"/>
              </a:rPr>
              <a:t>Wellness Premium Credit</a:t>
            </a:r>
            <a:r>
              <a:rPr lang="en-US" sz="4000" dirty="0">
                <a:solidFill>
                  <a:srgbClr val="409036"/>
                </a:solidFill>
                <a:latin typeface="Times New Roman" panose="02020603050405020304" pitchFamily="18" charset="0"/>
                <a:cs typeface="Times New Roman" panose="02020603050405020304" pitchFamily="18" charset="0"/>
              </a:rPr>
              <a:t> </a:t>
            </a:r>
            <a:r>
              <a:rPr sz="4000" dirty="0">
                <a:solidFill>
                  <a:srgbClr val="409036"/>
                </a:solidFill>
                <a:latin typeface="Times New Roman" panose="02020603050405020304" pitchFamily="18" charset="0"/>
                <a:cs typeface="Times New Roman" panose="02020603050405020304" pitchFamily="18" charset="0"/>
              </a:rPr>
              <a:t>O</a:t>
            </a:r>
            <a:r>
              <a:rPr lang="en-US" sz="4000" dirty="0">
                <a:solidFill>
                  <a:srgbClr val="409036"/>
                </a:solidFill>
                <a:latin typeface="Times New Roman" panose="02020603050405020304" pitchFamily="18" charset="0"/>
                <a:cs typeface="Times New Roman" panose="02020603050405020304" pitchFamily="18" charset="0"/>
              </a:rPr>
              <a:t>p</a:t>
            </a:r>
            <a:r>
              <a:rPr sz="4000" dirty="0">
                <a:solidFill>
                  <a:srgbClr val="409036"/>
                </a:solidFill>
                <a:latin typeface="Times New Roman" panose="02020603050405020304" pitchFamily="18" charset="0"/>
                <a:cs typeface="Times New Roman" panose="02020603050405020304" pitchFamily="18" charset="0"/>
              </a:rPr>
              <a:t>portunit</a:t>
            </a:r>
            <a:r>
              <a:rPr lang="en-US" sz="4000" dirty="0">
                <a:solidFill>
                  <a:srgbClr val="409036"/>
                </a:solidFill>
                <a:latin typeface="Times New Roman" panose="02020603050405020304" pitchFamily="18" charset="0"/>
                <a:cs typeface="Times New Roman" panose="02020603050405020304" pitchFamily="18" charset="0"/>
              </a:rPr>
              <a:t>y</a:t>
            </a:r>
            <a:endParaRPr sz="4000" dirty="0">
              <a:solidFill>
                <a:srgbClr val="409036"/>
              </a:solidFill>
              <a:latin typeface="Times New Roman" panose="02020603050405020304" pitchFamily="18" charset="0"/>
              <a:cs typeface="Times New Roman" panose="02020603050405020304" pitchFamily="18" charset="0"/>
            </a:endParaRPr>
          </a:p>
        </p:txBody>
      </p:sp>
      <p:sp>
        <p:nvSpPr>
          <p:cNvPr id="13" name="object 13"/>
          <p:cNvSpPr/>
          <p:nvPr/>
        </p:nvSpPr>
        <p:spPr>
          <a:xfrm>
            <a:off x="1134511" y="1815927"/>
            <a:ext cx="80112" cy="195384"/>
          </a:xfrm>
          <a:prstGeom prst="rect">
            <a:avLst/>
          </a:prstGeom>
          <a:blipFill>
            <a:blip r:embed="rId5" cstate="print"/>
            <a:stretch>
              <a:fillRect/>
            </a:stretch>
          </a:blipFill>
        </p:spPr>
        <p:txBody>
          <a:bodyPr wrap="square" lIns="0" tIns="0" rIns="0" bIns="0" rtlCol="0"/>
          <a:lstStyle/>
          <a:p>
            <a:endParaRPr dirty="0">
              <a:solidFill>
                <a:prstClr val="black"/>
              </a:solidFill>
              <a:latin typeface="Calibri" panose="020F0502020204030204"/>
            </a:endParaRPr>
          </a:p>
        </p:txBody>
      </p:sp>
      <p:sp>
        <p:nvSpPr>
          <p:cNvPr id="14" name="object 14"/>
          <p:cNvSpPr/>
          <p:nvPr/>
        </p:nvSpPr>
        <p:spPr>
          <a:xfrm>
            <a:off x="8601690" y="56638"/>
            <a:ext cx="144081" cy="249953"/>
          </a:xfrm>
          <a:prstGeom prst="rect">
            <a:avLst/>
          </a:prstGeom>
          <a:blipFill>
            <a:blip r:embed="rId6" cstate="print"/>
            <a:stretch>
              <a:fillRect/>
            </a:stretch>
          </a:blipFill>
        </p:spPr>
        <p:txBody>
          <a:bodyPr wrap="square" lIns="0" tIns="0" rIns="0" bIns="0" rtlCol="0"/>
          <a:lstStyle/>
          <a:p>
            <a:endParaRPr dirty="0">
              <a:solidFill>
                <a:prstClr val="black"/>
              </a:solidFill>
              <a:latin typeface="Calibri" panose="020F0502020204030204"/>
            </a:endParaRPr>
          </a:p>
        </p:txBody>
      </p:sp>
      <p:sp>
        <p:nvSpPr>
          <p:cNvPr id="15" name="object 15"/>
          <p:cNvSpPr/>
          <p:nvPr/>
        </p:nvSpPr>
        <p:spPr>
          <a:xfrm>
            <a:off x="8371736" y="78646"/>
            <a:ext cx="288925" cy="248285"/>
          </a:xfrm>
          <a:custGeom>
            <a:avLst/>
            <a:gdLst/>
            <a:ahLst/>
            <a:cxnLst/>
            <a:rect l="l" t="t" r="r" b="b"/>
            <a:pathLst>
              <a:path w="288925" h="248285">
                <a:moveTo>
                  <a:pt x="144704" y="247986"/>
                </a:moveTo>
                <a:lnTo>
                  <a:pt x="98997" y="241531"/>
                </a:lnTo>
                <a:lnTo>
                  <a:pt x="59278" y="223561"/>
                </a:lnTo>
                <a:lnTo>
                  <a:pt x="27942" y="196171"/>
                </a:lnTo>
                <a:lnTo>
                  <a:pt x="7384" y="161453"/>
                </a:lnTo>
                <a:lnTo>
                  <a:pt x="0" y="121502"/>
                </a:lnTo>
                <a:lnTo>
                  <a:pt x="7384" y="81680"/>
                </a:lnTo>
                <a:lnTo>
                  <a:pt x="27942" y="47271"/>
                </a:lnTo>
                <a:lnTo>
                  <a:pt x="59278" y="20250"/>
                </a:lnTo>
                <a:lnTo>
                  <a:pt x="98997" y="2589"/>
                </a:lnTo>
                <a:lnTo>
                  <a:pt x="117712" y="0"/>
                </a:lnTo>
                <a:lnTo>
                  <a:pt x="171652" y="0"/>
                </a:lnTo>
                <a:lnTo>
                  <a:pt x="190336" y="2589"/>
                </a:lnTo>
                <a:lnTo>
                  <a:pt x="229878" y="20250"/>
                </a:lnTo>
                <a:lnTo>
                  <a:pt x="241723" y="30533"/>
                </a:lnTo>
                <a:lnTo>
                  <a:pt x="138288" y="30533"/>
                </a:lnTo>
                <a:lnTo>
                  <a:pt x="138288" y="45487"/>
                </a:lnTo>
                <a:lnTo>
                  <a:pt x="100419" y="66983"/>
                </a:lnTo>
                <a:lnTo>
                  <a:pt x="97657" y="85364"/>
                </a:lnTo>
                <a:lnTo>
                  <a:pt x="99083" y="90971"/>
                </a:lnTo>
                <a:lnTo>
                  <a:pt x="104785" y="100940"/>
                </a:lnTo>
                <a:lnTo>
                  <a:pt x="109062" y="105302"/>
                </a:lnTo>
                <a:lnTo>
                  <a:pt x="115478" y="109040"/>
                </a:lnTo>
                <a:lnTo>
                  <a:pt x="120813" y="112448"/>
                </a:lnTo>
                <a:lnTo>
                  <a:pt x="128219" y="116206"/>
                </a:lnTo>
                <a:lnTo>
                  <a:pt x="137631" y="120431"/>
                </a:lnTo>
                <a:lnTo>
                  <a:pt x="148981" y="125240"/>
                </a:lnTo>
                <a:lnTo>
                  <a:pt x="157535" y="128979"/>
                </a:lnTo>
                <a:lnTo>
                  <a:pt x="163237" y="132094"/>
                </a:lnTo>
                <a:lnTo>
                  <a:pt x="168940" y="138325"/>
                </a:lnTo>
                <a:lnTo>
                  <a:pt x="170365" y="142063"/>
                </a:lnTo>
                <a:lnTo>
                  <a:pt x="170365" y="147048"/>
                </a:lnTo>
                <a:lnTo>
                  <a:pt x="110488" y="147048"/>
                </a:lnTo>
                <a:lnTo>
                  <a:pt x="89816" y="165117"/>
                </a:lnTo>
                <a:lnTo>
                  <a:pt x="129021" y="187548"/>
                </a:lnTo>
                <a:lnTo>
                  <a:pt x="138288" y="188794"/>
                </a:lnTo>
                <a:lnTo>
                  <a:pt x="138288" y="213094"/>
                </a:lnTo>
                <a:lnTo>
                  <a:pt x="241773" y="213094"/>
                </a:lnTo>
                <a:lnTo>
                  <a:pt x="229878" y="223561"/>
                </a:lnTo>
                <a:lnTo>
                  <a:pt x="190336" y="241531"/>
                </a:lnTo>
                <a:lnTo>
                  <a:pt x="144704" y="247986"/>
                </a:lnTo>
                <a:close/>
              </a:path>
              <a:path w="288925" h="248285">
                <a:moveTo>
                  <a:pt x="281488" y="82248"/>
                </a:moveTo>
                <a:lnTo>
                  <a:pt x="172504" y="82248"/>
                </a:lnTo>
                <a:lnTo>
                  <a:pt x="192463" y="64802"/>
                </a:lnTo>
                <a:lnTo>
                  <a:pt x="186048" y="58571"/>
                </a:lnTo>
                <a:lnTo>
                  <a:pt x="158247" y="46733"/>
                </a:lnTo>
                <a:lnTo>
                  <a:pt x="158247" y="30533"/>
                </a:lnTo>
                <a:lnTo>
                  <a:pt x="241723" y="30533"/>
                </a:lnTo>
                <a:lnTo>
                  <a:pt x="261003" y="47271"/>
                </a:lnTo>
                <a:lnTo>
                  <a:pt x="281384" y="81680"/>
                </a:lnTo>
                <a:lnTo>
                  <a:pt x="281488" y="82248"/>
                </a:lnTo>
                <a:close/>
              </a:path>
              <a:path w="288925" h="248285">
                <a:moveTo>
                  <a:pt x="241773" y="213094"/>
                </a:moveTo>
                <a:lnTo>
                  <a:pt x="158247" y="213094"/>
                </a:lnTo>
                <a:lnTo>
                  <a:pt x="158247" y="188171"/>
                </a:lnTo>
                <a:lnTo>
                  <a:pt x="168227" y="186301"/>
                </a:lnTo>
                <a:lnTo>
                  <a:pt x="176068" y="183809"/>
                </a:lnTo>
                <a:lnTo>
                  <a:pt x="181058" y="180071"/>
                </a:lnTo>
                <a:lnTo>
                  <a:pt x="186048" y="176955"/>
                </a:lnTo>
                <a:lnTo>
                  <a:pt x="190325" y="171971"/>
                </a:lnTo>
                <a:lnTo>
                  <a:pt x="193889" y="166363"/>
                </a:lnTo>
                <a:lnTo>
                  <a:pt x="197453" y="160132"/>
                </a:lnTo>
                <a:lnTo>
                  <a:pt x="198879" y="153902"/>
                </a:lnTo>
                <a:lnTo>
                  <a:pt x="198879" y="139571"/>
                </a:lnTo>
                <a:lnTo>
                  <a:pt x="197453" y="133340"/>
                </a:lnTo>
                <a:lnTo>
                  <a:pt x="193889" y="127733"/>
                </a:lnTo>
                <a:lnTo>
                  <a:pt x="191037" y="122125"/>
                </a:lnTo>
                <a:lnTo>
                  <a:pt x="139714" y="95956"/>
                </a:lnTo>
                <a:lnTo>
                  <a:pt x="134011" y="92840"/>
                </a:lnTo>
                <a:lnTo>
                  <a:pt x="131160" y="89725"/>
                </a:lnTo>
                <a:lnTo>
                  <a:pt x="128309" y="87233"/>
                </a:lnTo>
                <a:lnTo>
                  <a:pt x="126883" y="84740"/>
                </a:lnTo>
                <a:lnTo>
                  <a:pt x="126883" y="78510"/>
                </a:lnTo>
                <a:lnTo>
                  <a:pt x="128309" y="75394"/>
                </a:lnTo>
                <a:lnTo>
                  <a:pt x="131873" y="72902"/>
                </a:lnTo>
                <a:lnTo>
                  <a:pt x="134724" y="70410"/>
                </a:lnTo>
                <a:lnTo>
                  <a:pt x="139001" y="69164"/>
                </a:lnTo>
                <a:lnTo>
                  <a:pt x="144704" y="69164"/>
                </a:lnTo>
                <a:lnTo>
                  <a:pt x="151654" y="69981"/>
                </a:lnTo>
                <a:lnTo>
                  <a:pt x="158604" y="72435"/>
                </a:lnTo>
                <a:lnTo>
                  <a:pt x="165554" y="76524"/>
                </a:lnTo>
                <a:lnTo>
                  <a:pt x="172504" y="82248"/>
                </a:lnTo>
                <a:lnTo>
                  <a:pt x="281488" y="82248"/>
                </a:lnTo>
                <a:lnTo>
                  <a:pt x="288695" y="121502"/>
                </a:lnTo>
                <a:lnTo>
                  <a:pt x="281384" y="161453"/>
                </a:lnTo>
                <a:lnTo>
                  <a:pt x="261003" y="196171"/>
                </a:lnTo>
                <a:lnTo>
                  <a:pt x="241773" y="213094"/>
                </a:lnTo>
                <a:close/>
              </a:path>
              <a:path w="288925" h="248285">
                <a:moveTo>
                  <a:pt x="153970" y="165117"/>
                </a:moveTo>
                <a:lnTo>
                  <a:pt x="147555" y="165117"/>
                </a:lnTo>
                <a:lnTo>
                  <a:pt x="138455" y="164046"/>
                </a:lnTo>
                <a:lnTo>
                  <a:pt x="129289" y="160755"/>
                </a:lnTo>
                <a:lnTo>
                  <a:pt x="119989" y="155128"/>
                </a:lnTo>
                <a:lnTo>
                  <a:pt x="110488" y="147048"/>
                </a:lnTo>
                <a:lnTo>
                  <a:pt x="170365" y="147048"/>
                </a:lnTo>
                <a:lnTo>
                  <a:pt x="170365" y="151409"/>
                </a:lnTo>
                <a:lnTo>
                  <a:pt x="168227" y="155771"/>
                </a:lnTo>
                <a:lnTo>
                  <a:pt x="163950" y="159509"/>
                </a:lnTo>
                <a:lnTo>
                  <a:pt x="158960" y="163248"/>
                </a:lnTo>
                <a:lnTo>
                  <a:pt x="153970" y="165117"/>
                </a:lnTo>
                <a:close/>
              </a:path>
            </a:pathLst>
          </a:custGeom>
          <a:solidFill>
            <a:srgbClr val="353C8A"/>
          </a:solidFill>
        </p:spPr>
        <p:txBody>
          <a:bodyPr wrap="square" lIns="0" tIns="0" rIns="0" bIns="0" rtlCol="0"/>
          <a:lstStyle/>
          <a:p>
            <a:endParaRPr dirty="0">
              <a:solidFill>
                <a:prstClr val="black"/>
              </a:solidFill>
              <a:latin typeface="Calibri" panose="020F0502020204030204"/>
            </a:endParaRPr>
          </a:p>
        </p:txBody>
      </p:sp>
      <p:sp>
        <p:nvSpPr>
          <p:cNvPr id="16" name="object 16"/>
          <p:cNvSpPr/>
          <p:nvPr/>
        </p:nvSpPr>
        <p:spPr>
          <a:xfrm>
            <a:off x="8227674" y="306421"/>
            <a:ext cx="748031" cy="424815"/>
          </a:xfrm>
          <a:custGeom>
            <a:avLst/>
            <a:gdLst/>
            <a:ahLst/>
            <a:cxnLst/>
            <a:rect l="l" t="t" r="r" b="b"/>
            <a:pathLst>
              <a:path w="748029" h="424815">
                <a:moveTo>
                  <a:pt x="746762" y="205984"/>
                </a:moveTo>
                <a:lnTo>
                  <a:pt x="58964" y="205984"/>
                </a:lnTo>
                <a:lnTo>
                  <a:pt x="76272" y="203745"/>
                </a:lnTo>
                <a:lnTo>
                  <a:pt x="76272" y="202498"/>
                </a:lnTo>
                <a:lnTo>
                  <a:pt x="95774" y="131964"/>
                </a:lnTo>
                <a:lnTo>
                  <a:pt x="118804" y="100430"/>
                </a:lnTo>
                <a:lnTo>
                  <a:pt x="149491" y="72157"/>
                </a:lnTo>
                <a:lnTo>
                  <a:pt x="186936" y="47726"/>
                </a:lnTo>
                <a:lnTo>
                  <a:pt x="230243" y="27715"/>
                </a:lnTo>
                <a:lnTo>
                  <a:pt x="278513" y="12704"/>
                </a:lnTo>
                <a:lnTo>
                  <a:pt x="330849" y="3272"/>
                </a:lnTo>
                <a:lnTo>
                  <a:pt x="386352" y="0"/>
                </a:lnTo>
                <a:lnTo>
                  <a:pt x="436279" y="2691"/>
                </a:lnTo>
                <a:lnTo>
                  <a:pt x="483810" y="10467"/>
                </a:lnTo>
                <a:lnTo>
                  <a:pt x="528262" y="22879"/>
                </a:lnTo>
                <a:lnTo>
                  <a:pt x="568950" y="39477"/>
                </a:lnTo>
                <a:lnTo>
                  <a:pt x="580209" y="45795"/>
                </a:lnTo>
                <a:lnTo>
                  <a:pt x="385996" y="45795"/>
                </a:lnTo>
                <a:lnTo>
                  <a:pt x="333625" y="49300"/>
                </a:lnTo>
                <a:lnTo>
                  <a:pt x="282992" y="59815"/>
                </a:lnTo>
                <a:lnTo>
                  <a:pt x="276409" y="62852"/>
                </a:lnTo>
                <a:lnTo>
                  <a:pt x="271854" y="67837"/>
                </a:lnTo>
                <a:lnTo>
                  <a:pt x="269861" y="74097"/>
                </a:lnTo>
                <a:lnTo>
                  <a:pt x="270874" y="80999"/>
                </a:lnTo>
                <a:lnTo>
                  <a:pt x="273726" y="87853"/>
                </a:lnTo>
                <a:lnTo>
                  <a:pt x="280854" y="92214"/>
                </a:lnTo>
                <a:lnTo>
                  <a:pt x="669993" y="92214"/>
                </a:lnTo>
                <a:lnTo>
                  <a:pt x="662217" y="110907"/>
                </a:lnTo>
                <a:lnTo>
                  <a:pt x="672620" y="126201"/>
                </a:lnTo>
                <a:lnTo>
                  <a:pt x="680904" y="141437"/>
                </a:lnTo>
                <a:lnTo>
                  <a:pt x="608042" y="141437"/>
                </a:lnTo>
                <a:lnTo>
                  <a:pt x="598430" y="143190"/>
                </a:lnTo>
                <a:lnTo>
                  <a:pt x="590489" y="147979"/>
                </a:lnTo>
                <a:lnTo>
                  <a:pt x="585087" y="155106"/>
                </a:lnTo>
                <a:lnTo>
                  <a:pt x="583093" y="163868"/>
                </a:lnTo>
                <a:lnTo>
                  <a:pt x="585087" y="172630"/>
                </a:lnTo>
                <a:lnTo>
                  <a:pt x="590489" y="179756"/>
                </a:lnTo>
                <a:lnTo>
                  <a:pt x="598430" y="184546"/>
                </a:lnTo>
                <a:lnTo>
                  <a:pt x="608042" y="186298"/>
                </a:lnTo>
                <a:lnTo>
                  <a:pt x="742719" y="186298"/>
                </a:lnTo>
                <a:lnTo>
                  <a:pt x="744727" y="187934"/>
                </a:lnTo>
                <a:lnTo>
                  <a:pt x="747712" y="193843"/>
                </a:lnTo>
                <a:lnTo>
                  <a:pt x="747756" y="200629"/>
                </a:lnTo>
                <a:lnTo>
                  <a:pt x="746762" y="205984"/>
                </a:lnTo>
                <a:close/>
              </a:path>
              <a:path w="748029" h="424815">
                <a:moveTo>
                  <a:pt x="670034" y="92117"/>
                </a:moveTo>
                <a:lnTo>
                  <a:pt x="484778" y="92117"/>
                </a:lnTo>
                <a:lnTo>
                  <a:pt x="491940" y="90189"/>
                </a:lnTo>
                <a:lnTo>
                  <a:pt x="497632" y="86159"/>
                </a:lnTo>
                <a:lnTo>
                  <a:pt x="501118" y="80376"/>
                </a:lnTo>
                <a:lnTo>
                  <a:pt x="502131" y="73834"/>
                </a:lnTo>
                <a:lnTo>
                  <a:pt x="500138" y="67759"/>
                </a:lnTo>
                <a:lnTo>
                  <a:pt x="495604" y="62852"/>
                </a:lnTo>
                <a:lnTo>
                  <a:pt x="489000" y="59815"/>
                </a:lnTo>
                <a:lnTo>
                  <a:pt x="438367" y="49300"/>
                </a:lnTo>
                <a:lnTo>
                  <a:pt x="385996" y="45795"/>
                </a:lnTo>
                <a:lnTo>
                  <a:pt x="580209" y="45795"/>
                </a:lnTo>
                <a:lnTo>
                  <a:pt x="605191" y="59815"/>
                </a:lnTo>
                <a:lnTo>
                  <a:pt x="679229" y="59815"/>
                </a:lnTo>
                <a:lnTo>
                  <a:pt x="680606" y="62969"/>
                </a:lnTo>
                <a:lnTo>
                  <a:pt x="679325" y="69784"/>
                </a:lnTo>
                <a:lnTo>
                  <a:pt x="670034" y="92117"/>
                </a:lnTo>
                <a:close/>
              </a:path>
              <a:path w="748029" h="424815">
                <a:moveTo>
                  <a:pt x="679229" y="59815"/>
                </a:moveTo>
                <a:lnTo>
                  <a:pt x="605191" y="59815"/>
                </a:lnTo>
                <a:lnTo>
                  <a:pt x="665068" y="54207"/>
                </a:lnTo>
                <a:lnTo>
                  <a:pt x="673010" y="54713"/>
                </a:lnTo>
                <a:lnTo>
                  <a:pt x="678345" y="57790"/>
                </a:lnTo>
                <a:lnTo>
                  <a:pt x="679229" y="59815"/>
                </a:lnTo>
                <a:close/>
              </a:path>
              <a:path w="748029" h="424815">
                <a:moveTo>
                  <a:pt x="669993" y="92214"/>
                </a:moveTo>
                <a:lnTo>
                  <a:pt x="290833" y="92214"/>
                </a:lnTo>
                <a:lnTo>
                  <a:pt x="292972" y="91591"/>
                </a:lnTo>
                <a:lnTo>
                  <a:pt x="295110" y="91591"/>
                </a:lnTo>
                <a:lnTo>
                  <a:pt x="339751" y="82128"/>
                </a:lnTo>
                <a:lnTo>
                  <a:pt x="385996" y="78974"/>
                </a:lnTo>
                <a:lnTo>
                  <a:pt x="432241" y="82128"/>
                </a:lnTo>
                <a:lnTo>
                  <a:pt x="476882" y="91591"/>
                </a:lnTo>
                <a:lnTo>
                  <a:pt x="484778" y="92117"/>
                </a:lnTo>
                <a:lnTo>
                  <a:pt x="670034" y="92117"/>
                </a:lnTo>
                <a:close/>
              </a:path>
              <a:path w="748029" h="424815">
                <a:moveTo>
                  <a:pt x="742719" y="186298"/>
                </a:moveTo>
                <a:lnTo>
                  <a:pt x="608042" y="186298"/>
                </a:lnTo>
                <a:lnTo>
                  <a:pt x="618066" y="184546"/>
                </a:lnTo>
                <a:lnTo>
                  <a:pt x="626219" y="179756"/>
                </a:lnTo>
                <a:lnTo>
                  <a:pt x="631699" y="172630"/>
                </a:lnTo>
                <a:lnTo>
                  <a:pt x="633704" y="163868"/>
                </a:lnTo>
                <a:lnTo>
                  <a:pt x="631699" y="155106"/>
                </a:lnTo>
                <a:lnTo>
                  <a:pt x="626219" y="147979"/>
                </a:lnTo>
                <a:lnTo>
                  <a:pt x="618066" y="143190"/>
                </a:lnTo>
                <a:lnTo>
                  <a:pt x="608042" y="141437"/>
                </a:lnTo>
                <a:lnTo>
                  <a:pt x="680904" y="141437"/>
                </a:lnTo>
                <a:lnTo>
                  <a:pt x="681285" y="142138"/>
                </a:lnTo>
                <a:lnTo>
                  <a:pt x="688079" y="158659"/>
                </a:lnTo>
                <a:lnTo>
                  <a:pt x="692868" y="175706"/>
                </a:lnTo>
                <a:lnTo>
                  <a:pt x="732074" y="181314"/>
                </a:lnTo>
                <a:lnTo>
                  <a:pt x="739336" y="183543"/>
                </a:lnTo>
                <a:lnTo>
                  <a:pt x="742719" y="186298"/>
                </a:lnTo>
                <a:close/>
              </a:path>
              <a:path w="748029" h="424815">
                <a:moveTo>
                  <a:pt x="38392" y="261320"/>
                </a:moveTo>
                <a:lnTo>
                  <a:pt x="12207" y="253435"/>
                </a:lnTo>
                <a:lnTo>
                  <a:pt x="2194" y="229427"/>
                </a:lnTo>
                <a:lnTo>
                  <a:pt x="120" y="184546"/>
                </a:lnTo>
                <a:lnTo>
                  <a:pt x="0" y="178822"/>
                </a:lnTo>
                <a:lnTo>
                  <a:pt x="1425" y="175706"/>
                </a:lnTo>
                <a:lnTo>
                  <a:pt x="7841" y="184429"/>
                </a:lnTo>
                <a:lnTo>
                  <a:pt x="22743" y="198312"/>
                </a:lnTo>
                <a:lnTo>
                  <a:pt x="40452" y="204835"/>
                </a:lnTo>
                <a:lnTo>
                  <a:pt x="58964" y="205984"/>
                </a:lnTo>
                <a:lnTo>
                  <a:pt x="746762" y="205984"/>
                </a:lnTo>
                <a:lnTo>
                  <a:pt x="736647" y="260444"/>
                </a:lnTo>
                <a:lnTo>
                  <a:pt x="89103" y="260444"/>
                </a:lnTo>
                <a:lnTo>
                  <a:pt x="38392" y="261320"/>
                </a:lnTo>
                <a:close/>
              </a:path>
              <a:path w="748029" h="424815">
                <a:moveTo>
                  <a:pt x="209571" y="424312"/>
                </a:moveTo>
                <a:lnTo>
                  <a:pt x="143991" y="424312"/>
                </a:lnTo>
                <a:lnTo>
                  <a:pt x="143991" y="328982"/>
                </a:lnTo>
                <a:lnTo>
                  <a:pt x="126493" y="313104"/>
                </a:lnTo>
                <a:lnTo>
                  <a:pt x="111468" y="296349"/>
                </a:lnTo>
                <a:lnTo>
                  <a:pt x="98982" y="278776"/>
                </a:lnTo>
                <a:lnTo>
                  <a:pt x="89103" y="260444"/>
                </a:lnTo>
                <a:lnTo>
                  <a:pt x="736647" y="260444"/>
                </a:lnTo>
                <a:lnTo>
                  <a:pt x="729936" y="296582"/>
                </a:lnTo>
                <a:lnTo>
                  <a:pt x="727432" y="302813"/>
                </a:lnTo>
                <a:lnTo>
                  <a:pt x="655089" y="302813"/>
                </a:lnTo>
                <a:lnTo>
                  <a:pt x="648963" y="309696"/>
                </a:lnTo>
                <a:lnTo>
                  <a:pt x="642436" y="316287"/>
                </a:lnTo>
                <a:lnTo>
                  <a:pt x="635642" y="322528"/>
                </a:lnTo>
                <a:lnTo>
                  <a:pt x="628714" y="328359"/>
                </a:lnTo>
                <a:lnTo>
                  <a:pt x="628714" y="380074"/>
                </a:lnTo>
                <a:lnTo>
                  <a:pt x="535333" y="380074"/>
                </a:lnTo>
                <a:lnTo>
                  <a:pt x="533353" y="380697"/>
                </a:lnTo>
                <a:lnTo>
                  <a:pt x="236658" y="380697"/>
                </a:lnTo>
                <a:lnTo>
                  <a:pt x="209571" y="424312"/>
                </a:lnTo>
                <a:close/>
              </a:path>
              <a:path w="748029" h="424815">
                <a:moveTo>
                  <a:pt x="707838" y="310290"/>
                </a:moveTo>
                <a:lnTo>
                  <a:pt x="655089" y="302813"/>
                </a:lnTo>
                <a:lnTo>
                  <a:pt x="727432" y="302813"/>
                </a:lnTo>
                <a:lnTo>
                  <a:pt x="722362" y="307642"/>
                </a:lnTo>
                <a:lnTo>
                  <a:pt x="715601" y="310251"/>
                </a:lnTo>
                <a:lnTo>
                  <a:pt x="707838" y="310290"/>
                </a:lnTo>
                <a:close/>
              </a:path>
              <a:path w="748029" h="424815">
                <a:moveTo>
                  <a:pt x="628714" y="424312"/>
                </a:moveTo>
                <a:lnTo>
                  <a:pt x="562421" y="424312"/>
                </a:lnTo>
                <a:lnTo>
                  <a:pt x="535333" y="380074"/>
                </a:lnTo>
                <a:lnTo>
                  <a:pt x="628714" y="380074"/>
                </a:lnTo>
                <a:lnTo>
                  <a:pt x="628714" y="424312"/>
                </a:lnTo>
                <a:close/>
              </a:path>
              <a:path w="748029" h="424815">
                <a:moveTo>
                  <a:pt x="386352" y="405620"/>
                </a:moveTo>
                <a:lnTo>
                  <a:pt x="346246" y="403907"/>
                </a:lnTo>
                <a:lnTo>
                  <a:pt x="307763" y="399000"/>
                </a:lnTo>
                <a:lnTo>
                  <a:pt x="271075" y="391163"/>
                </a:lnTo>
                <a:lnTo>
                  <a:pt x="236658" y="380697"/>
                </a:lnTo>
                <a:lnTo>
                  <a:pt x="533353" y="380697"/>
                </a:lnTo>
                <a:lnTo>
                  <a:pt x="500928" y="390900"/>
                </a:lnTo>
                <a:lnTo>
                  <a:pt x="464318" y="398922"/>
                </a:lnTo>
                <a:lnTo>
                  <a:pt x="425970" y="403907"/>
                </a:lnTo>
                <a:lnTo>
                  <a:pt x="386352" y="405620"/>
                </a:lnTo>
                <a:close/>
              </a:path>
            </a:pathLst>
          </a:custGeom>
          <a:solidFill>
            <a:srgbClr val="353C8A"/>
          </a:solidFill>
        </p:spPr>
        <p:txBody>
          <a:bodyPr wrap="square" lIns="0" tIns="0" rIns="0" bIns="0" rtlCol="0"/>
          <a:lstStyle/>
          <a:p>
            <a:endParaRPr dirty="0">
              <a:solidFill>
                <a:prstClr val="black"/>
              </a:solidFill>
              <a:latin typeface="Calibri" panose="020F0502020204030204"/>
            </a:endParaRPr>
          </a:p>
        </p:txBody>
      </p:sp>
      <p:sp>
        <p:nvSpPr>
          <p:cNvPr id="17" name="object 17"/>
          <p:cNvSpPr txBox="1"/>
          <p:nvPr/>
        </p:nvSpPr>
        <p:spPr>
          <a:xfrm>
            <a:off x="136507" y="768670"/>
            <a:ext cx="8855090" cy="1256113"/>
          </a:xfrm>
          <a:prstGeom prst="rect">
            <a:avLst/>
          </a:prstGeom>
        </p:spPr>
        <p:txBody>
          <a:bodyPr vert="horz" wrap="square" lIns="0" tIns="12065" rIns="0" bIns="0" rtlCol="0">
            <a:spAutoFit/>
          </a:bodyPr>
          <a:lstStyle/>
          <a:p>
            <a:pPr marL="12700" marR="5080">
              <a:spcBef>
                <a:spcPts val="95"/>
              </a:spcBef>
            </a:pPr>
            <a:r>
              <a:rPr lang="en-US" sz="1600" spc="-5" dirty="0">
                <a:solidFill>
                  <a:prstClr val="black"/>
                </a:solidFill>
                <a:latin typeface="Times New Roman" panose="02020603050405020304" pitchFamily="18" charset="0"/>
                <a:cs typeface="Times New Roman" panose="02020603050405020304" pitchFamily="18" charset="0"/>
              </a:rPr>
              <a:t>Complete the tobacco attestation survey when enrolling in the medical coverage.  If you are a not a tobacco user or if you are a tobacco user and you will attend a tobacco cessation counseling session with your doctor or at a CVS Minute Clinic you can save money on your medical coverage.</a:t>
            </a:r>
          </a:p>
          <a:p>
            <a:pPr marL="12700" marR="5080">
              <a:spcBef>
                <a:spcPts val="95"/>
              </a:spcBef>
            </a:pPr>
            <a:r>
              <a:rPr sz="1600" spc="-5" dirty="0">
                <a:solidFill>
                  <a:prstClr val="black"/>
                </a:solidFill>
                <a:latin typeface="Times New Roman" panose="02020603050405020304" pitchFamily="18" charset="0"/>
                <a:cs typeface="Times New Roman" panose="02020603050405020304" pitchFamily="18" charset="0"/>
              </a:rPr>
              <a:t>The tobacco attestation credit will lower the monthly premium </a:t>
            </a:r>
            <a:r>
              <a:rPr lang="en-US" sz="1600" spc="-5" dirty="0">
                <a:solidFill>
                  <a:prstClr val="black"/>
                </a:solidFill>
                <a:latin typeface="Times New Roman" panose="02020603050405020304" pitchFamily="18" charset="0"/>
                <a:cs typeface="Times New Roman" panose="02020603050405020304" pitchFamily="18" charset="0"/>
              </a:rPr>
              <a:t>of your medical coverage by </a:t>
            </a:r>
            <a:r>
              <a:rPr sz="1600" spc="-5" dirty="0">
                <a:solidFill>
                  <a:prstClr val="black"/>
                </a:solidFill>
                <a:latin typeface="Times New Roman" panose="02020603050405020304" pitchFamily="18" charset="0"/>
                <a:cs typeface="Times New Roman" panose="02020603050405020304" pitchFamily="18" charset="0"/>
              </a:rPr>
              <a:t>$60 per month</a:t>
            </a:r>
            <a:r>
              <a:rPr lang="en-US" sz="1600" spc="-5" dirty="0">
                <a:solidFill>
                  <a:prstClr val="black"/>
                </a:solidFill>
                <a:latin typeface="Times New Roman" panose="02020603050405020304" pitchFamily="18" charset="0"/>
                <a:cs typeface="Times New Roman" panose="02020603050405020304" pitchFamily="18" charset="0"/>
              </a:rPr>
              <a:t>.</a:t>
            </a:r>
            <a:r>
              <a:rPr sz="1600" spc="-5" dirty="0">
                <a:solidFill>
                  <a:prstClr val="black"/>
                </a:solidFill>
                <a:latin typeface="Times New Roman" panose="02020603050405020304" pitchFamily="18" charset="0"/>
                <a:cs typeface="Times New Roman" panose="02020603050405020304" pitchFamily="18" charset="0"/>
              </a:rPr>
              <a:t>  This </a:t>
            </a:r>
            <a:r>
              <a:rPr sz="1600" dirty="0">
                <a:solidFill>
                  <a:prstClr val="black"/>
                </a:solidFill>
                <a:latin typeface="Times New Roman" panose="02020603050405020304" pitchFamily="18" charset="0"/>
                <a:cs typeface="Times New Roman" panose="02020603050405020304" pitchFamily="18" charset="0"/>
              </a:rPr>
              <a:t>is </a:t>
            </a:r>
            <a:r>
              <a:rPr sz="1600" spc="-5" dirty="0">
                <a:solidFill>
                  <a:prstClr val="black"/>
                </a:solidFill>
                <a:latin typeface="Times New Roman" panose="02020603050405020304" pitchFamily="18" charset="0"/>
                <a:cs typeface="Times New Roman" panose="02020603050405020304" pitchFamily="18" charset="0"/>
              </a:rPr>
              <a:t>a </a:t>
            </a:r>
            <a:r>
              <a:rPr sz="1600" dirty="0">
                <a:solidFill>
                  <a:prstClr val="black"/>
                </a:solidFill>
                <a:latin typeface="Times New Roman" panose="02020603050405020304" pitchFamily="18" charset="0"/>
                <a:cs typeface="Times New Roman" panose="02020603050405020304" pitchFamily="18" charset="0"/>
              </a:rPr>
              <a:t>savings </a:t>
            </a:r>
            <a:r>
              <a:rPr sz="1600" spc="-5" dirty="0">
                <a:solidFill>
                  <a:prstClr val="black"/>
                </a:solidFill>
                <a:latin typeface="Times New Roman" panose="02020603050405020304" pitchFamily="18" charset="0"/>
                <a:cs typeface="Times New Roman" panose="02020603050405020304" pitchFamily="18" charset="0"/>
              </a:rPr>
              <a:t>of </a:t>
            </a:r>
            <a:r>
              <a:rPr sz="1600" spc="-15" dirty="0">
                <a:solidFill>
                  <a:prstClr val="black"/>
                </a:solidFill>
                <a:latin typeface="Times New Roman" panose="02020603050405020304" pitchFamily="18" charset="0"/>
                <a:cs typeface="Times New Roman" panose="02020603050405020304" pitchFamily="18" charset="0"/>
              </a:rPr>
              <a:t>$720/year.</a:t>
            </a:r>
            <a:endParaRPr sz="1600" dirty="0">
              <a:solidFill>
                <a:prstClr val="black"/>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4013E7B6-C22B-3AE1-9DF7-ACD28451E4C5}"/>
              </a:ext>
            </a:extLst>
          </p:cNvPr>
          <p:cNvPicPr>
            <a:picLocks noChangeAspect="1"/>
          </p:cNvPicPr>
          <p:nvPr/>
        </p:nvPicPr>
        <p:blipFill rotWithShape="1">
          <a:blip r:embed="rId7"/>
          <a:srcRect l="1" t="16469" r="13436" b="4753"/>
          <a:stretch/>
        </p:blipFill>
        <p:spPr>
          <a:xfrm>
            <a:off x="168292" y="2038861"/>
            <a:ext cx="8823304" cy="3301440"/>
          </a:xfrm>
          <a:prstGeom prst="rect">
            <a:avLst/>
          </a:prstGeom>
        </p:spPr>
      </p:pic>
      <p:sp>
        <p:nvSpPr>
          <p:cNvPr id="8" name="TextBox 7">
            <a:extLst>
              <a:ext uri="{FF2B5EF4-FFF2-40B4-BE49-F238E27FC236}">
                <a16:creationId xmlns:a16="http://schemas.microsoft.com/office/drawing/2014/main" id="{D1344C88-54F6-7DD7-ACA7-2424227AA6BF}"/>
              </a:ext>
            </a:extLst>
          </p:cNvPr>
          <p:cNvSpPr txBox="1"/>
          <p:nvPr/>
        </p:nvSpPr>
        <p:spPr>
          <a:xfrm>
            <a:off x="136506" y="5381076"/>
            <a:ext cx="8855090" cy="830997"/>
          </a:xfrm>
          <a:prstGeom prst="rect">
            <a:avLst/>
          </a:prstGeom>
          <a:noFill/>
        </p:spPr>
        <p:txBody>
          <a:bodyPr wrap="square">
            <a:spAutoFit/>
          </a:bodyPr>
          <a:lstStyle/>
          <a:p>
            <a:r>
              <a:rPr lang="en-US" sz="1600" b="1" dirty="0">
                <a:solidFill>
                  <a:prstClr val="black"/>
                </a:solidFill>
                <a:latin typeface="Times New Roman" panose="02020603050405020304" pitchFamily="18" charset="0"/>
                <a:cs typeface="Times New Roman" panose="02020603050405020304" pitchFamily="18" charset="0"/>
              </a:rPr>
              <a:t>If you select that you are a tobacco user and you will attend a tobacco cessation counseling session with your doctor or at a CVS Minute Clinic, please be sure to upload your counseling session documentation into the “Document Center” in </a:t>
            </a:r>
            <a:r>
              <a:rPr lang="en-US" sz="1600" b="1" dirty="0" err="1">
                <a:solidFill>
                  <a:prstClr val="black"/>
                </a:solidFill>
                <a:latin typeface="Times New Roman" panose="02020603050405020304" pitchFamily="18" charset="0"/>
                <a:cs typeface="Times New Roman" panose="02020603050405020304" pitchFamily="18" charset="0"/>
              </a:rPr>
              <a:t>eBenefits</a:t>
            </a: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a:solidFill>
                  <a:prstClr val="black"/>
                </a:solidFill>
                <a:highlight>
                  <a:srgbClr val="FFFF00"/>
                </a:highlight>
                <a:latin typeface="Times New Roman" panose="02020603050405020304" pitchFamily="18" charset="0"/>
                <a:cs typeface="Times New Roman" panose="02020603050405020304" pitchFamily="18" charset="0"/>
              </a:rPr>
              <a:t>within 60 days of your start date</a:t>
            </a:r>
            <a:r>
              <a:rPr lang="en-US" sz="1600" b="1" dirty="0">
                <a:solidFill>
                  <a:prstClr val="black"/>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DFD13D24-62E6-7BAF-FDF1-4B361480B5B5}"/>
                  </a:ext>
                </a:extLst>
              </p14:cNvPr>
              <p14:cNvContentPartPr/>
              <p14:nvPr/>
            </p14:nvContentPartPr>
            <p14:xfrm>
              <a:off x="4045665" y="3481881"/>
              <a:ext cx="1484280" cy="19080"/>
            </p14:xfrm>
          </p:contentPart>
        </mc:Choice>
        <mc:Fallback xmlns="">
          <p:pic>
            <p:nvPicPr>
              <p:cNvPr id="22" name="Ink 21">
                <a:extLst>
                  <a:ext uri="{FF2B5EF4-FFF2-40B4-BE49-F238E27FC236}">
                    <a16:creationId xmlns:a16="http://schemas.microsoft.com/office/drawing/2014/main" id="{DFD13D24-62E6-7BAF-FDF1-4B361480B5B5}"/>
                  </a:ext>
                </a:extLst>
              </p:cNvPr>
              <p:cNvPicPr/>
              <p:nvPr/>
            </p:nvPicPr>
            <p:blipFill>
              <a:blip r:embed="rId9"/>
              <a:stretch>
                <a:fillRect/>
              </a:stretch>
            </p:blipFill>
            <p:spPr>
              <a:xfrm>
                <a:off x="4009665" y="3409881"/>
                <a:ext cx="1555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D4E17421-E6CC-C348-23A4-A1EC8F355498}"/>
                  </a:ext>
                </a:extLst>
              </p14:cNvPr>
              <p14:cNvContentPartPr/>
              <p14:nvPr/>
            </p14:nvContentPartPr>
            <p14:xfrm>
              <a:off x="3500625" y="3807681"/>
              <a:ext cx="1478160" cy="19080"/>
            </p14:xfrm>
          </p:contentPart>
        </mc:Choice>
        <mc:Fallback xmlns="">
          <p:pic>
            <p:nvPicPr>
              <p:cNvPr id="24" name="Ink 23">
                <a:extLst>
                  <a:ext uri="{FF2B5EF4-FFF2-40B4-BE49-F238E27FC236}">
                    <a16:creationId xmlns:a16="http://schemas.microsoft.com/office/drawing/2014/main" id="{D4E17421-E6CC-C348-23A4-A1EC8F355498}"/>
                  </a:ext>
                </a:extLst>
              </p:cNvPr>
              <p:cNvPicPr/>
              <p:nvPr/>
            </p:nvPicPr>
            <p:blipFill>
              <a:blip r:embed="rId11"/>
              <a:stretch>
                <a:fillRect/>
              </a:stretch>
            </p:blipFill>
            <p:spPr>
              <a:xfrm>
                <a:off x="3464625" y="3736041"/>
                <a:ext cx="1549800" cy="16272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82880" y="233818"/>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8">
            <a:extLst>
              <a:ext uri="{FF2B5EF4-FFF2-40B4-BE49-F238E27FC236}">
                <a16:creationId xmlns:a16="http://schemas.microsoft.com/office/drawing/2014/main" id="{35A9E28E-375E-6623-F249-A5308D6DEC1A}"/>
              </a:ext>
            </a:extLst>
          </p:cNvPr>
          <p:cNvSpPr txBox="1">
            <a:spLocks noGrp="1"/>
          </p:cNvSpPr>
          <p:nvPr>
            <p:ph type="title"/>
          </p:nvPr>
        </p:nvSpPr>
        <p:spPr>
          <a:xfrm>
            <a:off x="182880" y="265505"/>
            <a:ext cx="8756453" cy="748282"/>
          </a:xfrm>
          <a:prstGeom prst="rect">
            <a:avLst/>
          </a:prstGeom>
        </p:spPr>
        <p:txBody>
          <a:bodyPr vert="horz" wrap="square" lIns="0" tIns="9525" rIns="0" bIns="0" rtlCol="0" anchor="ctr">
            <a:spAutoFit/>
          </a:bodyPr>
          <a:lstStyle/>
          <a:p>
            <a:pPr marL="9525" algn="ctr">
              <a:lnSpc>
                <a:spcPct val="100000"/>
              </a:lnSpc>
              <a:spcBef>
                <a:spcPts val="75"/>
              </a:spcBef>
            </a:pPr>
            <a:r>
              <a:rPr lang="en-US" sz="2400" b="1" dirty="0">
                <a:latin typeface="Times New Roman" panose="02020603050405020304" pitchFamily="18" charset="0"/>
                <a:cs typeface="Times New Roman" panose="02020603050405020304" pitchFamily="18" charset="0"/>
              </a:rPr>
              <a:t>2024 MEDICAL PLAN PREMIUMS FOR </a:t>
            </a:r>
            <a:br>
              <a:rPr lang="en-US" sz="2400" b="1" u="sng" dirty="0">
                <a:latin typeface="Times New Roman" panose="02020603050405020304" pitchFamily="18" charset="0"/>
                <a:cs typeface="Times New Roman" panose="02020603050405020304" pitchFamily="18" charset="0"/>
              </a:rPr>
            </a:br>
            <a:r>
              <a:rPr lang="en-US" sz="2400" b="1" u="sng" dirty="0">
                <a:latin typeface="Times New Roman" panose="02020603050405020304" pitchFamily="18" charset="0"/>
                <a:cs typeface="Times New Roman" panose="02020603050405020304" pitchFamily="18" charset="0"/>
              </a:rPr>
              <a:t>ACTIVE SUBSCRIBERS</a:t>
            </a:r>
          </a:p>
        </p:txBody>
      </p:sp>
      <p:sp>
        <p:nvSpPr>
          <p:cNvPr id="7" name="object 5">
            <a:extLst>
              <a:ext uri="{FF2B5EF4-FFF2-40B4-BE49-F238E27FC236}">
                <a16:creationId xmlns:a16="http://schemas.microsoft.com/office/drawing/2014/main" id="{4E7F8A50-8186-0633-BC2D-D81911B382ED}"/>
              </a:ext>
            </a:extLst>
          </p:cNvPr>
          <p:cNvSpPr txBox="1"/>
          <p:nvPr/>
        </p:nvSpPr>
        <p:spPr>
          <a:xfrm>
            <a:off x="433138" y="4746946"/>
            <a:ext cx="8277724" cy="1476751"/>
          </a:xfrm>
          <a:prstGeom prst="rect">
            <a:avLst/>
          </a:prstGeom>
        </p:spPr>
        <p:txBody>
          <a:bodyPr vert="horz" wrap="square" lIns="0" tIns="40640" rIns="0" bIns="0" rtlCol="0">
            <a:spAutoFit/>
          </a:bodyPr>
          <a:lstStyle/>
          <a:p>
            <a:pPr marL="0" marR="4318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will be effective the 1</a:t>
            </a:r>
            <a:r>
              <a:rPr kumimoji="0" lang="en-US" sz="1200" b="1" i="0" u="none" strike="noStrike" kern="1200" cap="none" spc="0" normalizeH="0" baseline="31746"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the month following your hire date or the 1</a:t>
            </a:r>
            <a:r>
              <a:rPr kumimoji="0" lang="en-US" sz="12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month after your hire date, you choose. </a:t>
            </a:r>
          </a:p>
          <a:p>
            <a:pPr marL="0" marR="4318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be aware, we pay health insurance a month in advance. Depending on when your deductions begin, it is likely you will owe a “catch-up” amount. The HR Benefits Department can spread the "catch-up" amount over up to four pay periods if you have dependents.  Please contact Pam Brann if you have any questions or if you would like your “catch-up” amount taken in one-lump sum.</a:t>
            </a:r>
          </a:p>
          <a:p>
            <a:pPr marL="0" marR="4318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4318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Cost is different if you are a part-time employee.</a:t>
            </a:r>
          </a:p>
          <a:p>
            <a:pPr marL="50800" marR="43180" lvl="0" indent="0" algn="l" defTabSz="914400" rtl="0" eaLnBrk="1" fontAlgn="auto" latinLnBrk="0" hangingPunct="1">
              <a:lnSpc>
                <a:spcPts val="1100"/>
              </a:lnSpc>
              <a:spcBef>
                <a:spcPts val="10"/>
              </a:spcBef>
              <a:spcAft>
                <a:spcPts val="0"/>
              </a:spcAft>
              <a:buClrTx/>
              <a:buSzTx/>
              <a:buFontTx/>
              <a:buNone/>
              <a:tabLst/>
              <a:defRPr/>
            </a:pPr>
            <a:endParaRPr kumimoji="0" sz="1100" b="1" i="0" u="none" strike="noStrike" kern="1200" cap="none" spc="0" normalizeH="0" baseline="0" noProof="0" dirty="0">
              <a:ln>
                <a:noFill/>
              </a:ln>
              <a:solidFill>
                <a:prstClr val="black"/>
              </a:solidFill>
              <a:effectLst/>
              <a:uLnTx/>
              <a:uFillTx/>
              <a:latin typeface="Calibri Light"/>
              <a:ea typeface="+mn-ea"/>
              <a:cs typeface="Calibri Light"/>
            </a:endParaRPr>
          </a:p>
        </p:txBody>
      </p:sp>
      <p:pic>
        <p:nvPicPr>
          <p:cNvPr id="8" name="object 3">
            <a:extLst>
              <a:ext uri="{FF2B5EF4-FFF2-40B4-BE49-F238E27FC236}">
                <a16:creationId xmlns:a16="http://schemas.microsoft.com/office/drawing/2014/main" id="{8BBCEB52-D0EE-3AC0-670B-03A47072BA64}"/>
              </a:ext>
            </a:extLst>
          </p:cNvPr>
          <p:cNvPicPr/>
          <p:nvPr/>
        </p:nvPicPr>
        <p:blipFill>
          <a:blip r:embed="rId3" cstate="print"/>
          <a:stretch>
            <a:fillRect/>
          </a:stretch>
        </p:blipFill>
        <p:spPr>
          <a:xfrm>
            <a:off x="304800" y="6173199"/>
            <a:ext cx="1775460" cy="395573"/>
          </a:xfrm>
          <a:prstGeom prst="rect">
            <a:avLst/>
          </a:prstGeom>
        </p:spPr>
      </p:pic>
      <p:pic>
        <p:nvPicPr>
          <p:cNvPr id="9" name="object 4">
            <a:extLst>
              <a:ext uri="{FF2B5EF4-FFF2-40B4-BE49-F238E27FC236}">
                <a16:creationId xmlns:a16="http://schemas.microsoft.com/office/drawing/2014/main" id="{167C3C29-8047-B2D0-6730-7A051F990BF7}"/>
              </a:ext>
            </a:extLst>
          </p:cNvPr>
          <p:cNvPicPr/>
          <p:nvPr/>
        </p:nvPicPr>
        <p:blipFill>
          <a:blip r:embed="rId4" cstate="print"/>
          <a:stretch>
            <a:fillRect/>
          </a:stretch>
        </p:blipFill>
        <p:spPr>
          <a:xfrm>
            <a:off x="6667500" y="6513362"/>
            <a:ext cx="2171700" cy="110820"/>
          </a:xfrm>
          <a:prstGeom prst="rect">
            <a:avLst/>
          </a:prstGeom>
        </p:spPr>
      </p:pic>
      <p:pic>
        <p:nvPicPr>
          <p:cNvPr id="4" name="Picture 3">
            <a:extLst>
              <a:ext uri="{FF2B5EF4-FFF2-40B4-BE49-F238E27FC236}">
                <a16:creationId xmlns:a16="http://schemas.microsoft.com/office/drawing/2014/main" id="{9D51B785-A149-FBC6-2E10-41167C944904}"/>
              </a:ext>
            </a:extLst>
          </p:cNvPr>
          <p:cNvPicPr>
            <a:picLocks noChangeAspect="1"/>
          </p:cNvPicPr>
          <p:nvPr/>
        </p:nvPicPr>
        <p:blipFill rotWithShape="1">
          <a:blip r:embed="rId5"/>
          <a:srcRect b="46511"/>
          <a:stretch/>
        </p:blipFill>
        <p:spPr>
          <a:xfrm>
            <a:off x="433138" y="1194277"/>
            <a:ext cx="8253662" cy="3450793"/>
          </a:xfrm>
          <a:prstGeom prst="rect">
            <a:avLst/>
          </a:prstGeom>
          <a:ln w="12700">
            <a:solidFill>
              <a:schemeClr val="tx1"/>
            </a:solidFill>
          </a:ln>
        </p:spPr>
      </p:pic>
    </p:spTree>
    <p:extLst>
      <p:ext uri="{BB962C8B-B14F-4D97-AF65-F5344CB8AC3E}">
        <p14:creationId xmlns:p14="http://schemas.microsoft.com/office/powerpoint/2010/main" val="8121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6203" y="76200"/>
            <a:ext cx="8991599" cy="670560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numCol="3" rtlCol="0"/>
          <a:lstStyle/>
          <a:p>
            <a:pPr marL="0" marR="0" lvl="0" indent="0" algn="ctr" defTabSz="457200" rtl="0" eaLnBrk="1" fontAlgn="auto" latinLnBrk="0" hangingPunct="1">
              <a:lnSpc>
                <a:spcPct val="100000"/>
              </a:lnSpc>
              <a:spcBef>
                <a:spcPts val="22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9" name="object 19"/>
          <p:cNvSpPr txBox="1">
            <a:spLocks noGrp="1"/>
          </p:cNvSpPr>
          <p:nvPr>
            <p:ph type="title"/>
          </p:nvPr>
        </p:nvSpPr>
        <p:spPr>
          <a:xfrm>
            <a:off x="87270" y="76200"/>
            <a:ext cx="8980527" cy="1582484"/>
          </a:xfrm>
          <a:prstGeom prst="rect">
            <a:avLst/>
          </a:prstGeom>
        </p:spPr>
        <p:txBody>
          <a:bodyPr vert="horz" wrap="square" lIns="0" tIns="12700" rIns="0" bIns="0" rtlCol="0" anchor="ctr">
            <a:spAutoFit/>
          </a:bodyPr>
          <a:lstStyle/>
          <a:p>
            <a:pPr marL="12700" marR="5080" indent="-12700" algn="ctr" defTabSz="914377">
              <a:lnSpc>
                <a:spcPct val="100000"/>
              </a:lnSpc>
              <a:spcBef>
                <a:spcPts val="0"/>
              </a:spcBef>
              <a:defRPr/>
            </a:pPr>
            <a:r>
              <a:rPr lang="en-US" sz="2000" b="1" kern="0" dirty="0">
                <a:uFill>
                  <a:solidFill>
                    <a:srgbClr val="000000"/>
                  </a:solidFill>
                </a:uFill>
                <a:latin typeface="Times New Roman"/>
                <a:cs typeface="Times New Roman"/>
              </a:rPr>
              <a:t>DEPARTMENT OF PEOPLE OPERATIONS, SUCCESS, AND OPPORTUNITY </a:t>
            </a:r>
            <a:br>
              <a:rPr lang="en-US" sz="2400" b="1" u="sng" kern="0" dirty="0">
                <a:uFill>
                  <a:solidFill>
                    <a:srgbClr val="000000"/>
                  </a:solidFill>
                </a:uFill>
                <a:latin typeface="Times New Roman"/>
                <a:cs typeface="Times New Roman"/>
              </a:rPr>
            </a:br>
            <a:r>
              <a:rPr lang="en-US" sz="2400" b="1" u="sng" kern="0" dirty="0">
                <a:uFill>
                  <a:solidFill>
                    <a:srgbClr val="000000"/>
                  </a:solidFill>
                </a:uFill>
                <a:latin typeface="Times New Roman"/>
                <a:cs typeface="Times New Roman"/>
              </a:rPr>
              <a:t>BENEFITS DEPARTMENT</a:t>
            </a:r>
            <a:br>
              <a:rPr lang="en-US" sz="2400" b="1" u="heavy" kern="0" dirty="0">
                <a:uFill>
                  <a:solidFill>
                    <a:srgbClr val="000000"/>
                  </a:solidFill>
                </a:uFill>
                <a:latin typeface="Times New Roman"/>
                <a:cs typeface="Times New Roman"/>
              </a:rPr>
            </a:br>
            <a:r>
              <a:rPr lang="en-US" sz="1800" b="1" kern="0" dirty="0">
                <a:solidFill>
                  <a:prstClr val="black"/>
                </a:solidFill>
                <a:latin typeface="Times New Roman"/>
                <a:ea typeface="+mn-ea"/>
                <a:cs typeface="Times New Roman"/>
              </a:rPr>
              <a:t>Located at 210 East 1st Street, Building 127 / across from Town Commons</a:t>
            </a:r>
            <a:br>
              <a:rPr lang="en-US" sz="1400" b="1" kern="0" dirty="0">
                <a:solidFill>
                  <a:srgbClr val="0066FF"/>
                </a:solidFill>
                <a:latin typeface="Times New Roman"/>
                <a:ea typeface="+mn-ea"/>
                <a:cs typeface="Times New Roman"/>
              </a:rPr>
            </a:br>
            <a:r>
              <a:rPr lang="en-US" sz="2000" b="1" kern="0" dirty="0">
                <a:uFill>
                  <a:solidFill>
                    <a:srgbClr val="000000"/>
                  </a:solidFill>
                </a:uFill>
                <a:latin typeface="Times New Roman"/>
                <a:cs typeface="Times New Roman"/>
              </a:rPr>
              <a:t>252-328-9887 – Phone	252-328-9918 – Fax</a:t>
            </a:r>
            <a:br>
              <a:rPr lang="en-US" sz="2000" b="1" kern="0" dirty="0">
                <a:uFill>
                  <a:solidFill>
                    <a:srgbClr val="000000"/>
                  </a:solidFill>
                </a:uFill>
                <a:latin typeface="Times New Roman"/>
                <a:cs typeface="Times New Roman"/>
              </a:rPr>
            </a:br>
            <a:r>
              <a:rPr lang="en-US" sz="2000" b="1" u="sng" kern="0" dirty="0">
                <a:solidFill>
                  <a:srgbClr val="0000FF"/>
                </a:solidFill>
                <a:uFill>
                  <a:solidFill>
                    <a:srgbClr val="0066FF"/>
                  </a:solidFill>
                </a:uFill>
                <a:latin typeface="Times New Roman"/>
                <a:ea typeface="+mn-ea"/>
                <a:cs typeface="Times New Roman"/>
                <a:hlinkClick r:id="rId2">
                  <a:extLst>
                    <a:ext uri="{A12FA001-AC4F-418D-AE19-62706E023703}">
                      <ahyp:hlinkClr xmlns:ahyp="http://schemas.microsoft.com/office/drawing/2018/hyperlinkcolor" val="tx"/>
                    </a:ext>
                  </a:extLst>
                </a:hlinkClick>
              </a:rPr>
              <a:t>http://www.ecu.edu/cs-admin/HumanResources/Benefits.cfm</a:t>
            </a:r>
            <a:r>
              <a:rPr lang="en-US" sz="2000" b="1" kern="0" dirty="0">
                <a:uFill>
                  <a:solidFill>
                    <a:srgbClr val="0066FF"/>
                  </a:solidFill>
                </a:uFill>
                <a:latin typeface="Times New Roman"/>
                <a:ea typeface="+mn-ea"/>
                <a:cs typeface="Times New Roman"/>
              </a:rPr>
              <a:t> – Website </a:t>
            </a:r>
            <a:endParaRPr sz="2000" b="1" kern="0" dirty="0">
              <a:uFill>
                <a:solidFill>
                  <a:srgbClr val="000000"/>
                </a:solidFill>
              </a:uFill>
              <a:latin typeface="Times New Roman"/>
              <a:cs typeface="Times New Roman"/>
            </a:endParaRPr>
          </a:p>
        </p:txBody>
      </p:sp>
      <p:sp>
        <p:nvSpPr>
          <p:cNvPr id="21" name="object 21"/>
          <p:cNvSpPr txBox="1"/>
          <p:nvPr/>
        </p:nvSpPr>
        <p:spPr>
          <a:xfrm>
            <a:off x="2750684" y="1925054"/>
            <a:ext cx="3642631" cy="1151597"/>
          </a:xfrm>
          <a:prstGeom prst="rect">
            <a:avLst/>
          </a:prstGeom>
        </p:spPr>
        <p:txBody>
          <a:bodyPr vert="horz" wrap="square" lIns="0" tIns="12700" rIns="0" bIns="0" rtlCol="0">
            <a:spAutoFit/>
          </a:bodyPr>
          <a:lstStyle/>
          <a:p>
            <a:pPr marL="0" marR="40639" lvl="0" indent="0" algn="ctr" defTabSz="457200" rtl="0" eaLnBrk="1" fontAlgn="auto" latinLnBrk="0" hangingPunct="1">
              <a:lnSpc>
                <a:spcPct val="100000"/>
              </a:lnSpc>
              <a:spcBef>
                <a:spcPts val="0"/>
              </a:spcBef>
              <a:spcAft>
                <a:spcPts val="0"/>
              </a:spcAft>
              <a:buClrTx/>
              <a:buSzTx/>
              <a:buFontTx/>
              <a:buNone/>
              <a:tabLst/>
              <a:defRPr/>
            </a:pPr>
            <a:r>
              <a:rPr kumimoji="0" sz="2000" b="1" i="0" u="sng" strike="noStrike" kern="1200" cap="none" spc="0" normalizeH="0" baseline="0" noProof="0" dirty="0">
                <a:ln>
                  <a:noFill/>
                </a:ln>
                <a:solidFill>
                  <a:prstClr val="black"/>
                </a:solidFill>
                <a:effectLst/>
                <a:uLnTx/>
                <a:uFillTx/>
                <a:latin typeface="Times New Roman"/>
                <a:ea typeface="+mn-ea"/>
                <a:cs typeface="Times New Roman"/>
              </a:rPr>
              <a:t>Benefits Director</a:t>
            </a:r>
            <a:endParaRPr kumimoji="0" sz="2000" b="0" i="0" u="sng"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Times New Roman"/>
                <a:ea typeface="+mn-ea"/>
                <a:cs typeface="Times New Roman"/>
              </a:rPr>
              <a:t>Lee Ann Goff</a:t>
            </a: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a:ea typeface="+mn-ea"/>
                <a:cs typeface="Times New Roman"/>
              </a:rPr>
              <a:t>252-</a:t>
            </a:r>
            <a:r>
              <a:rPr kumimoji="0" sz="1800" b="0" i="0" u="none" strike="noStrike" kern="1200" cap="none" spc="0" normalizeH="0" baseline="0" noProof="0" dirty="0">
                <a:ln>
                  <a:noFill/>
                </a:ln>
                <a:solidFill>
                  <a:prstClr val="black"/>
                </a:solidFill>
                <a:effectLst/>
                <a:uLnTx/>
                <a:uFillTx/>
                <a:latin typeface="Times New Roman"/>
                <a:ea typeface="+mn-ea"/>
                <a:cs typeface="Times New Roman"/>
              </a:rPr>
              <a:t>328-9825</a:t>
            </a:r>
            <a:endParaRPr kumimoji="0" lang="en-US"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sz="1800" b="0" i="0" u="heavy" strike="noStrike" kern="1200" cap="none" spc="0" normalizeH="0" baseline="0" noProof="0" dirty="0">
                <a:ln>
                  <a:noFill/>
                </a:ln>
                <a:solidFill>
                  <a:srgbClr val="0066FF"/>
                </a:solidFill>
                <a:effectLst/>
                <a:uLnTx/>
                <a:uFill>
                  <a:solidFill>
                    <a:srgbClr val="0066FF"/>
                  </a:solidFill>
                </a:uFill>
                <a:latin typeface="Times New Roman"/>
                <a:ea typeface="+mn-ea"/>
                <a:cs typeface="Times New Roman"/>
                <a:hlinkClick r:id="rId3"/>
              </a:rPr>
              <a:t>goffle@ecu.edu</a:t>
            </a: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5" name="TextBox 24">
            <a:extLst>
              <a:ext uri="{FF2B5EF4-FFF2-40B4-BE49-F238E27FC236}">
                <a16:creationId xmlns:a16="http://schemas.microsoft.com/office/drawing/2014/main" id="{BDBFD204-B18F-2D91-BFA5-A04CC2E3540E}"/>
              </a:ext>
            </a:extLst>
          </p:cNvPr>
          <p:cNvSpPr txBox="1"/>
          <p:nvPr/>
        </p:nvSpPr>
        <p:spPr>
          <a:xfrm>
            <a:off x="6082951" y="3343021"/>
            <a:ext cx="2847081" cy="3416320"/>
          </a:xfrm>
          <a:prstGeom prst="rect">
            <a:avLst/>
          </a:prstGeom>
          <a:no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Retirement</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Administration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 –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retirement@ecu.edu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Consultants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TRINA BAKER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CORINNE HOGAN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5"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10AF33C-66FE-BA3E-DF02-521D099D3D34}"/>
              </a:ext>
            </a:extLst>
          </p:cNvPr>
          <p:cNvSpPr txBox="1"/>
          <p:nvPr/>
        </p:nvSpPr>
        <p:spPr>
          <a:xfrm>
            <a:off x="213968" y="3343021"/>
            <a:ext cx="2799003" cy="3416320"/>
          </a:xfrm>
          <a:prstGeom prst="rect">
            <a:avLst/>
          </a:prstGeom>
          <a:no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General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Support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HR Consultant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PAM BRANN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252-328-9887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5"/>
              </a:rPr>
              <a:t>brannp18@ecu.edu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HR Specialist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AMBER POPE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252-737-5820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6"/>
              </a:rPr>
              <a:t>popeam22@ecu.edu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8FDC08FE-8F45-3225-121C-981F0022F606}"/>
              </a:ext>
            </a:extLst>
          </p:cNvPr>
          <p:cNvSpPr txBox="1"/>
          <p:nvPr/>
        </p:nvSpPr>
        <p:spPr>
          <a:xfrm>
            <a:off x="3190831" y="3343021"/>
            <a:ext cx="2751260" cy="3416320"/>
          </a:xfrm>
          <a:prstGeom prst="rect">
            <a:avLst/>
          </a:prstGeom>
          <a:noFill/>
          <a:ln w="127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Administration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 –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leave@ecu.edu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Consultants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KRISTIAN WILLIAMS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APRIL DORCENT</a:t>
            </a:r>
            <a:endPar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DAWN HALL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5693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4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71990" y="203096"/>
            <a:ext cx="8778238" cy="6502507"/>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111125" marR="0" lvl="0"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p:txBody>
      </p:sp>
      <p:sp>
        <p:nvSpPr>
          <p:cNvPr id="13" name="object 8">
            <a:extLst>
              <a:ext uri="{FF2B5EF4-FFF2-40B4-BE49-F238E27FC236}">
                <a16:creationId xmlns:a16="http://schemas.microsoft.com/office/drawing/2014/main" id="{9A99FC35-4496-629D-A52B-E9AD547EC7F2}"/>
              </a:ext>
            </a:extLst>
          </p:cNvPr>
          <p:cNvSpPr txBox="1"/>
          <p:nvPr/>
        </p:nvSpPr>
        <p:spPr>
          <a:xfrm>
            <a:off x="381002" y="1692678"/>
            <a:ext cx="8381996" cy="4079963"/>
          </a:xfrm>
          <a:prstGeom prst="rect">
            <a:avLst/>
          </a:prstGeom>
        </p:spPr>
        <p:txBody>
          <a:bodyPr vert="horz" wrap="square" lIns="0" tIns="9525" rIns="0" bIns="0" rtlCol="0">
            <a:spAutoFit/>
          </a:bodyPr>
          <a:lstStyle/>
          <a:p>
            <a:pPr marR="0" lvl="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Even if you are offered health coverage through your employment, you may have other coverage options through the Health Insurance Marketplace (“Marketplace”). </a:t>
            </a:r>
          </a:p>
          <a:p>
            <a:pPr marR="0" lvl="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What is the Health Insurance Marketplace?</a:t>
            </a:r>
          </a:p>
          <a:p>
            <a:pPr marR="0" lvl="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Marketplace is designed to help you find health insurance that meets your needs and fits your budget. The Marketplace offers "one-stop shopping" to find and compare private health insurance options in your geographic area.</a:t>
            </a:r>
          </a:p>
          <a:p>
            <a:pPr marR="0" lvl="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spcBef>
                <a:spcPts val="75"/>
              </a:spcBef>
              <a:defRPr/>
            </a:pPr>
            <a:r>
              <a:rPr lang="en-US" dirty="0">
                <a:solidFill>
                  <a:srgbClr val="252222"/>
                </a:solidFill>
                <a:latin typeface="Times New Roman" panose="02020603050405020304" pitchFamily="18" charset="0"/>
                <a:cs typeface="Times New Roman" panose="02020603050405020304" pitchFamily="18" charset="0"/>
              </a:rPr>
              <a:t>For more information view the New </a:t>
            </a:r>
            <a:r>
              <a:rPr lang="en-US" sz="1800" dirty="0">
                <a:solidFill>
                  <a:prstClr val="black"/>
                </a:solidFill>
                <a:latin typeface="Times New Roman" panose="02020603050405020304" pitchFamily="18" charset="0"/>
                <a:cs typeface="Times New Roman" panose="02020603050405020304" pitchFamily="18" charset="0"/>
              </a:rPr>
              <a:t>Health Insurance Marketplace Coverage Options and Your Health Coverage (ACA Exchange Notice) located in your benefits packet.</a:t>
            </a:r>
          </a:p>
          <a:p>
            <a:pPr>
              <a:spcBef>
                <a:spcPts val="75"/>
              </a:spcBef>
              <a:defRPr/>
            </a:pPr>
            <a:endParaRPr lang="en-US" dirty="0">
              <a:solidFill>
                <a:prstClr val="black"/>
              </a:solidFill>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75"/>
              </a:spcBef>
              <a:spcAft>
                <a:spcPts val="0"/>
              </a:spcAft>
              <a:buClrTx/>
              <a:buSzTx/>
              <a:buFontTx/>
              <a:buNone/>
              <a:tabLst/>
              <a:defRPr/>
            </a:pPr>
            <a:r>
              <a:rPr kumimoji="0"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If</a:t>
            </a:r>
            <a:r>
              <a:rPr lang="en-US" sz="1600" dirty="0">
                <a:solidFill>
                  <a:srgbClr val="252222"/>
                </a:solidFill>
                <a:latin typeface="Times New Roman" panose="02020603050405020304" pitchFamily="18" charset="0"/>
                <a:cs typeface="Times New Roman" panose="02020603050405020304" pitchFamily="18" charset="0"/>
              </a:rPr>
              <a:t> </a:t>
            </a:r>
            <a:r>
              <a:rPr kumimoji="0"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you feel the employee only premium is more</a:t>
            </a:r>
            <a:r>
              <a:rPr kumimoji="0" lang="en-US"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 </a:t>
            </a:r>
            <a:r>
              <a:rPr kumimoji="0"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than 9.5% of your annual household income (</a:t>
            </a:r>
            <a:r>
              <a:rPr kumimoji="0" lang="en-US"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ours is not</a:t>
            </a:r>
            <a:r>
              <a:rPr kumimoji="0"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 or if the coverage does not meet the “minimum value” set by the ACA (</a:t>
            </a:r>
            <a:r>
              <a:rPr kumimoji="0" lang="en-US"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ours </a:t>
            </a:r>
            <a:r>
              <a:rPr kumimoji="0" sz="1600" i="0" u="none" strike="noStrike" kern="1200" cap="none" normalizeH="0" baseline="0" noProof="0" dirty="0">
                <a:ln>
                  <a:noFill/>
                </a:ln>
                <a:solidFill>
                  <a:srgbClr val="252222"/>
                </a:solidFill>
                <a:effectLst/>
                <a:uLnTx/>
                <a:uFillTx/>
                <a:latin typeface="Times New Roman" panose="02020603050405020304" pitchFamily="18" charset="0"/>
                <a:cs typeface="Times New Roman" panose="02020603050405020304" pitchFamily="18" charset="0"/>
              </a:rPr>
              <a:t>does), you may be eligible for a tax credit through the Marketplace.  For more information you may visit: </a:t>
            </a:r>
            <a:r>
              <a:rPr kumimoji="0" sz="1600" i="0" u="sng" strike="noStrike" kern="1200" cap="none" normalizeH="0" baseline="0" noProof="0" dirty="0">
                <a:ln>
                  <a:noFill/>
                </a:ln>
                <a:solidFill>
                  <a:srgbClr val="0000FF"/>
                </a:solidFill>
                <a:effectLst/>
                <a:uLnTx/>
                <a:uFill>
                  <a:solidFill>
                    <a:srgbClr val="0000FF"/>
                  </a:solidFill>
                </a:uFill>
                <a:latin typeface="Times New Roman" panose="02020603050405020304" pitchFamily="18" charset="0"/>
                <a:cs typeface="Times New Roman" panose="02020603050405020304" pitchFamily="18" charset="0"/>
                <a:hlinkClick r:id="rId3"/>
              </a:rPr>
              <a:t>https://www.shpnc.org/employee-benefits/high-deductible-health-plan</a:t>
            </a:r>
            <a:r>
              <a:rPr kumimoji="0" lang="en-US" sz="1600" i="0" u="sng" strike="noStrike" kern="1200" cap="none" normalizeH="0" baseline="0" noProof="0" dirty="0">
                <a:ln>
                  <a:noFill/>
                </a:ln>
                <a:effectLst/>
                <a:uLnTx/>
                <a:uFill>
                  <a:solidFill>
                    <a:srgbClr val="0000FF"/>
                  </a:solidFill>
                </a:uFill>
                <a:latin typeface="Times New Roman" panose="02020603050405020304" pitchFamily="18" charset="0"/>
                <a:cs typeface="Times New Roman" panose="02020603050405020304" pitchFamily="18" charset="0"/>
              </a:rPr>
              <a:t>.</a:t>
            </a:r>
            <a:endParaRPr kumimoji="0" sz="1600" i="0" u="none" strike="noStrike" kern="1200" cap="none"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78EAF22-C3EB-7792-7201-3537179DA904}"/>
              </a:ext>
            </a:extLst>
          </p:cNvPr>
          <p:cNvSpPr txBox="1"/>
          <p:nvPr/>
        </p:nvSpPr>
        <p:spPr>
          <a:xfrm>
            <a:off x="161102" y="204758"/>
            <a:ext cx="8778238" cy="1200329"/>
          </a:xfrm>
          <a:prstGeom prst="rect">
            <a:avLst/>
          </a:prstGeom>
          <a:noFill/>
        </p:spPr>
        <p:txBody>
          <a:bodyPr wrap="square">
            <a:spAutoFit/>
          </a:bodyPr>
          <a:lstStyle/>
          <a:p>
            <a:pPr algn="ctr">
              <a:defRPr/>
            </a:pPr>
            <a:r>
              <a:rPr kumimoji="0" lang="en-US" sz="2400" b="1" i="0" strike="noStrike" kern="1200" cap="none" spc="-53"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ACA</a:t>
            </a:r>
            <a:r>
              <a:rPr kumimoji="0" lang="en-US" sz="2400" b="1" i="0" strike="noStrike" kern="1200" cap="none" spc="-304"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strike="noStrike" kern="1200" cap="none" spc="-15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strike="noStrike" kern="1200" cap="none" spc="-4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EXCHANGE</a:t>
            </a:r>
            <a:r>
              <a:rPr kumimoji="0" lang="en-US" sz="2400" b="1" i="0" strike="noStrike" kern="1200" cap="none" spc="-199"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strike="noStrike" kern="1200" cap="none" spc="-1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NOTICE – </a:t>
            </a:r>
            <a:endParaRPr kumimoji="0" lang="en-US" sz="24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HEALTH INSURANCE MARKETPLACE COVERAGE </a:t>
            </a:r>
            <a:r>
              <a:rPr lang="en-US" sz="2400" b="1" u="sng" dirty="0">
                <a:solidFill>
                  <a:prstClr val="black"/>
                </a:solidFill>
                <a:latin typeface="Times New Roman" panose="02020603050405020304" pitchFamily="18" charset="0"/>
                <a:cs typeface="Times New Roman" panose="02020603050405020304" pitchFamily="18" charset="0"/>
              </a:rPr>
              <a:t>OPTIONS AND YOUR HEALTH COVERAGE</a:t>
            </a:r>
          </a:p>
        </p:txBody>
      </p:sp>
      <p:sp>
        <p:nvSpPr>
          <p:cNvPr id="5" name="object 6">
            <a:extLst>
              <a:ext uri="{FF2B5EF4-FFF2-40B4-BE49-F238E27FC236}">
                <a16:creationId xmlns:a16="http://schemas.microsoft.com/office/drawing/2014/main" id="{5485C299-E546-A370-3022-DB37EBF6F5EB}"/>
              </a:ext>
            </a:extLst>
          </p:cNvPr>
          <p:cNvSpPr/>
          <p:nvPr/>
        </p:nvSpPr>
        <p:spPr>
          <a:xfrm rot="10800000">
            <a:off x="168475" y="5784113"/>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a:extLst>
              <a:ext uri="{FF2B5EF4-FFF2-40B4-BE49-F238E27FC236}">
                <a16:creationId xmlns:a16="http://schemas.microsoft.com/office/drawing/2014/main" id="{05D19C17-34AA-3B01-AB9B-71034D0185A3}"/>
              </a:ext>
            </a:extLst>
          </p:cNvPr>
          <p:cNvSpPr/>
          <p:nvPr/>
        </p:nvSpPr>
        <p:spPr>
          <a:xfrm rot="5400000">
            <a:off x="8024939" y="5784113"/>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A9DE2F8D-7EEF-5F4E-8B0F-980E937A8D12}"/>
              </a:ext>
            </a:extLst>
          </p:cNvPr>
          <p:cNvSpPr/>
          <p:nvPr/>
        </p:nvSpPr>
        <p:spPr>
          <a:xfrm rot="16200000">
            <a:off x="176916" y="203096"/>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6">
            <a:extLst>
              <a:ext uri="{FF2B5EF4-FFF2-40B4-BE49-F238E27FC236}">
                <a16:creationId xmlns:a16="http://schemas.microsoft.com/office/drawing/2014/main" id="{F5C000F9-3AE3-1011-6B7B-E4153A1E67C0}"/>
              </a:ext>
            </a:extLst>
          </p:cNvPr>
          <p:cNvSpPr/>
          <p:nvPr/>
        </p:nvSpPr>
        <p:spPr>
          <a:xfrm>
            <a:off x="8027409" y="207586"/>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36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92A8A"/>
        </a:solidFill>
        <a:effectLst/>
      </p:bgPr>
    </p:bg>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2"/>
          <a:srcRect l="43348" r="20652" b="-1"/>
          <a:stretch/>
        </p:blipFill>
        <p:spPr>
          <a:xfrm>
            <a:off x="466257" y="623276"/>
            <a:ext cx="3024467" cy="5607883"/>
          </a:xfrm>
          <a:prstGeom prst="rect">
            <a:avLst/>
          </a:prstGeom>
        </p:spPr>
      </p:pic>
      <p:sp>
        <p:nvSpPr>
          <p:cNvPr id="2" name="TextBox 1">
            <a:extLst>
              <a:ext uri="{FF2B5EF4-FFF2-40B4-BE49-F238E27FC236}">
                <a16:creationId xmlns:a16="http://schemas.microsoft.com/office/drawing/2014/main" id="{67C6EE75-61CF-E519-7E37-EDA009BE8AAE}"/>
              </a:ext>
            </a:extLst>
          </p:cNvPr>
          <p:cNvSpPr txBox="1"/>
          <p:nvPr/>
        </p:nvSpPr>
        <p:spPr>
          <a:xfrm>
            <a:off x="4024546" y="1750816"/>
            <a:ext cx="4349961" cy="3352800"/>
          </a:xfrm>
          <a:prstGeom prst="rect">
            <a:avLst/>
          </a:prstGeom>
        </p:spPr>
        <p:txBody>
          <a:bodyPr vert="horz" lIns="91440" tIns="45720" rIns="91440" bIns="45720" rtlCol="0" anchor="b">
            <a:normAutofit fontScale="92500" lnSpcReduction="20000"/>
          </a:bodyPr>
          <a:lstStyle/>
          <a:p>
            <a:pPr algn="ctr"/>
            <a:r>
              <a:rPr lang="en-US" sz="5400" dirty="0">
                <a:solidFill>
                  <a:prstClr val="white"/>
                </a:solidFill>
                <a:latin typeface="Times New Roman" panose="02020603050405020304" pitchFamily="18" charset="0"/>
                <a:cs typeface="Times New Roman" panose="02020603050405020304" pitchFamily="18" charset="0"/>
              </a:rPr>
              <a:t>How many days do you have to enroll in medical coverage?</a:t>
            </a:r>
          </a:p>
        </p:txBody>
      </p:sp>
    </p:spTree>
    <p:extLst>
      <p:ext uri="{BB962C8B-B14F-4D97-AF65-F5344CB8AC3E}">
        <p14:creationId xmlns:p14="http://schemas.microsoft.com/office/powerpoint/2010/main" val="393460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3"/>
          <a:srcRect l="43348" r="20652" b="-1"/>
          <a:stretch/>
        </p:blipFill>
        <p:spPr>
          <a:xfrm>
            <a:off x="466257" y="623276"/>
            <a:ext cx="3024467" cy="5607883"/>
          </a:xfrm>
          <a:prstGeom prst="rect">
            <a:avLst/>
          </a:prstGeom>
        </p:spPr>
      </p:pic>
      <p:sp>
        <p:nvSpPr>
          <p:cNvPr id="2" name="TextBox 1">
            <a:extLst>
              <a:ext uri="{FF2B5EF4-FFF2-40B4-BE49-F238E27FC236}">
                <a16:creationId xmlns:a16="http://schemas.microsoft.com/office/drawing/2014/main" id="{67C6EE75-61CF-E519-7E37-EDA009BE8AAE}"/>
              </a:ext>
            </a:extLst>
          </p:cNvPr>
          <p:cNvSpPr txBox="1"/>
          <p:nvPr/>
        </p:nvSpPr>
        <p:spPr>
          <a:xfrm>
            <a:off x="4024546" y="1750816"/>
            <a:ext cx="4349961" cy="3352800"/>
          </a:xfrm>
          <a:prstGeom prst="rect">
            <a:avLst/>
          </a:prstGeom>
        </p:spPr>
        <p:txBody>
          <a:bodyPr vert="horz" lIns="91440" tIns="45720" rIns="91440" bIns="45720" rtlCol="0" anchor="b">
            <a:normAutofit/>
          </a:bodyPr>
          <a:lstStyle/>
          <a:p>
            <a:pPr algn="ct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8921E7B-C784-1062-F55C-6502544AE37A}"/>
              </a:ext>
            </a:extLst>
          </p:cNvPr>
          <p:cNvSpPr txBox="1"/>
          <p:nvPr/>
        </p:nvSpPr>
        <p:spPr>
          <a:xfrm>
            <a:off x="3667027" y="1456897"/>
            <a:ext cx="5476973" cy="4193473"/>
          </a:xfrm>
          <a:prstGeom prst="rect">
            <a:avLst/>
          </a:prstGeom>
        </p:spPr>
        <p:txBody>
          <a:bodyPr vert="horz" lIns="91440" tIns="45720" rIns="91440" bIns="45720" rtlCol="0" anchor="b">
            <a:noAutofit/>
          </a:bodyPr>
          <a:lstStyle/>
          <a:p>
            <a:pPr algn="ctr"/>
            <a:r>
              <a:rPr lang="en-US" sz="4800" b="1" kern="0" dirty="0">
                <a:solidFill>
                  <a:prstClr val="black"/>
                </a:solidFill>
                <a:latin typeface="Times New Roman" panose="02020603050405020304" pitchFamily="18" charset="0"/>
                <a:cs typeface="Times New Roman" panose="02020603050405020304" pitchFamily="18" charset="0"/>
              </a:rPr>
              <a:t>WITHIN</a:t>
            </a:r>
          </a:p>
          <a:p>
            <a:pPr algn="ctr"/>
            <a:r>
              <a:rPr lang="en-US" sz="4800" b="1" kern="0" dirty="0">
                <a:solidFill>
                  <a:prstClr val="black"/>
                </a:solidFill>
                <a:latin typeface="Times New Roman" panose="02020603050405020304" pitchFamily="18" charset="0"/>
                <a:cs typeface="Times New Roman" panose="02020603050405020304" pitchFamily="18" charset="0"/>
              </a:rPr>
              <a:t>30 DAYS </a:t>
            </a:r>
          </a:p>
          <a:p>
            <a:pPr algn="ctr"/>
            <a:r>
              <a:rPr lang="en-US" sz="4800" b="1" kern="0" dirty="0">
                <a:solidFill>
                  <a:prstClr val="black"/>
                </a:solidFill>
                <a:latin typeface="Times New Roman" panose="02020603050405020304" pitchFamily="18" charset="0"/>
                <a:cs typeface="Times New Roman" panose="02020603050405020304" pitchFamily="18" charset="0"/>
              </a:rPr>
              <a:t>OF YOUR </a:t>
            </a:r>
          </a:p>
          <a:p>
            <a:pPr algn="ctr"/>
            <a:r>
              <a:rPr lang="en-US" sz="4800" b="1" kern="0" dirty="0">
                <a:solidFill>
                  <a:prstClr val="black"/>
                </a:solidFill>
                <a:latin typeface="Times New Roman" panose="02020603050405020304" pitchFamily="18" charset="0"/>
                <a:cs typeface="Times New Roman" panose="02020603050405020304" pitchFamily="18" charset="0"/>
              </a:rPr>
              <a:t>START DATE</a:t>
            </a:r>
          </a:p>
          <a:p>
            <a:pPr algn="ctr"/>
            <a:r>
              <a:rPr lang="en-US" sz="5400" kern="0" dirty="0">
                <a:solidFill>
                  <a:prstClr val="black"/>
                </a:solidFill>
                <a:latin typeface="Times New Roman" panose="02020603050405020304" pitchFamily="18" charset="0"/>
                <a:cs typeface="Times New Roman" panose="02020603050405020304" pitchFamily="18" charset="0"/>
              </a:rPr>
              <a:t> </a:t>
            </a:r>
          </a:p>
          <a:p>
            <a:pPr algn="ctr"/>
            <a:r>
              <a:rPr lang="en-US" sz="5400" kern="0" dirty="0">
                <a:solidFill>
                  <a:prstClr val="black"/>
                </a:solidFill>
                <a:latin typeface="Times New Roman" panose="02020603050405020304" pitchFamily="18" charset="0"/>
                <a:cs typeface="Times New Roman" panose="02020603050405020304" pitchFamily="18" charset="0"/>
              </a:rPr>
              <a:t>No Exceptions!</a:t>
            </a:r>
          </a:p>
        </p:txBody>
      </p:sp>
    </p:spTree>
    <p:extLst>
      <p:ext uri="{BB962C8B-B14F-4D97-AF65-F5344CB8AC3E}">
        <p14:creationId xmlns:p14="http://schemas.microsoft.com/office/powerpoint/2010/main" val="3973282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C92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152400" y="152403"/>
            <a:ext cx="8839200" cy="6494085"/>
          </a:xfrm>
          <a:prstGeom prst="rect">
            <a:avLst/>
          </a:prstGeom>
          <a:solidFill>
            <a:srgbClr val="592A8A"/>
          </a:solidFill>
          <a:ln w="38100">
            <a:solidFill>
              <a:schemeClr val="bg1"/>
            </a:solidFill>
          </a:ln>
        </p:spPr>
        <p:txBody>
          <a:bodyPr wrap="square" rtlCol="0">
            <a:spAutoFit/>
          </a:bodyPr>
          <a:lstStyle/>
          <a:p>
            <a:pPr algn="ctr"/>
            <a:endParaRPr lang="en-US" sz="4000" dirty="0">
              <a:solidFill>
                <a:srgbClr val="F4C923"/>
              </a:solidFill>
              <a:latin typeface="Times New Roman" panose="02020603050405020304" pitchFamily="18" charset="0"/>
              <a:cs typeface="Times New Roman" panose="02020603050405020304" pitchFamily="18" charset="0"/>
            </a:endParaRPr>
          </a:p>
          <a:p>
            <a:pPr algn="ctr">
              <a:lnSpc>
                <a:spcPct val="150000"/>
              </a:lnSpc>
            </a:pPr>
            <a:r>
              <a:rPr lang="en-US" sz="5400" dirty="0">
                <a:solidFill>
                  <a:prstClr val="white"/>
                </a:solidFill>
                <a:latin typeface="Times New Roman" panose="02020603050405020304" pitchFamily="18" charset="0"/>
                <a:cs typeface="Times New Roman" panose="02020603050405020304" pitchFamily="18" charset="0"/>
              </a:rPr>
              <a:t>SUPPLEMENTAL</a:t>
            </a:r>
          </a:p>
          <a:p>
            <a:pPr algn="ctr">
              <a:lnSpc>
                <a:spcPct val="150000"/>
              </a:lnSpc>
            </a:pPr>
            <a:r>
              <a:rPr lang="en-US" sz="5400" dirty="0">
                <a:solidFill>
                  <a:prstClr val="white"/>
                </a:solidFill>
                <a:latin typeface="Times New Roman" panose="02020603050405020304" pitchFamily="18" charset="0"/>
                <a:cs typeface="Times New Roman" panose="02020603050405020304" pitchFamily="18" charset="0"/>
              </a:rPr>
              <a:t> BENEFITS</a:t>
            </a:r>
          </a:p>
          <a:p>
            <a:pPr algn="ctr"/>
            <a:endParaRPr lang="en-US" sz="6600" dirty="0">
              <a:solidFill>
                <a:prstClr val="white"/>
              </a:solidFill>
              <a:latin typeface="Times New Roman" panose="02020603050405020304" pitchFamily="18" charset="0"/>
              <a:cs typeface="Times New Roman" panose="02020603050405020304" pitchFamily="18" charset="0"/>
            </a:endParaRPr>
          </a:p>
          <a:p>
            <a:pPr algn="ctr"/>
            <a:r>
              <a:rPr lang="en-US" sz="3600" dirty="0">
                <a:solidFill>
                  <a:prstClr val="white"/>
                </a:solidFill>
                <a:latin typeface="Times New Roman" panose="02020603050405020304" pitchFamily="18" charset="0"/>
                <a:cs typeface="Times New Roman" panose="02020603050405020304" pitchFamily="18" charset="0"/>
              </a:rPr>
              <a:t>NCFlex</a:t>
            </a:r>
          </a:p>
          <a:p>
            <a:pPr algn="ctr"/>
            <a:endParaRPr lang="en-US" sz="3600" dirty="0">
              <a:solidFill>
                <a:prstClr val="white"/>
              </a:solidFill>
              <a:latin typeface="Times New Roman" panose="02020603050405020304" pitchFamily="18" charset="0"/>
              <a:cs typeface="Times New Roman" panose="02020603050405020304" pitchFamily="18" charset="0"/>
            </a:endParaRPr>
          </a:p>
          <a:p>
            <a:pPr algn="ctr"/>
            <a:r>
              <a:rPr lang="en-US" sz="3600" dirty="0">
                <a:solidFill>
                  <a:prstClr val="white"/>
                </a:solidFill>
                <a:latin typeface="Times New Roman" panose="02020603050405020304" pitchFamily="18" charset="0"/>
                <a:cs typeface="Times New Roman" panose="02020603050405020304" pitchFamily="18" charset="0"/>
              </a:rPr>
              <a:t>UNC System</a:t>
            </a:r>
          </a:p>
          <a:p>
            <a:pPr algn="ctr"/>
            <a:endParaRPr lang="en-US" sz="4000" dirty="0">
              <a:solidFill>
                <a:srgbClr val="592A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692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98119" y="182879"/>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object 5"/>
          <p:cNvSpPr txBox="1">
            <a:spLocks noGrp="1"/>
          </p:cNvSpPr>
          <p:nvPr>
            <p:ph type="title"/>
          </p:nvPr>
        </p:nvSpPr>
        <p:spPr>
          <a:xfrm>
            <a:off x="4571999" y="1581681"/>
            <a:ext cx="4373881" cy="844462"/>
          </a:xfrm>
          <a:prstGeom prst="rect">
            <a:avLst/>
          </a:prstGeom>
        </p:spPr>
        <p:txBody>
          <a:bodyPr vert="horz" wrap="square" lIns="0" tIns="13335" rIns="0" bIns="0" rtlCol="0" anchor="ctr">
            <a:spAutoFit/>
          </a:bodyPr>
          <a:lstStyle/>
          <a:p>
            <a:pPr marR="5080" indent="15240" algn="ctr">
              <a:lnSpc>
                <a:spcPct val="100000"/>
              </a:lnSpc>
              <a:spcBef>
                <a:spcPts val="0"/>
              </a:spcBef>
            </a:pPr>
            <a:r>
              <a:rPr lang="en-US" sz="1800" dirty="0">
                <a:latin typeface="Times New Roman" panose="02020603050405020304" pitchFamily="18" charset="0"/>
                <a:cs typeface="Times New Roman" panose="02020603050405020304" pitchFamily="18" charset="0"/>
              </a:rPr>
              <a:t>Visit </a:t>
            </a:r>
            <a:r>
              <a:rPr lang="en-US" sz="1800" u="heavy" dirty="0">
                <a:solidFill>
                  <a:srgbClr val="0000FF"/>
                </a:solidFill>
                <a:uFill>
                  <a:solidFill>
                    <a:srgbClr val="0066FF"/>
                  </a:solidFill>
                </a:u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www.ncflex.org</a:t>
            </a:r>
            <a:r>
              <a:rPr lang="en-US" sz="18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800" dirty="0">
                <a:latin typeface="Times New Roman" panose="02020603050405020304" pitchFamily="18" charset="0"/>
                <a:cs typeface="Times New Roman" panose="02020603050405020304" pitchFamily="18" charset="0"/>
              </a:rPr>
              <a:t>scroll to the bottom of the page and choose one of the guides for detailed information and/or short video clips</a:t>
            </a:r>
            <a:endParaRPr lang="en-US" sz="3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2499157-8006-629B-5365-05A3DA933C78}"/>
              </a:ext>
            </a:extLst>
          </p:cNvPr>
          <p:cNvSpPr txBox="1"/>
          <p:nvPr/>
        </p:nvSpPr>
        <p:spPr>
          <a:xfrm>
            <a:off x="914399" y="202756"/>
            <a:ext cx="73152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BENEFITS OFFERED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THROUGH NCFLEX</a:t>
            </a:r>
          </a:p>
        </p:txBody>
      </p:sp>
      <p:sp>
        <p:nvSpPr>
          <p:cNvPr id="10" name="object 6">
            <a:extLst>
              <a:ext uri="{FF2B5EF4-FFF2-40B4-BE49-F238E27FC236}">
                <a16:creationId xmlns:a16="http://schemas.microsoft.com/office/drawing/2014/main" id="{817D0776-E563-FDD9-B7AD-414F027697E7}"/>
              </a:ext>
            </a:extLst>
          </p:cNvPr>
          <p:cNvSpPr/>
          <p:nvPr/>
        </p:nvSpPr>
        <p:spPr>
          <a:xfrm rot="5400000">
            <a:off x="8057146" y="5760719"/>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4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6">
            <a:extLst>
              <a:ext uri="{FF2B5EF4-FFF2-40B4-BE49-F238E27FC236}">
                <a16:creationId xmlns:a16="http://schemas.microsoft.com/office/drawing/2014/main" id="{F33CE87A-310F-BFB8-7FF5-BA98B6E1E79B}"/>
              </a:ext>
            </a:extLst>
          </p:cNvPr>
          <p:cNvSpPr/>
          <p:nvPr/>
        </p:nvSpPr>
        <p:spPr>
          <a:xfrm rot="16200000">
            <a:off x="195536" y="182879"/>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4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EE6F8F-A4C6-1A93-5D02-EA2284C741DF}"/>
              </a:ext>
            </a:extLst>
          </p:cNvPr>
          <p:cNvSpPr txBox="1"/>
          <p:nvPr/>
        </p:nvSpPr>
        <p:spPr>
          <a:xfrm>
            <a:off x="452976" y="1581681"/>
            <a:ext cx="3674524" cy="3556615"/>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NCFlex Benefits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Flexible Spending Accounts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Dental</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Vision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114300" algn="l"/>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Accident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Critical Illness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Cancer &amp; Other Specified Diseases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TRICARE Supplement</a:t>
            </a:r>
          </a:p>
        </p:txBody>
      </p:sp>
      <p:sp>
        <p:nvSpPr>
          <p:cNvPr id="8" name="object 6">
            <a:extLst>
              <a:ext uri="{FF2B5EF4-FFF2-40B4-BE49-F238E27FC236}">
                <a16:creationId xmlns:a16="http://schemas.microsoft.com/office/drawing/2014/main" id="{1A12B0F1-D5D2-8DC0-3857-5660A8D4B7C3}"/>
              </a:ext>
            </a:extLst>
          </p:cNvPr>
          <p:cNvSpPr/>
          <p:nvPr/>
        </p:nvSpPr>
        <p:spPr>
          <a:xfrm rot="10800000">
            <a:off x="195534" y="5760719"/>
            <a:ext cx="914401"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4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6">
            <a:extLst>
              <a:ext uri="{FF2B5EF4-FFF2-40B4-BE49-F238E27FC236}">
                <a16:creationId xmlns:a16="http://schemas.microsoft.com/office/drawing/2014/main" id="{AB64F9B8-C330-4EBD-9F98-B276D31F4D28}"/>
              </a:ext>
            </a:extLst>
          </p:cNvPr>
          <p:cNvSpPr/>
          <p:nvPr/>
        </p:nvSpPr>
        <p:spPr>
          <a:xfrm>
            <a:off x="8064543" y="182879"/>
            <a:ext cx="914400" cy="91440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4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FF6CA80-B1F6-9462-FEE3-5D78C6DFBD1A}"/>
              </a:ext>
            </a:extLst>
          </p:cNvPr>
          <p:cNvPicPr>
            <a:picLocks noChangeAspect="1"/>
          </p:cNvPicPr>
          <p:nvPr/>
        </p:nvPicPr>
        <p:blipFill>
          <a:blip r:embed="rId4"/>
          <a:stretch>
            <a:fillRect/>
          </a:stretch>
        </p:blipFill>
        <p:spPr>
          <a:xfrm>
            <a:off x="4722834" y="2496081"/>
            <a:ext cx="2036065" cy="2843762"/>
          </a:xfrm>
          <a:prstGeom prst="rect">
            <a:avLst/>
          </a:prstGeom>
        </p:spPr>
      </p:pic>
      <p:pic>
        <p:nvPicPr>
          <p:cNvPr id="4" name="Picture 3">
            <a:extLst>
              <a:ext uri="{FF2B5EF4-FFF2-40B4-BE49-F238E27FC236}">
                <a16:creationId xmlns:a16="http://schemas.microsoft.com/office/drawing/2014/main" id="{524C6801-3E9D-EFF2-CCB5-BD59BACED0B4}"/>
              </a:ext>
            </a:extLst>
          </p:cNvPr>
          <p:cNvPicPr>
            <a:picLocks noChangeAspect="1"/>
          </p:cNvPicPr>
          <p:nvPr/>
        </p:nvPicPr>
        <p:blipFill rotWithShape="1">
          <a:blip r:embed="rId5"/>
          <a:srcRect l="1834" t="16873" r="66853" b="36294"/>
          <a:stretch/>
        </p:blipFill>
        <p:spPr>
          <a:xfrm>
            <a:off x="6841427" y="2496082"/>
            <a:ext cx="2052403" cy="2843761"/>
          </a:xfrm>
          <a:prstGeom prst="rect">
            <a:avLst/>
          </a:prstGeom>
          <a:ln>
            <a:solidFill>
              <a:schemeClr val="tx1"/>
            </a:solidFill>
          </a:ln>
        </p:spPr>
      </p:pic>
    </p:spTree>
    <p:extLst>
      <p:ext uri="{BB962C8B-B14F-4D97-AF65-F5344CB8AC3E}">
        <p14:creationId xmlns:p14="http://schemas.microsoft.com/office/powerpoint/2010/main" val="826546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4C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82879" y="182879"/>
            <a:ext cx="8778240" cy="652271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2400" b="1"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182880" y="197972"/>
            <a:ext cx="87782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rPr>
              <a:t>DENTAL INSURANCE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rPr>
              <a:t>with MetLife</a:t>
            </a:r>
          </a:p>
        </p:txBody>
      </p:sp>
      <p:pic>
        <p:nvPicPr>
          <p:cNvPr id="7" name="Picture 6">
            <a:extLst>
              <a:ext uri="{FF2B5EF4-FFF2-40B4-BE49-F238E27FC236}">
                <a16:creationId xmlns:a16="http://schemas.microsoft.com/office/drawing/2014/main" id="{797C2F0F-0760-FD54-F9F1-8A74CE543624}"/>
              </a:ext>
            </a:extLst>
          </p:cNvPr>
          <p:cNvPicPr>
            <a:picLocks noChangeAspect="1"/>
          </p:cNvPicPr>
          <p:nvPr/>
        </p:nvPicPr>
        <p:blipFill>
          <a:blip r:embed="rId3"/>
          <a:stretch>
            <a:fillRect/>
          </a:stretch>
        </p:blipFill>
        <p:spPr>
          <a:xfrm>
            <a:off x="430739" y="1142974"/>
            <a:ext cx="4724399" cy="5448618"/>
          </a:xfrm>
          <a:prstGeom prst="rect">
            <a:avLst/>
          </a:prstGeom>
          <a:ln>
            <a:solidFill>
              <a:schemeClr val="tx1"/>
            </a:solidFill>
          </a:ln>
          <a:effectLst/>
        </p:spPr>
      </p:pic>
      <p:pic>
        <p:nvPicPr>
          <p:cNvPr id="9" name="Picture 8" descr="Toothbrush brushing a sample tooth">
            <a:extLst>
              <a:ext uri="{FF2B5EF4-FFF2-40B4-BE49-F238E27FC236}">
                <a16:creationId xmlns:a16="http://schemas.microsoft.com/office/drawing/2014/main" id="{8295DE81-F6EA-1BF3-A889-0362452A43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553"/>
          <a:stretch/>
        </p:blipFill>
        <p:spPr>
          <a:xfrm>
            <a:off x="7715835" y="567181"/>
            <a:ext cx="980170" cy="923575"/>
          </a:xfrm>
          <a:prstGeom prst="rect">
            <a:avLst/>
          </a:prstGeom>
          <a:effectLst/>
        </p:spPr>
      </p:pic>
      <p:pic>
        <p:nvPicPr>
          <p:cNvPr id="11" name="Picture 10">
            <a:extLst>
              <a:ext uri="{FF2B5EF4-FFF2-40B4-BE49-F238E27FC236}">
                <a16:creationId xmlns:a16="http://schemas.microsoft.com/office/drawing/2014/main" id="{B43585DB-0C36-8CF3-D1D5-1B13D981030A}"/>
              </a:ext>
            </a:extLst>
          </p:cNvPr>
          <p:cNvPicPr>
            <a:picLocks noChangeAspect="1"/>
          </p:cNvPicPr>
          <p:nvPr/>
        </p:nvPicPr>
        <p:blipFill>
          <a:blip r:embed="rId5"/>
          <a:stretch>
            <a:fillRect/>
          </a:stretch>
        </p:blipFill>
        <p:spPr>
          <a:xfrm>
            <a:off x="5496823" y="4027144"/>
            <a:ext cx="3196046" cy="1572355"/>
          </a:xfrm>
          <a:prstGeom prst="rect">
            <a:avLst/>
          </a:prstGeom>
          <a:ln>
            <a:solidFill>
              <a:schemeClr val="tx1"/>
            </a:solidFill>
          </a:ln>
          <a:effectLst/>
        </p:spPr>
      </p:pic>
      <p:sp>
        <p:nvSpPr>
          <p:cNvPr id="6" name="TextBox 5">
            <a:extLst>
              <a:ext uri="{FF2B5EF4-FFF2-40B4-BE49-F238E27FC236}">
                <a16:creationId xmlns:a16="http://schemas.microsoft.com/office/drawing/2014/main" id="{DD2341A0-3E6F-9E5D-3C4E-E009B951E6DC}"/>
              </a:ext>
            </a:extLst>
          </p:cNvPr>
          <p:cNvSpPr txBox="1"/>
          <p:nvPr/>
        </p:nvSpPr>
        <p:spPr>
          <a:xfrm>
            <a:off x="5499958" y="6045071"/>
            <a:ext cx="3196047" cy="523220"/>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NCFlex Enrollment Guide (Universities)</a:t>
            </a:r>
            <a:r>
              <a:rPr kumimoji="0" lang="en-US" sz="1400" b="0"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pages 6-7</a:t>
            </a:r>
          </a:p>
        </p:txBody>
      </p:sp>
      <p:pic>
        <p:nvPicPr>
          <p:cNvPr id="4" name="Picture 3">
            <a:extLst>
              <a:ext uri="{FF2B5EF4-FFF2-40B4-BE49-F238E27FC236}">
                <a16:creationId xmlns:a16="http://schemas.microsoft.com/office/drawing/2014/main" id="{F5920EAF-09C3-4549-ACB8-CAD284BF1242}"/>
              </a:ext>
            </a:extLst>
          </p:cNvPr>
          <p:cNvPicPr>
            <a:picLocks noChangeAspect="1"/>
          </p:cNvPicPr>
          <p:nvPr/>
        </p:nvPicPr>
        <p:blipFill>
          <a:blip r:embed="rId7"/>
          <a:stretch>
            <a:fillRect/>
          </a:stretch>
        </p:blipFill>
        <p:spPr>
          <a:xfrm>
            <a:off x="5470235" y="1711030"/>
            <a:ext cx="3249221" cy="1870542"/>
          </a:xfrm>
          <a:prstGeom prst="rect">
            <a:avLst/>
          </a:prstGeom>
          <a:ln w="9525">
            <a:solidFill>
              <a:schemeClr val="tx1"/>
            </a:solidFill>
          </a:ln>
          <a:effectLst/>
        </p:spPr>
      </p:pic>
    </p:spTree>
    <p:extLst>
      <p:ext uri="{BB962C8B-B14F-4D97-AF65-F5344CB8AC3E}">
        <p14:creationId xmlns:p14="http://schemas.microsoft.com/office/powerpoint/2010/main" val="2534746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97556" y="182880"/>
            <a:ext cx="8748884"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2400" b="1"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object 4"/>
          <p:cNvSpPr/>
          <p:nvPr/>
        </p:nvSpPr>
        <p:spPr>
          <a:xfrm>
            <a:off x="182879" y="182879"/>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168201" y="184667"/>
            <a:ext cx="87782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rPr>
              <a:t>VISION INSURANCE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rPr>
              <a:t>with EyeMed</a:t>
            </a:r>
            <a:endParaRPr kumimoji="0" lang="en-US" sz="1400" b="1" i="0" u="sng"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endParaRPr>
          </a:p>
        </p:txBody>
      </p:sp>
      <p:pic>
        <p:nvPicPr>
          <p:cNvPr id="6" name="Picture 5" descr="Pink cat eyeglasses">
            <a:extLst>
              <a:ext uri="{FF2B5EF4-FFF2-40B4-BE49-F238E27FC236}">
                <a16:creationId xmlns:a16="http://schemas.microsoft.com/office/drawing/2014/main" id="{EBEE1B2A-E75D-66B0-1190-3D9FE5B0B5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076"/>
          <a:stretch/>
        </p:blipFill>
        <p:spPr>
          <a:xfrm>
            <a:off x="457200" y="638668"/>
            <a:ext cx="980170" cy="876418"/>
          </a:xfrm>
          <a:prstGeom prst="rect">
            <a:avLst/>
          </a:prstGeom>
          <a:effectLst/>
        </p:spPr>
      </p:pic>
      <p:pic>
        <p:nvPicPr>
          <p:cNvPr id="10" name="Picture 9">
            <a:extLst>
              <a:ext uri="{FF2B5EF4-FFF2-40B4-BE49-F238E27FC236}">
                <a16:creationId xmlns:a16="http://schemas.microsoft.com/office/drawing/2014/main" id="{2AE4858D-5817-7128-C974-86D6FB8F1607}"/>
              </a:ext>
            </a:extLst>
          </p:cNvPr>
          <p:cNvPicPr>
            <a:picLocks noChangeAspect="1"/>
          </p:cNvPicPr>
          <p:nvPr/>
        </p:nvPicPr>
        <p:blipFill>
          <a:blip r:embed="rId4"/>
          <a:stretch>
            <a:fillRect/>
          </a:stretch>
        </p:blipFill>
        <p:spPr>
          <a:xfrm>
            <a:off x="378544" y="1799557"/>
            <a:ext cx="3200401" cy="1829915"/>
          </a:xfrm>
          <a:prstGeom prst="rect">
            <a:avLst/>
          </a:prstGeom>
          <a:ln>
            <a:solidFill>
              <a:schemeClr val="tx1"/>
            </a:solidFill>
          </a:ln>
          <a:effectLst/>
        </p:spPr>
      </p:pic>
      <p:pic>
        <p:nvPicPr>
          <p:cNvPr id="12" name="Picture 11">
            <a:extLst>
              <a:ext uri="{FF2B5EF4-FFF2-40B4-BE49-F238E27FC236}">
                <a16:creationId xmlns:a16="http://schemas.microsoft.com/office/drawing/2014/main" id="{86AD9FBF-2403-189D-D489-5BD7FE521BF8}"/>
              </a:ext>
            </a:extLst>
          </p:cNvPr>
          <p:cNvPicPr>
            <a:picLocks noChangeAspect="1"/>
          </p:cNvPicPr>
          <p:nvPr/>
        </p:nvPicPr>
        <p:blipFill>
          <a:blip r:embed="rId5"/>
          <a:stretch>
            <a:fillRect/>
          </a:stretch>
        </p:blipFill>
        <p:spPr>
          <a:xfrm>
            <a:off x="3922590" y="1076879"/>
            <a:ext cx="4916610" cy="5535243"/>
          </a:xfrm>
          <a:prstGeom prst="rect">
            <a:avLst/>
          </a:prstGeom>
          <a:ln>
            <a:solidFill>
              <a:schemeClr val="tx1"/>
            </a:solidFill>
          </a:ln>
          <a:effectLst/>
        </p:spPr>
      </p:pic>
      <p:pic>
        <p:nvPicPr>
          <p:cNvPr id="13" name="Picture 12">
            <a:extLst>
              <a:ext uri="{FF2B5EF4-FFF2-40B4-BE49-F238E27FC236}">
                <a16:creationId xmlns:a16="http://schemas.microsoft.com/office/drawing/2014/main" id="{159B1B18-29B4-AFE0-8AA2-5DABB124F92D}"/>
              </a:ext>
            </a:extLst>
          </p:cNvPr>
          <p:cNvPicPr>
            <a:picLocks noChangeAspect="1"/>
          </p:cNvPicPr>
          <p:nvPr/>
        </p:nvPicPr>
        <p:blipFill>
          <a:blip r:embed="rId6"/>
          <a:stretch>
            <a:fillRect/>
          </a:stretch>
        </p:blipFill>
        <p:spPr>
          <a:xfrm>
            <a:off x="378544" y="4102548"/>
            <a:ext cx="3200401" cy="1472681"/>
          </a:xfrm>
          <a:prstGeom prst="rect">
            <a:avLst/>
          </a:prstGeom>
          <a:ln>
            <a:solidFill>
              <a:schemeClr val="tx1"/>
            </a:solidFill>
          </a:ln>
          <a:effectLst/>
        </p:spPr>
      </p:pic>
      <p:sp>
        <p:nvSpPr>
          <p:cNvPr id="7" name="TextBox 6">
            <a:extLst>
              <a:ext uri="{FF2B5EF4-FFF2-40B4-BE49-F238E27FC236}">
                <a16:creationId xmlns:a16="http://schemas.microsoft.com/office/drawing/2014/main" id="{984D05AC-803C-2A30-382C-1E8144B231EE}"/>
              </a:ext>
            </a:extLst>
          </p:cNvPr>
          <p:cNvSpPr txBox="1"/>
          <p:nvPr/>
        </p:nvSpPr>
        <p:spPr>
          <a:xfrm>
            <a:off x="378543" y="6032525"/>
            <a:ext cx="3200401" cy="523220"/>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NCFlex Enrollment Guide (Universities)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pages 8-9</a:t>
            </a:r>
          </a:p>
        </p:txBody>
      </p:sp>
    </p:spTree>
    <p:extLst>
      <p:ext uri="{BB962C8B-B14F-4D97-AF65-F5344CB8AC3E}">
        <p14:creationId xmlns:p14="http://schemas.microsoft.com/office/powerpoint/2010/main" val="71524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0387" y="70338"/>
            <a:ext cx="8983226" cy="6740625"/>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117475" marR="5080" lvl="0" indent="0" algn="l" defTabSz="914400" rtl="0" eaLnBrk="1" fontAlgn="auto" latinLnBrk="0" hangingPunct="1">
              <a:lnSpc>
                <a:spcPct val="100000"/>
              </a:lnSpc>
              <a:spcBef>
                <a:spcPts val="105"/>
              </a:spcBef>
              <a:spcAft>
                <a:spcPts val="0"/>
              </a:spcAft>
              <a:buClrTx/>
              <a:buSzTx/>
              <a:buFontTx/>
              <a:buNone/>
              <a:tabLst>
                <a:tab pos="354013" algn="l"/>
                <a:tab pos="355600" algn="l"/>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80386" y="68206"/>
            <a:ext cx="89553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FLEXIBLE SPENDING ACCOUNT  (FSA)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CARE with P&amp;A Group</a:t>
            </a:r>
          </a:p>
        </p:txBody>
      </p:sp>
      <p:sp>
        <p:nvSpPr>
          <p:cNvPr id="8" name="TextBox 7">
            <a:extLst>
              <a:ext uri="{FF2B5EF4-FFF2-40B4-BE49-F238E27FC236}">
                <a16:creationId xmlns:a16="http://schemas.microsoft.com/office/drawing/2014/main" id="{B995668D-24AE-20CB-E158-FE0E70D4F3C0}"/>
              </a:ext>
            </a:extLst>
          </p:cNvPr>
          <p:cNvSpPr txBox="1"/>
          <p:nvPr/>
        </p:nvSpPr>
        <p:spPr>
          <a:xfrm>
            <a:off x="67465" y="849750"/>
            <a:ext cx="8968262" cy="3785652"/>
          </a:xfrm>
          <a:prstGeom prst="rect">
            <a:avLst/>
          </a:prstGeom>
          <a:noFill/>
        </p:spPr>
        <p:txBody>
          <a:bodyPr wrap="square">
            <a:spAutoFit/>
          </a:bodyPr>
          <a:lstStyle/>
          <a:p>
            <a:pPr marL="0" marR="5080" lvl="0" indent="0" algn="ctr" defTabSz="914400" rtl="0" eaLnBrk="1" fontAlgn="auto" latinLnBrk="0" hangingPunct="1">
              <a:buClrTx/>
              <a:buSzTx/>
              <a:buFontTx/>
              <a:buNone/>
              <a:tabLst>
                <a:tab pos="355600" algn="l"/>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Set aside pre-tax dollars to use for eligible health care expenses.</a:t>
            </a:r>
          </a:p>
          <a:p>
            <a:pPr marL="0" marR="0" lvl="0" indent="0" defTabSz="815975" rtl="0" eaLnBrk="1" fontAlgn="auto" latinLnBrk="0" hangingPunct="1">
              <a:buClrTx/>
              <a:buSzTx/>
              <a:buFontTx/>
              <a:buNone/>
              <a:tabLst>
                <a:tab pos="5824538" algn="l"/>
              </a:tabLst>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Expenses must be incurred 1/1/24 – 12/31/24</a:t>
            </a:r>
            <a:r>
              <a:rPr lang="en-US" sz="1600" kern="0" dirty="0">
                <a:solidFill>
                  <a:srgbClr val="333333"/>
                </a:solidFill>
                <a:latin typeface="Times New Roman" panose="02020603050405020304" pitchFamily="18" charset="0"/>
                <a:cs typeface="Times New Roman" panose="02020603050405020304" pitchFamily="18" charset="0"/>
              </a:rPr>
              <a:t>	</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Claims submission until 3/31/25</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buClrTx/>
              <a:buSzTx/>
              <a:buFontTx/>
              <a:buNone/>
              <a:tabLst/>
              <a:defRPr/>
            </a:pPr>
            <a:endPar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defTabSz="914400">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You can contribute </a:t>
            </a:r>
            <a:r>
              <a:rPr kumimoji="0" lang="en-US" sz="1600" b="1"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$120 to $3,050 </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each plan year.  Rollover amount from 2024 to 2025 is $610, with a minimum amount of $25.</a:t>
            </a:r>
          </a:p>
          <a:p>
            <a:pPr defTabSz="914400">
              <a:defRPr/>
            </a:pPr>
            <a:endPar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buClrTx/>
              <a:buSzTx/>
              <a:buFontTx/>
              <a:buNone/>
              <a:tabLst/>
              <a:defRPr/>
            </a:pPr>
            <a:r>
              <a:rPr kumimoji="0" lang="en-US" sz="1600" b="1"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The full amount you elect to contribute to your </a:t>
            </a:r>
            <a:r>
              <a:rPr kumimoji="0" lang="en-US" sz="1600" b="1" i="0" u="none" strike="noStrike" kern="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Health Care Flexible Spending Account (HCFSA)</a:t>
            </a:r>
            <a:r>
              <a:rPr kumimoji="0" lang="en-US" sz="1600" b="1"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is available in your account on the first day of the plan year or the first day your benefits become effective.  </a:t>
            </a:r>
          </a:p>
          <a:p>
            <a:pPr marL="0" marR="0" lvl="0" indent="0" defTabSz="914400" rtl="0" eaLnBrk="1" fontAlgn="auto" latinLnBrk="0" hangingPunct="1">
              <a:buClrTx/>
              <a:buSzTx/>
              <a:buFontTx/>
              <a:buNone/>
              <a:tabLst/>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Your contributions will be deducted on a pre-tax basis from your paycheck evenly over the calendar year. </a:t>
            </a:r>
          </a:p>
          <a:p>
            <a:pPr defTabSz="914400">
              <a:defRPr/>
            </a:pPr>
            <a:endParaRPr kumimoji="0" lang="en-US" sz="10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171450" marR="0" lvl="0" indent="-171450" defTabSz="914400" rtl="0" eaLnBrk="1" fontAlgn="auto" latinLnBrk="0" hangingPunct="1">
              <a:buClrTx/>
              <a:buSzTx/>
              <a:buFontTx/>
              <a:buNone/>
              <a:tabLst/>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If your spouse is a State of NC employee or an employee of a University of North Carolina System Institution or Affiliate entity, he or she can also contribute </a:t>
            </a:r>
            <a:r>
              <a:rPr kumimoji="0" lang="en-US" sz="1600" b="1"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up to $3,050 </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each plan year.  </a:t>
            </a:r>
          </a:p>
          <a:p>
            <a:pPr marL="171450" indent="-171450" defTabSz="914400">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You cannot contribute to a </a:t>
            </a:r>
            <a:r>
              <a:rPr kumimoji="0" lang="en-US" sz="160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HCFSA </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the same time your spouse is making or receiving tax-favored Health Savings Account (HSA) contributions, check IRS rules.</a:t>
            </a:r>
          </a:p>
        </p:txBody>
      </p:sp>
      <p:pic>
        <p:nvPicPr>
          <p:cNvPr id="9" name="Picture 8">
            <a:extLst>
              <a:ext uri="{FF2B5EF4-FFF2-40B4-BE49-F238E27FC236}">
                <a16:creationId xmlns:a16="http://schemas.microsoft.com/office/drawing/2014/main" id="{11110B90-5AED-D11B-5C81-306B8AA076EE}"/>
              </a:ext>
            </a:extLst>
          </p:cNvPr>
          <p:cNvPicPr>
            <a:picLocks noChangeAspect="1"/>
          </p:cNvPicPr>
          <p:nvPr/>
        </p:nvPicPr>
        <p:blipFill rotWithShape="1">
          <a:blip r:embed="rId2"/>
          <a:srcRect b="41854"/>
          <a:stretch/>
        </p:blipFill>
        <p:spPr>
          <a:xfrm>
            <a:off x="370473" y="4541540"/>
            <a:ext cx="3711273" cy="1976294"/>
          </a:xfrm>
          <a:prstGeom prst="rect">
            <a:avLst/>
          </a:prstGeom>
          <a:ln>
            <a:solidFill>
              <a:schemeClr val="tx1"/>
            </a:solidFill>
          </a:ln>
        </p:spPr>
      </p:pic>
      <p:pic>
        <p:nvPicPr>
          <p:cNvPr id="11" name="Picture 10">
            <a:extLst>
              <a:ext uri="{FF2B5EF4-FFF2-40B4-BE49-F238E27FC236}">
                <a16:creationId xmlns:a16="http://schemas.microsoft.com/office/drawing/2014/main" id="{085A1885-416F-1CC5-230C-A0B3974B97A7}"/>
              </a:ext>
            </a:extLst>
          </p:cNvPr>
          <p:cNvPicPr>
            <a:picLocks noChangeAspect="1"/>
          </p:cNvPicPr>
          <p:nvPr/>
        </p:nvPicPr>
        <p:blipFill rotWithShape="1">
          <a:blip r:embed="rId2"/>
          <a:srcRect t="55983"/>
          <a:stretch/>
        </p:blipFill>
        <p:spPr>
          <a:xfrm>
            <a:off x="5121257" y="4541540"/>
            <a:ext cx="3652270" cy="1976294"/>
          </a:xfrm>
          <a:prstGeom prst="rect">
            <a:avLst/>
          </a:prstGeom>
          <a:ln>
            <a:solidFill>
              <a:schemeClr val="tx1"/>
            </a:solidFill>
          </a:ln>
        </p:spPr>
      </p:pic>
      <p:sp>
        <p:nvSpPr>
          <p:cNvPr id="14" name="object 6">
            <a:extLst>
              <a:ext uri="{FF2B5EF4-FFF2-40B4-BE49-F238E27FC236}">
                <a16:creationId xmlns:a16="http://schemas.microsoft.com/office/drawing/2014/main" id="{E05B8761-1C4D-98C7-78C9-3322493729E8}"/>
              </a:ext>
            </a:extLst>
          </p:cNvPr>
          <p:cNvSpPr/>
          <p:nvPr/>
        </p:nvSpPr>
        <p:spPr>
          <a:xfrm rot="5400000">
            <a:off x="8215205" y="5956665"/>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6">
            <a:extLst>
              <a:ext uri="{FF2B5EF4-FFF2-40B4-BE49-F238E27FC236}">
                <a16:creationId xmlns:a16="http://schemas.microsoft.com/office/drawing/2014/main" id="{EF0B3D32-E54D-F818-6336-2ADC154C953B}"/>
              </a:ext>
            </a:extLst>
          </p:cNvPr>
          <p:cNvSpPr/>
          <p:nvPr/>
        </p:nvSpPr>
        <p:spPr>
          <a:xfrm rot="10800000">
            <a:off x="88192" y="5967914"/>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6">
            <a:extLst>
              <a:ext uri="{FF2B5EF4-FFF2-40B4-BE49-F238E27FC236}">
                <a16:creationId xmlns:a16="http://schemas.microsoft.com/office/drawing/2014/main" id="{0FA36A75-442B-CDFF-1EF9-88A3E0DA471D}"/>
              </a:ext>
            </a:extLst>
          </p:cNvPr>
          <p:cNvSpPr/>
          <p:nvPr/>
        </p:nvSpPr>
        <p:spPr>
          <a:xfrm>
            <a:off x="8214561" y="81474"/>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bject 6">
            <a:extLst>
              <a:ext uri="{FF2B5EF4-FFF2-40B4-BE49-F238E27FC236}">
                <a16:creationId xmlns:a16="http://schemas.microsoft.com/office/drawing/2014/main" id="{D0C961DA-6D01-0F64-AA4F-A8676EDE9D05}"/>
              </a:ext>
            </a:extLst>
          </p:cNvPr>
          <p:cNvSpPr/>
          <p:nvPr/>
        </p:nvSpPr>
        <p:spPr>
          <a:xfrm rot="16200000">
            <a:off x="80387" y="63081"/>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93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90435" y="90436"/>
            <a:ext cx="8953961" cy="6682154"/>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117475" marR="5080" lvl="0" indent="0" algn="l" defTabSz="914400" rtl="0" eaLnBrk="1" fontAlgn="auto" latinLnBrk="0" hangingPunct="1">
              <a:lnSpc>
                <a:spcPct val="100000"/>
              </a:lnSpc>
              <a:spcBef>
                <a:spcPts val="105"/>
              </a:spcBef>
              <a:spcAft>
                <a:spcPts val="0"/>
              </a:spcAft>
              <a:buClrTx/>
              <a:buSzTx/>
              <a:buFontTx/>
              <a:buNone/>
              <a:tabLst>
                <a:tab pos="354013" algn="l"/>
                <a:tab pos="355600" algn="l"/>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99604" y="98384"/>
            <a:ext cx="893879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FLEXIBLE SPENDING ACCOUNT (FSA)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DEPENDENT DAY CARE with P&amp;A Group</a:t>
            </a:r>
          </a:p>
        </p:txBody>
      </p:sp>
      <p:sp>
        <p:nvSpPr>
          <p:cNvPr id="8" name="TextBox 7">
            <a:extLst>
              <a:ext uri="{FF2B5EF4-FFF2-40B4-BE49-F238E27FC236}">
                <a16:creationId xmlns:a16="http://schemas.microsoft.com/office/drawing/2014/main" id="{B995668D-24AE-20CB-E158-FE0E70D4F3C0}"/>
              </a:ext>
            </a:extLst>
          </p:cNvPr>
          <p:cNvSpPr txBox="1"/>
          <p:nvPr/>
        </p:nvSpPr>
        <p:spPr>
          <a:xfrm>
            <a:off x="216354" y="1234080"/>
            <a:ext cx="87782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object 6">
            <a:extLst>
              <a:ext uri="{FF2B5EF4-FFF2-40B4-BE49-F238E27FC236}">
                <a16:creationId xmlns:a16="http://schemas.microsoft.com/office/drawing/2014/main" id="{E05B8761-1C4D-98C7-78C9-3322493729E8}"/>
              </a:ext>
            </a:extLst>
          </p:cNvPr>
          <p:cNvSpPr/>
          <p:nvPr/>
        </p:nvSpPr>
        <p:spPr>
          <a:xfrm rot="5400000">
            <a:off x="8197149" y="5926316"/>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6">
            <a:extLst>
              <a:ext uri="{FF2B5EF4-FFF2-40B4-BE49-F238E27FC236}">
                <a16:creationId xmlns:a16="http://schemas.microsoft.com/office/drawing/2014/main" id="{EF0B3D32-E54D-F818-6336-2ADC154C953B}"/>
              </a:ext>
            </a:extLst>
          </p:cNvPr>
          <p:cNvSpPr/>
          <p:nvPr/>
        </p:nvSpPr>
        <p:spPr>
          <a:xfrm rot="10800000">
            <a:off x="99604" y="5926316"/>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E875BCF-89E6-C76D-2D69-F81857BFFCD2}"/>
              </a:ext>
            </a:extLst>
          </p:cNvPr>
          <p:cNvSpPr txBox="1"/>
          <p:nvPr/>
        </p:nvSpPr>
        <p:spPr>
          <a:xfrm>
            <a:off x="90433" y="836641"/>
            <a:ext cx="8938794" cy="4488408"/>
          </a:xfrm>
          <a:prstGeom prst="rect">
            <a:avLst/>
          </a:prstGeom>
          <a:noFill/>
        </p:spPr>
        <p:txBody>
          <a:bodyPr wrap="square">
            <a:spAutoFit/>
          </a:bodyPr>
          <a:lstStyle/>
          <a:p>
            <a:pPr marL="0" marR="5080" lvl="0" indent="0" algn="ctr" defTabSz="914400" rtl="0" eaLnBrk="1" fontAlgn="auto" latinLnBrk="0" hangingPunct="1">
              <a:lnSpc>
                <a:spcPct val="100000"/>
              </a:lnSpc>
              <a:spcAft>
                <a:spcPts val="0"/>
              </a:spcAft>
              <a:buClrTx/>
              <a:buSzTx/>
              <a:buFontTx/>
              <a:buNone/>
              <a:tabLst>
                <a:tab pos="355600" algn="l"/>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Set aside pre-tax dollars to use for childcare and adult day care expenses</a:t>
            </a:r>
          </a:p>
          <a:p>
            <a:pPr marL="0" marR="5080" lvl="0" indent="0" defTabSz="914400" rtl="0" eaLnBrk="1" fontAlgn="auto" latinLnBrk="0" hangingPunct="1">
              <a:lnSpc>
                <a:spcPct val="100000"/>
              </a:lnSpc>
              <a:spcAft>
                <a:spcPts val="0"/>
              </a:spcAft>
              <a:buClrTx/>
              <a:buSzTx/>
              <a:buFontTx/>
              <a:buNone/>
              <a:tabLst>
                <a:tab pos="109538" algn="l"/>
                <a:tab pos="5824538" algn="l"/>
              </a:tabLst>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Expenses must be incurred 1/1/24 – 3/15/25</a:t>
            </a:r>
            <a:r>
              <a:rPr lang="en-US" sz="1600" kern="0" dirty="0">
                <a:solidFill>
                  <a:srgbClr val="333333"/>
                </a:solidFill>
                <a:latin typeface="Times New Roman" panose="02020603050405020304" pitchFamily="18" charset="0"/>
                <a:cs typeface="Times New Roman" panose="02020603050405020304" pitchFamily="18" charset="0"/>
              </a:rPr>
              <a:t>	</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Claims submission until 3/31/25</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0" algn="l" defTabSz="914400" rtl="0" eaLnBrk="1" fontAlgn="auto" latinLnBrk="0" hangingPunct="1">
              <a:lnSpc>
                <a:spcPct val="100000"/>
              </a:lnSpc>
              <a:spcAft>
                <a:spcPts val="0"/>
              </a:spcAft>
              <a:buClrTx/>
              <a:buSzTx/>
              <a:buFontTx/>
              <a:buNone/>
              <a:tabLst>
                <a:tab pos="355600" algn="l"/>
              </a:tabLst>
              <a:defRPr/>
            </a:pP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7013" marR="0" lvl="0" indent="-227013" algn="l" defTabSz="914400" rtl="0" eaLnBrk="1" fontAlgn="auto" latinLnBrk="0" hangingPunct="1">
              <a:lnSpc>
                <a:spcPct val="100000"/>
              </a:lnSpc>
              <a:spcAft>
                <a:spcPts val="0"/>
              </a:spcAft>
              <a:buClrTx/>
              <a:buSzTx/>
              <a:buFontTx/>
              <a:buNone/>
              <a:tabLst/>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You can contribute </a:t>
            </a:r>
            <a:r>
              <a:rPr kumimoji="0" lang="en-US" sz="1600" b="1"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$120 to $5,000 </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each plan year</a:t>
            </a:r>
            <a:r>
              <a:rPr lang="en-US" sz="1600" kern="0" dirty="0">
                <a:solidFill>
                  <a:srgbClr val="333333"/>
                </a:solidFill>
                <a:latin typeface="Times New Roman" panose="02020603050405020304" pitchFamily="18" charset="0"/>
                <a:cs typeface="Times New Roman" panose="02020603050405020304" pitchFamily="18" charset="0"/>
              </a:rPr>
              <a:t> per family,</a:t>
            </a: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if both you and your spouse work, your spouse goes to school full-time, or your spouse isn’t able to care for himself or herself. </a:t>
            </a:r>
          </a:p>
          <a:p>
            <a:pPr marL="227013" marR="0" lvl="0" indent="-227013" algn="l" defTabSz="914400" rtl="0" eaLnBrk="1" fontAlgn="auto" latinLnBrk="0" hangingPunct="1">
              <a:lnSpc>
                <a:spcPct val="100000"/>
              </a:lnSpc>
              <a:spcAft>
                <a:spcPts val="0"/>
              </a:spcAft>
              <a:buClrTx/>
              <a:buSzTx/>
              <a:buFontTx/>
              <a:buNone/>
              <a:tabLst/>
              <a:defRPr/>
            </a:pPr>
            <a:r>
              <a:rPr lang="en-US" sz="1600" kern="0" dirty="0">
                <a:solidFill>
                  <a:srgbClr val="333333"/>
                </a:solidFill>
                <a:latin typeface="Times New Roman" panose="02020603050405020304" pitchFamily="18" charset="0"/>
                <a:cs typeface="Times New Roman" panose="02020603050405020304" pitchFamily="18" charset="0"/>
              </a:rPr>
              <a:t>No rollover amount from year to year but you have until 3/15/25 to use contributions for eligible expenses.</a:t>
            </a:r>
          </a:p>
          <a:p>
            <a:pPr marL="227013" marR="0" lvl="0" indent="-227013" algn="l" defTabSz="914400" rtl="0" eaLnBrk="1" fontAlgn="auto" latinLnBrk="0" hangingPunct="1">
              <a:lnSpc>
                <a:spcPct val="100000"/>
              </a:lnSpc>
              <a:spcAft>
                <a:spcPts val="0"/>
              </a:spcAft>
              <a:buClrTx/>
              <a:buSzTx/>
              <a:buFontTx/>
              <a:buNone/>
              <a:tabLst/>
              <a:defRPr/>
            </a:pPr>
            <a:endPar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Aft>
                <a:spcPts val="0"/>
              </a:spcAft>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Unlike the </a:t>
            </a:r>
            <a:r>
              <a:rPr kumimoji="0" lang="en-US" sz="1600" b="1"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HCFSA</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your contributions are added to your account as they are deducted from your paychecks (reported monthly to P&amp;A Group).  You can only use the amount that is available in your balance.</a:t>
            </a:r>
          </a:p>
          <a:p>
            <a:pPr marL="0" marR="0" lvl="0" indent="0" algn="l" defTabSz="914400" rtl="0" eaLnBrk="1" fontAlgn="auto" latinLnBrk="0" hangingPunct="1">
              <a:lnSpc>
                <a:spcPct val="100000"/>
              </a:lnSpc>
              <a:spcAft>
                <a:spcPts val="0"/>
              </a:spcAft>
              <a:buClrTx/>
              <a:buSzTx/>
              <a:buFontTx/>
              <a:buNone/>
              <a:tabLst/>
              <a:defRPr/>
            </a:pPr>
            <a:r>
              <a:rPr kumimoji="0" lang="en-US" sz="16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Your contributions will be deducted on a pre-tax basis from your paycheck evenly over the calendar year.</a:t>
            </a:r>
          </a:p>
          <a:p>
            <a:pPr marL="0" marR="0" lvl="0" indent="0" algn="l" defTabSz="914400" rtl="0" eaLnBrk="1" fontAlgn="auto" latinLnBrk="0" hangingPunct="1">
              <a:lnSpc>
                <a:spcPct val="100000"/>
              </a:lnSpc>
              <a:spcAft>
                <a:spcPts val="0"/>
              </a:spcAft>
              <a:buClrTx/>
              <a:buSzTx/>
              <a:buFontTx/>
              <a:buNone/>
              <a:tabLst/>
              <a:defRPr/>
            </a:pPr>
            <a:endParaRPr kumimoji="0" lang="en-US" sz="1200" b="1" i="0" u="none" strike="noStrike" kern="0" cap="none" normalizeH="0" noProof="0" dirty="0">
              <a:ln>
                <a:noFill/>
              </a:ln>
              <a:solidFill>
                <a:srgbClr val="B9006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Aft>
                <a:spcPts val="0"/>
              </a:spcAft>
              <a:buClrTx/>
              <a:buSzTx/>
              <a:buFontTx/>
              <a:buNone/>
              <a:tabLst/>
              <a:defRPr/>
            </a:pPr>
            <a:endParaRPr kumimoji="0" lang="en-US" sz="1200" b="1" i="0" u="none" strike="noStrike" kern="0" cap="none" normalizeH="0" noProof="0" dirty="0">
              <a:ln>
                <a:noFill/>
              </a:ln>
              <a:solidFill>
                <a:srgbClr val="B9006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Aft>
                <a:spcPts val="0"/>
              </a:spcAft>
              <a:buClrTx/>
              <a:buSzTx/>
              <a:buFontTx/>
              <a:buNone/>
              <a:tabLst/>
              <a:defRPr/>
            </a:pPr>
            <a:r>
              <a:rPr kumimoji="0" lang="en-US" sz="1400" b="1" i="0" u="none" strike="noStrike" kern="0" cap="none" normalizeH="0" noProof="0" dirty="0">
                <a:ln>
                  <a:noFill/>
                </a:ln>
                <a:solidFill>
                  <a:srgbClr val="B90065"/>
                </a:solidFill>
                <a:effectLst/>
                <a:uLnTx/>
                <a:uFillTx/>
                <a:latin typeface="Times New Roman" panose="02020603050405020304" pitchFamily="18" charset="0"/>
                <a:ea typeface="+mn-ea"/>
                <a:cs typeface="Times New Roman" panose="02020603050405020304" pitchFamily="18" charset="0"/>
              </a:rPr>
              <a:t>Eligible expenses include:</a:t>
            </a:r>
          </a:p>
          <a:p>
            <a:pPr marL="117475" marR="0" lvl="0" algn="l" defTabSz="914400" rtl="0" eaLnBrk="1" fontAlgn="auto" latinLnBrk="0" hangingPunct="1">
              <a:lnSpc>
                <a:spcPct val="100000"/>
              </a:lnSpc>
              <a:spcAft>
                <a:spcPts val="0"/>
              </a:spcAft>
              <a:buClrTx/>
              <a:buSzTx/>
              <a:buFontTx/>
              <a:buNone/>
              <a:tabLst/>
              <a:defRPr/>
            </a:pPr>
            <a:r>
              <a:rPr kumimoji="0" lang="en-US" sz="1400" b="0" i="0" u="none" strike="noStrike" kern="0" cap="none" normalizeH="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Day care, summer day camp, after- school programs, and preschool expenses for children under age 13 or disabled dependents of any age. Sleep-away or overnight camps and virtual camps are not covered. You may also use this account to pay for adult day care services for a spouse or other dependent who receives more than one-half of his or her support from you (e.g., your disabled elderly parent), who is physically or mentally incapable of caring for himself or herself and has the same principal place of residence as you for more than one-half of the year.</a:t>
            </a:r>
          </a:p>
        </p:txBody>
      </p:sp>
      <p:sp>
        <p:nvSpPr>
          <p:cNvPr id="7" name="object 6">
            <a:extLst>
              <a:ext uri="{FF2B5EF4-FFF2-40B4-BE49-F238E27FC236}">
                <a16:creationId xmlns:a16="http://schemas.microsoft.com/office/drawing/2014/main" id="{DD98C450-AA7F-DA42-C858-A759696577A6}"/>
              </a:ext>
            </a:extLst>
          </p:cNvPr>
          <p:cNvSpPr/>
          <p:nvPr/>
        </p:nvSpPr>
        <p:spPr>
          <a:xfrm>
            <a:off x="8197149" y="95600"/>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6">
            <a:extLst>
              <a:ext uri="{FF2B5EF4-FFF2-40B4-BE49-F238E27FC236}">
                <a16:creationId xmlns:a16="http://schemas.microsoft.com/office/drawing/2014/main" id="{5E66B2DF-354A-D139-7A82-266995EC1382}"/>
              </a:ext>
            </a:extLst>
          </p:cNvPr>
          <p:cNvSpPr/>
          <p:nvPr/>
        </p:nvSpPr>
        <p:spPr>
          <a:xfrm rot="16200000">
            <a:off x="90434" y="95600"/>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0E80026-4B7F-00D2-72D6-DB8D159CD37E}"/>
              </a:ext>
            </a:extLst>
          </p:cNvPr>
          <p:cNvSpPr txBox="1"/>
          <p:nvPr/>
        </p:nvSpPr>
        <p:spPr>
          <a:xfrm>
            <a:off x="2721518" y="6037660"/>
            <a:ext cx="3676624" cy="738664"/>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 on both FSA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NCFlex Enrollment Guide (Universities)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pages 10-13</a:t>
            </a:r>
          </a:p>
        </p:txBody>
      </p:sp>
    </p:spTree>
    <p:extLst>
      <p:ext uri="{BB962C8B-B14F-4D97-AF65-F5344CB8AC3E}">
        <p14:creationId xmlns:p14="http://schemas.microsoft.com/office/powerpoint/2010/main" val="2389547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C82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82880" y="155548"/>
            <a:ext cx="8778240" cy="6546907"/>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12700" marR="5080" lvl="0" indent="0" algn="ctr" defTabSz="457200" rtl="0" eaLnBrk="1" fontAlgn="auto" latinLnBrk="0" hangingPunct="1">
              <a:lnSpc>
                <a:spcPct val="100000"/>
              </a:lnSpc>
              <a:spcBef>
                <a:spcPts val="105"/>
              </a:spcBef>
              <a:spcAft>
                <a:spcPts val="0"/>
              </a:spcAft>
              <a:buClrTx/>
              <a:buSzTx/>
              <a:buFontTx/>
              <a:buNone/>
              <a:tabLst>
                <a:tab pos="354956" algn="l"/>
                <a:tab pos="355591" algn="l"/>
              </a:tabLst>
              <a:defRPr/>
            </a:pPr>
            <a:endParaRPr kumimoji="0" lang="en-US" sz="2400" b="1" i="0" u="sng"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182879" y="155548"/>
            <a:ext cx="877824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Voya</a:t>
            </a:r>
          </a:p>
        </p:txBody>
      </p:sp>
      <p:sp>
        <p:nvSpPr>
          <p:cNvPr id="11" name="object 6">
            <a:extLst>
              <a:ext uri="{FF2B5EF4-FFF2-40B4-BE49-F238E27FC236}">
                <a16:creationId xmlns:a16="http://schemas.microsoft.com/office/drawing/2014/main" id="{D728896A-8FE1-454E-37BE-DAB896FA6C53}"/>
              </a:ext>
            </a:extLst>
          </p:cNvPr>
          <p:cNvSpPr/>
          <p:nvPr/>
        </p:nvSpPr>
        <p:spPr>
          <a:xfrm rot="16200000">
            <a:off x="191468" y="155064"/>
            <a:ext cx="752255" cy="750376"/>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6">
            <a:extLst>
              <a:ext uri="{FF2B5EF4-FFF2-40B4-BE49-F238E27FC236}">
                <a16:creationId xmlns:a16="http://schemas.microsoft.com/office/drawing/2014/main" id="{D302297F-D93A-4B9E-BF2F-4B44C3BD7AE7}"/>
              </a:ext>
            </a:extLst>
          </p:cNvPr>
          <p:cNvSpPr/>
          <p:nvPr/>
        </p:nvSpPr>
        <p:spPr>
          <a:xfrm rot="10800000">
            <a:off x="192407" y="5951620"/>
            <a:ext cx="725439" cy="752256"/>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6">
            <a:extLst>
              <a:ext uri="{FF2B5EF4-FFF2-40B4-BE49-F238E27FC236}">
                <a16:creationId xmlns:a16="http://schemas.microsoft.com/office/drawing/2014/main" id="{5926AE67-2BFD-6C75-71B7-646D7F903F2C}"/>
              </a:ext>
            </a:extLst>
          </p:cNvPr>
          <p:cNvSpPr/>
          <p:nvPr/>
        </p:nvSpPr>
        <p:spPr>
          <a:xfrm rot="5400000">
            <a:off x="8234150" y="5959358"/>
            <a:ext cx="747555" cy="725439"/>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6">
            <a:extLst>
              <a:ext uri="{FF2B5EF4-FFF2-40B4-BE49-F238E27FC236}">
                <a16:creationId xmlns:a16="http://schemas.microsoft.com/office/drawing/2014/main" id="{67826C14-0061-9D87-B201-A2E3E7367F0A}"/>
              </a:ext>
            </a:extLst>
          </p:cNvPr>
          <p:cNvSpPr/>
          <p:nvPr/>
        </p:nvSpPr>
        <p:spPr>
          <a:xfrm>
            <a:off x="8226155" y="162145"/>
            <a:ext cx="734963" cy="752256"/>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6E63CFF-8775-A9C7-0F42-72002927C6C8}"/>
              </a:ext>
            </a:extLst>
          </p:cNvPr>
          <p:cNvSpPr txBox="1"/>
          <p:nvPr/>
        </p:nvSpPr>
        <p:spPr>
          <a:xfrm>
            <a:off x="454741" y="1183361"/>
            <a:ext cx="8234516"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Accident Plan pays you cash benefits for specific injuries and events resulting from a covered accident that occurs on or after your coverage effective date.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Pays in addition to any other insurance you may have.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Pre-tax deduction.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included: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Wellness Benefit, Sports Rider, and Voya Travel Assistance – Classic and Enhanced Options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Sickness Hospital Confinement Benefit – </a:t>
            </a:r>
            <a:r>
              <a:rPr lang="en-US" sz="1600" dirty="0">
                <a:solidFill>
                  <a:prstClr val="black"/>
                </a:solidFill>
                <a:latin typeface="Times New Roman" panose="02020603050405020304" pitchFamily="18" charset="0"/>
                <a:cs typeface="Times New Roman" panose="02020603050405020304" pitchFamily="18" charset="0"/>
              </a:rPr>
              <a:t>Enhanced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Option only</a:t>
            </a:r>
          </a:p>
        </p:txBody>
      </p:sp>
      <p:pic>
        <p:nvPicPr>
          <p:cNvPr id="12" name="Picture 11">
            <a:extLst>
              <a:ext uri="{FF2B5EF4-FFF2-40B4-BE49-F238E27FC236}">
                <a16:creationId xmlns:a16="http://schemas.microsoft.com/office/drawing/2014/main" id="{64DB96B4-FFA4-C907-3B0C-09F509D31BE0}"/>
              </a:ext>
            </a:extLst>
          </p:cNvPr>
          <p:cNvPicPr>
            <a:picLocks noChangeAspect="1"/>
          </p:cNvPicPr>
          <p:nvPr/>
        </p:nvPicPr>
        <p:blipFill>
          <a:blip r:embed="rId3"/>
          <a:stretch>
            <a:fillRect/>
          </a:stretch>
        </p:blipFill>
        <p:spPr>
          <a:xfrm>
            <a:off x="4983788" y="3553747"/>
            <a:ext cx="3248095" cy="1524000"/>
          </a:xfrm>
          <a:prstGeom prst="rect">
            <a:avLst/>
          </a:prstGeom>
          <a:ln>
            <a:solidFill>
              <a:schemeClr val="tx1"/>
            </a:solidFill>
          </a:ln>
          <a:effectLst/>
        </p:spPr>
      </p:pic>
      <p:sp>
        <p:nvSpPr>
          <p:cNvPr id="7" name="TextBox 6">
            <a:extLst>
              <a:ext uri="{FF2B5EF4-FFF2-40B4-BE49-F238E27FC236}">
                <a16:creationId xmlns:a16="http://schemas.microsoft.com/office/drawing/2014/main" id="{AC64E7F5-B137-523C-672E-715EDA66041F}"/>
              </a:ext>
            </a:extLst>
          </p:cNvPr>
          <p:cNvSpPr txBox="1"/>
          <p:nvPr/>
        </p:nvSpPr>
        <p:spPr>
          <a:xfrm>
            <a:off x="4997647" y="5346707"/>
            <a:ext cx="3228509" cy="523220"/>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NCFlex Enrollment Guide (Universities)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pages 19-21</a:t>
            </a:r>
          </a:p>
        </p:txBody>
      </p:sp>
      <p:pic>
        <p:nvPicPr>
          <p:cNvPr id="4" name="Picture 3">
            <a:extLst>
              <a:ext uri="{FF2B5EF4-FFF2-40B4-BE49-F238E27FC236}">
                <a16:creationId xmlns:a16="http://schemas.microsoft.com/office/drawing/2014/main" id="{F2BEC0E5-2F04-96CF-1A51-14E8EBE6B108}"/>
              </a:ext>
            </a:extLst>
          </p:cNvPr>
          <p:cNvPicPr>
            <a:picLocks noChangeAspect="1"/>
          </p:cNvPicPr>
          <p:nvPr/>
        </p:nvPicPr>
        <p:blipFill>
          <a:blip r:embed="rId5"/>
          <a:stretch>
            <a:fillRect/>
          </a:stretch>
        </p:blipFill>
        <p:spPr>
          <a:xfrm>
            <a:off x="457200" y="3553748"/>
            <a:ext cx="3886200" cy="2308324"/>
          </a:xfrm>
          <a:prstGeom prst="rect">
            <a:avLst/>
          </a:prstGeom>
          <a:ln w="9525">
            <a:solidFill>
              <a:sysClr val="windowText" lastClr="000000"/>
            </a:solidFill>
          </a:ln>
          <a:effectLst/>
        </p:spPr>
      </p:pic>
    </p:spTree>
    <p:extLst>
      <p:ext uri="{BB962C8B-B14F-4D97-AF65-F5344CB8AC3E}">
        <p14:creationId xmlns:p14="http://schemas.microsoft.com/office/powerpoint/2010/main" val="263107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0387" y="70337"/>
            <a:ext cx="8983226" cy="6702252"/>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txBox="1">
            <a:spLocks noGrp="1"/>
          </p:cNvSpPr>
          <p:nvPr>
            <p:ph type="title"/>
          </p:nvPr>
        </p:nvSpPr>
        <p:spPr>
          <a:xfrm>
            <a:off x="75056" y="70337"/>
            <a:ext cx="8988557" cy="820738"/>
          </a:xfrm>
          <a:prstGeom prst="rect">
            <a:avLst/>
          </a:prstGeom>
        </p:spPr>
        <p:txBody>
          <a:bodyPr vert="horz" wrap="square" lIns="0" tIns="81280" rIns="0" bIns="0" rtlCol="0" anchor="ctr">
            <a:spAutoFit/>
          </a:bodyPr>
          <a:lstStyle/>
          <a:p>
            <a:pPr marR="5080" algn="ctr">
              <a:lnSpc>
                <a:spcPct val="100000"/>
              </a:lnSpc>
              <a:spcBef>
                <a:spcPts val="0"/>
              </a:spcBef>
            </a:pPr>
            <a:r>
              <a:rPr sz="2400" b="1" dirty="0">
                <a:latin typeface="Times New Roman" panose="02020603050405020304" pitchFamily="18" charset="0"/>
                <a:cs typeface="Times New Roman" panose="02020603050405020304" pitchFamily="18" charset="0"/>
              </a:rPr>
              <a:t>PRIOR </a:t>
            </a:r>
            <a:r>
              <a:rPr lang="en-US" sz="2400" b="1" dirty="0">
                <a:latin typeface="Times New Roman" panose="02020603050405020304" pitchFamily="18" charset="0"/>
                <a:cs typeface="Times New Roman" panose="02020603050405020304" pitchFamily="18" charset="0"/>
              </a:rPr>
              <a:t>NC </a:t>
            </a:r>
            <a:r>
              <a:rPr sz="2400" b="1" dirty="0">
                <a:latin typeface="Times New Roman" panose="02020603050405020304" pitchFamily="18" charset="0"/>
                <a:cs typeface="Times New Roman" panose="02020603050405020304" pitchFamily="18" charset="0"/>
              </a:rPr>
              <a:t>STATE</a:t>
            </a:r>
            <a:r>
              <a:rPr lang="en-US" sz="2400" b="1" dirty="0">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LOCAL</a:t>
            </a:r>
            <a:r>
              <a:rPr lang="en-US" sz="2400" b="1"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GOVERNMENT</a:t>
            </a:r>
            <a:r>
              <a:rPr lang="en-US" sz="2400" b="1" dirty="0">
                <a:latin typeface="Times New Roman" panose="02020603050405020304" pitchFamily="18" charset="0"/>
                <a:cs typeface="Times New Roman" panose="02020603050405020304" pitchFamily="18" charset="0"/>
              </a:rPr>
              <a:t> </a:t>
            </a:r>
            <a:br>
              <a:rPr lang="en-US" sz="2400" b="1" u="sng" dirty="0">
                <a:latin typeface="Times New Roman" panose="02020603050405020304" pitchFamily="18" charset="0"/>
                <a:cs typeface="Times New Roman" panose="02020603050405020304" pitchFamily="18" charset="0"/>
              </a:rPr>
            </a:br>
            <a:r>
              <a:rPr sz="2400" b="1" u="sng" dirty="0">
                <a:latin typeface="Times New Roman" panose="02020603050405020304" pitchFamily="18" charset="0"/>
                <a:cs typeface="Times New Roman" panose="02020603050405020304" pitchFamily="18" charset="0"/>
              </a:rPr>
              <a:t>SERVICE</a:t>
            </a:r>
            <a:r>
              <a:rPr lang="en-US" sz="2400" b="1" u="sng" dirty="0">
                <a:latin typeface="Times New Roman" panose="02020603050405020304" pitchFamily="18" charset="0"/>
                <a:cs typeface="Times New Roman" panose="02020603050405020304" pitchFamily="18" charset="0"/>
              </a:rPr>
              <a:t> VERIFICATION FORM</a:t>
            </a:r>
            <a:endParaRPr sz="2400" u="sng" dirty="0">
              <a:latin typeface="Times New Roman" panose="02020603050405020304" pitchFamily="18" charset="0"/>
              <a:cs typeface="Times New Roman" panose="02020603050405020304" pitchFamily="18" charset="0"/>
            </a:endParaRPr>
          </a:p>
        </p:txBody>
      </p:sp>
      <p:sp>
        <p:nvSpPr>
          <p:cNvPr id="7" name="object 7"/>
          <p:cNvSpPr/>
          <p:nvPr/>
        </p:nvSpPr>
        <p:spPr>
          <a:xfrm>
            <a:off x="8212264" y="5931341"/>
            <a:ext cx="841248" cy="841248"/>
          </a:xfrm>
          <a:custGeom>
            <a:avLst/>
            <a:gdLst/>
            <a:ahLst/>
            <a:cxnLst/>
            <a:rect l="l" t="t" r="r" b="b"/>
            <a:pathLst>
              <a:path w="1371600" h="1419225">
                <a:moveTo>
                  <a:pt x="1371600" y="0"/>
                </a:moveTo>
                <a:lnTo>
                  <a:pt x="914400" y="472947"/>
                </a:lnTo>
                <a:lnTo>
                  <a:pt x="914400" y="961644"/>
                </a:lnTo>
                <a:lnTo>
                  <a:pt x="441972" y="961644"/>
                </a:lnTo>
                <a:lnTo>
                  <a:pt x="0" y="1418844"/>
                </a:lnTo>
                <a:lnTo>
                  <a:pt x="1371600" y="1418844"/>
                </a:lnTo>
                <a:lnTo>
                  <a:pt x="1371600" y="0"/>
                </a:lnTo>
                <a:close/>
              </a:path>
            </a:pathLst>
          </a:custGeom>
          <a:solidFill>
            <a:srgbClr val="FEC923"/>
          </a:solidFill>
          <a:ln>
            <a:solidFill>
              <a:srgbClr val="592A8A"/>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9"/>
          <p:cNvSpPr/>
          <p:nvPr/>
        </p:nvSpPr>
        <p:spPr>
          <a:xfrm>
            <a:off x="75056" y="70337"/>
            <a:ext cx="841248" cy="841248"/>
          </a:xfrm>
          <a:custGeom>
            <a:avLst/>
            <a:gdLst/>
            <a:ahLst/>
            <a:cxnLst/>
            <a:rect l="l" t="t" r="r" b="b"/>
            <a:pathLst>
              <a:path w="1371600" h="1420495">
                <a:moveTo>
                  <a:pt x="1371600" y="0"/>
                </a:moveTo>
                <a:lnTo>
                  <a:pt x="0" y="0"/>
                </a:lnTo>
                <a:lnTo>
                  <a:pt x="0" y="1420368"/>
                </a:lnTo>
                <a:lnTo>
                  <a:pt x="457200" y="946912"/>
                </a:lnTo>
                <a:lnTo>
                  <a:pt x="457200" y="457200"/>
                </a:lnTo>
                <a:lnTo>
                  <a:pt x="930097" y="457200"/>
                </a:lnTo>
                <a:lnTo>
                  <a:pt x="1371600"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4824247" y="1140737"/>
            <a:ext cx="4139537" cy="4809650"/>
          </a:xfrm>
          <a:prstGeom prst="rect">
            <a:avLst/>
          </a:prstGeom>
        </p:spPr>
        <p:txBody>
          <a:bodyPr vert="horz" wrap="square" lIns="0" tIns="38735" rIns="0" bIns="0" rtlCol="0">
            <a:spAutoFit/>
          </a:bodyPr>
          <a:lstStyle/>
          <a:p>
            <a:pPr marL="0" marR="254628" lvl="0" indent="0" defTabSz="457200" rtl="0" eaLnBrk="1" fontAlgn="auto" latinLnBrk="0" hangingPunct="1">
              <a:lnSpc>
                <a:spcPct val="100000"/>
              </a:lnSpc>
              <a:spcAft>
                <a:spcPts val="0"/>
              </a:spcAft>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new hires must complete this form (whether </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ha</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prior state</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local government</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service or not</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254628" lvl="0" indent="0" defTabSz="457200" rtl="0" eaLnBrk="1" fontAlgn="auto" latinLnBrk="0" hangingPunct="1">
              <a:lnSpc>
                <a:spcPct val="100000"/>
              </a:lnSpc>
              <a:spcAft>
                <a:spcPts val="0"/>
              </a:spcAft>
              <a:buClrTx/>
              <a:buSzTx/>
              <a:buFontTx/>
              <a:buNone/>
              <a:tabLst/>
              <a:defRPr/>
            </a:pPr>
            <a:endPar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254628" lvl="0" indent="0" defTabSz="457200" rtl="0" eaLnBrk="1" fontAlgn="auto" latinLnBrk="0" hangingPunct="1">
              <a:lnSpc>
                <a:spcPct val="100000"/>
              </a:lnSpc>
              <a:spcAft>
                <a:spcPts val="0"/>
              </a:spcAft>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no prior state/local government service, write “NONE” beside Agency #1.</a:t>
            </a:r>
          </a:p>
          <a:p>
            <a:pPr marL="0" marR="254628" lvl="0" indent="0" defTabSz="457200" rtl="0" eaLnBrk="1" fontAlgn="auto" latinLnBrk="0" hangingPunct="1">
              <a:lnSpc>
                <a:spcPct val="100000"/>
              </a:lnSpc>
              <a:spcAft>
                <a:spcPts val="0"/>
              </a:spcAft>
              <a:buClrTx/>
              <a:buSzTx/>
              <a:buFontTx/>
              <a:buNone/>
              <a:tabLst/>
              <a:defRPr/>
            </a:pPr>
            <a:endPar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163827" lvl="0" indent="0" defTabSz="457200" rtl="0" eaLnBrk="1" fontAlgn="auto" latinLnBrk="0" hangingPunct="1">
              <a:lnSpc>
                <a:spcPct val="100000"/>
              </a:lnSpc>
              <a:spcAft>
                <a:spcPts val="0"/>
              </a:spcAft>
              <a:buClrTx/>
              <a:buSzTx/>
              <a:buFontTx/>
              <a:buNone/>
              <a:tabLst/>
              <a:defRPr/>
            </a:pP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have any prior state</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/local government</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service, </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complete the information for that employer.</a:t>
            </a:r>
          </a:p>
          <a:p>
            <a:pPr marL="0" marR="163827" lvl="0" indent="0" defTabSz="457200" rtl="0" eaLnBrk="1" fontAlgn="auto" latinLnBrk="0" hangingPunct="1">
              <a:lnSpc>
                <a:spcPct val="100000"/>
              </a:lnSpc>
              <a:spcAft>
                <a:spcPts val="0"/>
              </a:spcAft>
              <a:buClrTx/>
              <a:buSzTx/>
              <a:buFontTx/>
              <a:buNone/>
              <a:tabLst/>
              <a:defRPr/>
            </a:pPr>
            <a:endPar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0" defTabSz="457200" rtl="0" eaLnBrk="1" fontAlgn="auto" latinLnBrk="0" hangingPunct="1">
              <a:lnSpc>
                <a:spcPct val="100000"/>
              </a:lnSpc>
              <a:spcAft>
                <a:spcPts val="0"/>
              </a:spcAft>
              <a:buClrTx/>
              <a:buSzPct val="80000"/>
              <a:buFontTx/>
              <a:buNone/>
              <a:tabLst>
                <a:tab pos="149856" algn="l"/>
              </a:tabLst>
              <a:defRPr/>
            </a:pP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permanent prior North Carolina</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/local </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government service is eligible.</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5080" lvl="0" indent="0" defTabSz="457200" rtl="0" eaLnBrk="1" fontAlgn="auto" latinLnBrk="0" hangingPunct="1">
              <a:lnSpc>
                <a:spcPct val="100000"/>
              </a:lnSpc>
              <a:spcAft>
                <a:spcPts val="0"/>
              </a:spcAft>
              <a:buClrTx/>
              <a:buSzPct val="80000"/>
              <a:buFontTx/>
              <a:buNone/>
              <a:tabLst>
                <a:tab pos="149856" algn="l"/>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unsure, write it on the form.</a:t>
            </a:r>
          </a:p>
          <a:p>
            <a:pPr marL="0" marR="5080" lvl="0" indent="0" defTabSz="457200" rtl="0" eaLnBrk="1" fontAlgn="auto" latinLnBrk="0" hangingPunct="1">
              <a:lnSpc>
                <a:spcPct val="100000"/>
              </a:lnSpc>
              <a:spcAft>
                <a:spcPts val="0"/>
              </a:spcAft>
              <a:buClrTx/>
              <a:buSzPct val="80000"/>
              <a:buFontTx/>
              <a:buNone/>
              <a:tabLst>
                <a:tab pos="149856" algn="l"/>
              </a:tabLst>
              <a:defRPr/>
            </a:pPr>
            <a:endPar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Aft>
                <a:spcPts val="0"/>
              </a:spcAft>
              <a:buClrTx/>
              <a:buSzTx/>
              <a:buFontTx/>
              <a:buNone/>
              <a:tabLst/>
              <a:defRPr/>
            </a:pPr>
            <a:r>
              <a:rPr kumimoji="0" lang="en-US" sz="2000" b="1"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SEND COMPLETED FORM TO PAM BRANN BY EMAIL OR FAX</a:t>
            </a:r>
            <a:endPar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A230A1E-8841-FBFD-0A45-28DCB1C53186}"/>
              </a:ext>
            </a:extLst>
          </p:cNvPr>
          <p:cNvPicPr>
            <a:picLocks noChangeAspect="1"/>
          </p:cNvPicPr>
          <p:nvPr/>
        </p:nvPicPr>
        <p:blipFill>
          <a:blip r:embed="rId2"/>
          <a:stretch>
            <a:fillRect/>
          </a:stretch>
        </p:blipFill>
        <p:spPr>
          <a:xfrm>
            <a:off x="90489" y="1329197"/>
            <a:ext cx="4478846" cy="460214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endParaRPr>
              <a:solidFill>
                <a:prstClr val="black"/>
              </a:solidFill>
              <a:latin typeface="Calibri" panose="020F0502020204030204"/>
            </a:endParaRPr>
          </a:p>
        </p:txBody>
      </p:sp>
      <p:sp>
        <p:nvSpPr>
          <p:cNvPr id="3" name="object 3"/>
          <p:cNvSpPr/>
          <p:nvPr/>
        </p:nvSpPr>
        <p:spPr>
          <a:xfrm>
            <a:off x="186961" y="195084"/>
            <a:ext cx="8778240" cy="650748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12700" marR="5080" algn="ctr">
              <a:spcBef>
                <a:spcPts val="105"/>
              </a:spcBef>
              <a:tabLst>
                <a:tab pos="354956" algn="l"/>
                <a:tab pos="355591" algn="l"/>
              </a:tabLst>
            </a:pPr>
            <a:endParaRPr lang="en-US" sz="2400" b="1" u="sng" spc="-5"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167370" y="209303"/>
            <a:ext cx="8778240" cy="461665"/>
          </a:xfrm>
          <a:prstGeom prst="rect">
            <a:avLst/>
          </a:prstGeom>
          <a:noFill/>
        </p:spPr>
        <p:txBody>
          <a:bodyPr wrap="square" rtlCol="0">
            <a:spAutoFit/>
          </a:bodyPr>
          <a:lstStyle/>
          <a:p>
            <a:pPr algn="ctr"/>
            <a:r>
              <a:rPr lang="en-US" sz="2400" b="1" u="sng" dirty="0">
                <a:solidFill>
                  <a:prstClr val="black"/>
                </a:solidFill>
                <a:latin typeface="Times New Roman" panose="02020603050405020304" pitchFamily="18" charset="0"/>
                <a:cs typeface="Times New Roman" panose="02020603050405020304" pitchFamily="18" charset="0"/>
              </a:rPr>
              <a:t>CRITICAL ILLNESS with Voya</a:t>
            </a:r>
            <a:endParaRPr lang="en-US" sz="2400" b="1" u="sng" dirty="0">
              <a:solidFill>
                <a:prstClr val="black"/>
              </a:solidFill>
              <a:highlight>
                <a:srgbClr val="FFFF00"/>
              </a:highlight>
              <a:latin typeface="Times New Roman" panose="02020603050405020304" pitchFamily="18" charset="0"/>
              <a:cs typeface="Times New Roman" panose="02020603050405020304" pitchFamily="18" charset="0"/>
            </a:endParaRPr>
          </a:p>
        </p:txBody>
      </p:sp>
      <p:sp>
        <p:nvSpPr>
          <p:cNvPr id="11" name="object 6">
            <a:extLst>
              <a:ext uri="{FF2B5EF4-FFF2-40B4-BE49-F238E27FC236}">
                <a16:creationId xmlns:a16="http://schemas.microsoft.com/office/drawing/2014/main" id="{D728896A-8FE1-454E-37BE-DAB896FA6C53}"/>
              </a:ext>
            </a:extLst>
          </p:cNvPr>
          <p:cNvSpPr/>
          <p:nvPr/>
        </p:nvSpPr>
        <p:spPr>
          <a:xfrm rot="16200000">
            <a:off x="187198" y="206053"/>
            <a:ext cx="728968" cy="706582"/>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FC82E"/>
          </a:solidFill>
          <a:ln>
            <a:solidFill>
              <a:schemeClr val="tx1"/>
            </a:solidFill>
          </a:ln>
        </p:spPr>
        <p:txBody>
          <a:bodyPr wrap="square" lIns="0" tIns="0" rIns="0" bIns="0" rtlCol="0"/>
          <a:lstStyle/>
          <a:p>
            <a:endParaRPr>
              <a:solidFill>
                <a:prstClr val="black"/>
              </a:solidFill>
              <a:latin typeface="Calibri" panose="020F0502020204030204"/>
            </a:endParaRPr>
          </a:p>
        </p:txBody>
      </p:sp>
      <p:sp>
        <p:nvSpPr>
          <p:cNvPr id="16" name="object 6">
            <a:extLst>
              <a:ext uri="{FF2B5EF4-FFF2-40B4-BE49-F238E27FC236}">
                <a16:creationId xmlns:a16="http://schemas.microsoft.com/office/drawing/2014/main" id="{67826C14-0061-9D87-B201-A2E3E7367F0A}"/>
              </a:ext>
            </a:extLst>
          </p:cNvPr>
          <p:cNvSpPr/>
          <p:nvPr/>
        </p:nvSpPr>
        <p:spPr>
          <a:xfrm>
            <a:off x="8246371" y="195440"/>
            <a:ext cx="706585" cy="72838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FC82E"/>
          </a:solidFill>
          <a:ln>
            <a:solidFill>
              <a:schemeClr val="tx1"/>
            </a:solidFill>
          </a:ln>
        </p:spPr>
        <p:txBody>
          <a:bodyPr wrap="square" lIns="0" tIns="0" rIns="0" bIns="0" rtlCol="0"/>
          <a:lstStyle/>
          <a:p>
            <a:endParaRPr>
              <a:solidFill>
                <a:prstClr val="black"/>
              </a:solidFill>
              <a:latin typeface="Calibri" panose="020F0502020204030204"/>
            </a:endParaRPr>
          </a:p>
        </p:txBody>
      </p:sp>
      <p:sp>
        <p:nvSpPr>
          <p:cNvPr id="6" name="TextBox 5">
            <a:extLst>
              <a:ext uri="{FF2B5EF4-FFF2-40B4-BE49-F238E27FC236}">
                <a16:creationId xmlns:a16="http://schemas.microsoft.com/office/drawing/2014/main" id="{92885A67-9648-3143-0FF5-775EEB0CFE6D}"/>
              </a:ext>
            </a:extLst>
          </p:cNvPr>
          <p:cNvSpPr txBox="1"/>
          <p:nvPr/>
        </p:nvSpPr>
        <p:spPr>
          <a:xfrm>
            <a:off x="521110" y="654177"/>
            <a:ext cx="8111613" cy="954107"/>
          </a:xfrm>
          <a:prstGeom prst="rect">
            <a:avLst/>
          </a:prstGeom>
          <a:noFill/>
          <a:ln>
            <a:noFill/>
          </a:ln>
        </p:spPr>
        <p:txBody>
          <a:bodyPr wrap="square">
            <a:spAutoFit/>
          </a:bodyPr>
          <a:lstStyle/>
          <a:p>
            <a:r>
              <a:rPr lang="en-US" sz="1400" dirty="0">
                <a:solidFill>
                  <a:prstClr val="black"/>
                </a:solidFill>
                <a:latin typeface="Times New Roman" panose="02020603050405020304" pitchFamily="18" charset="0"/>
                <a:cs typeface="Times New Roman" panose="02020603050405020304" pitchFamily="18" charset="0"/>
              </a:rPr>
              <a:t>Critical Illness Insurance pays you cash benefits if you are diagnosed with a covered critical illness. </a:t>
            </a:r>
          </a:p>
          <a:p>
            <a:r>
              <a:rPr lang="en-US" sz="1400" dirty="0">
                <a:solidFill>
                  <a:prstClr val="black"/>
                </a:solidFill>
                <a:latin typeface="Times New Roman" panose="02020603050405020304" pitchFamily="18" charset="0"/>
                <a:cs typeface="Times New Roman" panose="02020603050405020304" pitchFamily="18" charset="0"/>
              </a:rPr>
              <a:t>You do not have to provide evidence of good health/insurability to enroll in this plan and no pre‑existing conditions are excluded.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Pays in addition to any other insurance you may have. </a:t>
            </a:r>
            <a:r>
              <a:rPr lang="en-US" sz="1400" dirty="0">
                <a:solidFill>
                  <a:prstClr val="black"/>
                </a:solidFill>
                <a:latin typeface="Times New Roman" panose="02020603050405020304" pitchFamily="18" charset="0"/>
                <a:cs typeface="Times New Roman" panose="02020603050405020304" pitchFamily="18" charset="0"/>
              </a:rPr>
              <a:t>Pre-tax deduction.</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US" sz="1400" dirty="0">
                <a:solidFill>
                  <a:prstClr val="black"/>
                </a:solidFill>
                <a:latin typeface="Times New Roman" panose="02020603050405020304" pitchFamily="18" charset="0"/>
                <a:cs typeface="Times New Roman" panose="02020603050405020304" pitchFamily="18" charset="0"/>
              </a:rPr>
              <a:t>Wellness Benefit and Infectious Disease Benefit Rider (COVID-19) included. </a:t>
            </a:r>
          </a:p>
        </p:txBody>
      </p:sp>
      <p:pic>
        <p:nvPicPr>
          <p:cNvPr id="10" name="Picture 9">
            <a:extLst>
              <a:ext uri="{FF2B5EF4-FFF2-40B4-BE49-F238E27FC236}">
                <a16:creationId xmlns:a16="http://schemas.microsoft.com/office/drawing/2014/main" id="{560105A0-973F-5378-AB71-FF4C82C29B0D}"/>
              </a:ext>
            </a:extLst>
          </p:cNvPr>
          <p:cNvPicPr>
            <a:picLocks noChangeAspect="1"/>
          </p:cNvPicPr>
          <p:nvPr/>
        </p:nvPicPr>
        <p:blipFill>
          <a:blip r:embed="rId3"/>
          <a:stretch>
            <a:fillRect/>
          </a:stretch>
        </p:blipFill>
        <p:spPr>
          <a:xfrm>
            <a:off x="381591" y="1637357"/>
            <a:ext cx="3916135" cy="4066219"/>
          </a:xfrm>
          <a:prstGeom prst="rect">
            <a:avLst/>
          </a:prstGeom>
          <a:ln>
            <a:solidFill>
              <a:schemeClr val="tx1"/>
            </a:solidFill>
          </a:ln>
        </p:spPr>
      </p:pic>
      <p:pic>
        <p:nvPicPr>
          <p:cNvPr id="12" name="Picture 11">
            <a:extLst>
              <a:ext uri="{FF2B5EF4-FFF2-40B4-BE49-F238E27FC236}">
                <a16:creationId xmlns:a16="http://schemas.microsoft.com/office/drawing/2014/main" id="{80895B45-EDBF-8368-78A9-97424C6C3D09}"/>
              </a:ext>
            </a:extLst>
          </p:cNvPr>
          <p:cNvPicPr>
            <a:picLocks noChangeAspect="1"/>
          </p:cNvPicPr>
          <p:nvPr/>
        </p:nvPicPr>
        <p:blipFill>
          <a:blip r:embed="rId4"/>
          <a:stretch>
            <a:fillRect/>
          </a:stretch>
        </p:blipFill>
        <p:spPr>
          <a:xfrm>
            <a:off x="5078598" y="1653336"/>
            <a:ext cx="3657599" cy="4463264"/>
          </a:xfrm>
          <a:prstGeom prst="rect">
            <a:avLst/>
          </a:prstGeom>
          <a:ln>
            <a:solidFill>
              <a:schemeClr val="tx1"/>
            </a:solidFill>
          </a:ln>
        </p:spPr>
      </p:pic>
      <p:pic>
        <p:nvPicPr>
          <p:cNvPr id="13" name="Picture 12">
            <a:extLst>
              <a:ext uri="{FF2B5EF4-FFF2-40B4-BE49-F238E27FC236}">
                <a16:creationId xmlns:a16="http://schemas.microsoft.com/office/drawing/2014/main" id="{31AD514C-D259-CFB9-00B6-1807DD61AC1A}"/>
              </a:ext>
            </a:extLst>
          </p:cNvPr>
          <p:cNvPicPr>
            <a:picLocks noChangeAspect="1"/>
          </p:cNvPicPr>
          <p:nvPr/>
        </p:nvPicPr>
        <p:blipFill>
          <a:blip r:embed="rId5"/>
          <a:stretch>
            <a:fillRect/>
          </a:stretch>
        </p:blipFill>
        <p:spPr>
          <a:xfrm>
            <a:off x="777557" y="5743960"/>
            <a:ext cx="3124200" cy="937341"/>
          </a:xfrm>
          <a:prstGeom prst="rect">
            <a:avLst/>
          </a:prstGeom>
          <a:ln>
            <a:solidFill>
              <a:schemeClr val="tx1"/>
            </a:solidFill>
          </a:ln>
          <a:effectLst/>
        </p:spPr>
      </p:pic>
      <p:sp>
        <p:nvSpPr>
          <p:cNvPr id="7" name="TextBox 6">
            <a:extLst>
              <a:ext uri="{FF2B5EF4-FFF2-40B4-BE49-F238E27FC236}">
                <a16:creationId xmlns:a16="http://schemas.microsoft.com/office/drawing/2014/main" id="{61917191-159C-085E-30D9-CD083A261C6C}"/>
              </a:ext>
            </a:extLst>
          </p:cNvPr>
          <p:cNvSpPr txBox="1"/>
          <p:nvPr/>
        </p:nvSpPr>
        <p:spPr>
          <a:xfrm>
            <a:off x="5395231" y="6161652"/>
            <a:ext cx="3124200" cy="523220"/>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a:solidFill>
                  <a:prstClr val="black"/>
                </a:solidFill>
                <a:latin typeface="Calibri" panose="020F0502020204030204"/>
                <a:hlinkClick r:id="rId6"/>
              </a:rPr>
              <a:t>NCFlex Enrollment Guide (Universities)</a:t>
            </a:r>
            <a:r>
              <a:rPr lang="en-US" sz="1400" dirty="0">
                <a:solidFill>
                  <a:prstClr val="black"/>
                </a:solidFill>
                <a:latin typeface="Calibri" panose="020F0502020204030204"/>
              </a:rPr>
              <a:t> pages 16-18</a:t>
            </a:r>
          </a:p>
        </p:txBody>
      </p:sp>
    </p:spTree>
    <p:extLst>
      <p:ext uri="{BB962C8B-B14F-4D97-AF65-F5344CB8AC3E}">
        <p14:creationId xmlns:p14="http://schemas.microsoft.com/office/powerpoint/2010/main" val="709085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C82E"/>
          </a:solidFill>
        </p:spPr>
        <p:txBody>
          <a:bodyPr wrap="square" lIns="0" tIns="0" rIns="0" bIns="0" rtlCol="0"/>
          <a:lstStyle/>
          <a:p>
            <a:endParaRPr>
              <a:solidFill>
                <a:prstClr val="black"/>
              </a:solidFill>
              <a:latin typeface="Calibri" panose="020F0502020204030204"/>
            </a:endParaRPr>
          </a:p>
        </p:txBody>
      </p:sp>
      <p:sp>
        <p:nvSpPr>
          <p:cNvPr id="3" name="object 3"/>
          <p:cNvSpPr/>
          <p:nvPr/>
        </p:nvSpPr>
        <p:spPr>
          <a:xfrm>
            <a:off x="191043" y="182874"/>
            <a:ext cx="8778240" cy="649986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p:spPr>
        <p:txBody>
          <a:bodyPr wrap="square" lIns="0" tIns="0" rIns="0" bIns="0" rtlCol="0"/>
          <a:lstStyle/>
          <a:p>
            <a:pPr marL="12700" marR="5080" algn="ctr">
              <a:spcBef>
                <a:spcPts val="105"/>
              </a:spcBef>
              <a:tabLst>
                <a:tab pos="354956" algn="l"/>
                <a:tab pos="355591" algn="l"/>
              </a:tabLst>
            </a:pPr>
            <a:endParaRPr lang="en-US" sz="2400" b="1" u="sng" spc="-5" dirty="0">
              <a:solidFill>
                <a:prstClr val="black"/>
              </a:solidFill>
              <a:latin typeface="Times New Roman" panose="02020603050405020304" pitchFamily="18" charset="0"/>
              <a:cs typeface="Times New Roman" panose="02020603050405020304" pitchFamily="18" charset="0"/>
            </a:endParaRPr>
          </a:p>
        </p:txBody>
      </p:sp>
      <p:sp>
        <p:nvSpPr>
          <p:cNvPr id="4" name="object 4"/>
          <p:cNvSpPr/>
          <p:nvPr/>
        </p:nvSpPr>
        <p:spPr>
          <a:xfrm>
            <a:off x="182879" y="182879"/>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12700">
            <a:solidFill>
              <a:srgbClr val="000000"/>
            </a:solidFill>
          </a:ln>
        </p:spPr>
        <p:txBody>
          <a:bodyPr wrap="square" lIns="0" tIns="0" rIns="0" bIns="0" rtlCol="0"/>
          <a:lstStyle/>
          <a:p>
            <a:endParaRPr>
              <a:solidFill>
                <a:prstClr val="black"/>
              </a:solidFill>
              <a:latin typeface="Calibri" panose="020F0502020204030204"/>
            </a:endParaRPr>
          </a:p>
        </p:txBody>
      </p:sp>
      <p:sp>
        <p:nvSpPr>
          <p:cNvPr id="5" name="TextBox 4">
            <a:extLst>
              <a:ext uri="{FF2B5EF4-FFF2-40B4-BE49-F238E27FC236}">
                <a16:creationId xmlns:a16="http://schemas.microsoft.com/office/drawing/2014/main" id="{08560F69-A64B-0301-5795-F00DB39D7F05}"/>
              </a:ext>
            </a:extLst>
          </p:cNvPr>
          <p:cNvSpPr txBox="1"/>
          <p:nvPr/>
        </p:nvSpPr>
        <p:spPr>
          <a:xfrm>
            <a:off x="182879" y="212558"/>
            <a:ext cx="8778240" cy="830997"/>
          </a:xfrm>
          <a:prstGeom prst="rect">
            <a:avLst/>
          </a:prstGeom>
          <a:noFill/>
        </p:spPr>
        <p:txBody>
          <a:bodyPr wrap="square" rtlCol="0">
            <a:sp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CANCER AND SPECIFIED DISEASE</a:t>
            </a:r>
          </a:p>
          <a:p>
            <a:pPr algn="ctr"/>
            <a:r>
              <a:rPr lang="en-US" sz="2400" b="1" u="sng" dirty="0">
                <a:solidFill>
                  <a:prstClr val="black"/>
                </a:solidFill>
                <a:latin typeface="Times New Roman" panose="02020603050405020304" pitchFamily="18" charset="0"/>
                <a:cs typeface="Times New Roman" panose="02020603050405020304" pitchFamily="18" charset="0"/>
              </a:rPr>
              <a:t>with Allstate</a:t>
            </a:r>
          </a:p>
        </p:txBody>
      </p:sp>
      <p:sp>
        <p:nvSpPr>
          <p:cNvPr id="7" name="TextBox 6">
            <a:extLst>
              <a:ext uri="{FF2B5EF4-FFF2-40B4-BE49-F238E27FC236}">
                <a16:creationId xmlns:a16="http://schemas.microsoft.com/office/drawing/2014/main" id="{B6092AE5-543F-9747-7BC8-5F7D8D263110}"/>
              </a:ext>
            </a:extLst>
          </p:cNvPr>
          <p:cNvSpPr txBox="1"/>
          <p:nvPr/>
        </p:nvSpPr>
        <p:spPr>
          <a:xfrm>
            <a:off x="463296" y="1097274"/>
            <a:ext cx="8266176" cy="1323439"/>
          </a:xfrm>
          <a:prstGeom prst="rect">
            <a:avLst/>
          </a:prstGeom>
          <a:noFill/>
        </p:spPr>
        <p:txBody>
          <a:bodyPr wrap="square">
            <a:spAutoFit/>
          </a:bodyPr>
          <a:lstStyle/>
          <a:p>
            <a:r>
              <a:rPr lang="en-US" sz="1600" dirty="0">
                <a:solidFill>
                  <a:prstClr val="black"/>
                </a:solidFill>
                <a:latin typeface="Times New Roman" panose="02020603050405020304" pitchFamily="18" charset="0"/>
                <a:cs typeface="Times New Roman" panose="02020603050405020304" pitchFamily="18" charset="0"/>
              </a:rPr>
              <a:t>Cancer and Specified Disease insurance pays you cash benefits for Cancer and 29 other specified diseases to help with the costs associated with treatments and expenses as they happen. </a:t>
            </a:r>
          </a:p>
          <a:p>
            <a:r>
              <a:rPr lang="en-US" sz="1600" dirty="0">
                <a:solidFill>
                  <a:prstClr val="black"/>
                </a:solidFill>
                <a:latin typeface="Times New Roman" panose="02020603050405020304" pitchFamily="18" charset="0"/>
                <a:cs typeface="Times New Roman" panose="02020603050405020304" pitchFamily="18" charset="0"/>
              </a:rPr>
              <a:t>This coverage can also help pay for hospitalization, surgery, radiation/chemotherapy, and more.  </a:t>
            </a:r>
          </a:p>
          <a:p>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Pays in addition to any other insurance you may have.  </a:t>
            </a:r>
          </a:p>
          <a:p>
            <a:r>
              <a:rPr lang="en-US" sz="1600" dirty="0">
                <a:solidFill>
                  <a:prstClr val="black"/>
                </a:solidFill>
                <a:latin typeface="Times New Roman" panose="02020603050405020304" pitchFamily="18" charset="0"/>
                <a:cs typeface="Times New Roman" panose="02020603050405020304" pitchFamily="18" charset="0"/>
              </a:rPr>
              <a:t>Pre-tax deduction.</a:t>
            </a:r>
          </a:p>
        </p:txBody>
      </p:sp>
      <p:pic>
        <p:nvPicPr>
          <p:cNvPr id="8" name="Picture 7">
            <a:extLst>
              <a:ext uri="{FF2B5EF4-FFF2-40B4-BE49-F238E27FC236}">
                <a16:creationId xmlns:a16="http://schemas.microsoft.com/office/drawing/2014/main" id="{49C928A3-2035-CA4F-4DEE-89CC3A175664}"/>
              </a:ext>
            </a:extLst>
          </p:cNvPr>
          <p:cNvPicPr>
            <a:picLocks noChangeAspect="1"/>
          </p:cNvPicPr>
          <p:nvPr/>
        </p:nvPicPr>
        <p:blipFill>
          <a:blip r:embed="rId3"/>
          <a:stretch>
            <a:fillRect/>
          </a:stretch>
        </p:blipFill>
        <p:spPr>
          <a:xfrm>
            <a:off x="2803632" y="2377697"/>
            <a:ext cx="3597173" cy="1929133"/>
          </a:xfrm>
          <a:prstGeom prst="rect">
            <a:avLst/>
          </a:prstGeom>
          <a:ln>
            <a:solidFill>
              <a:schemeClr val="tx1"/>
            </a:solidFill>
          </a:ln>
          <a:effectLst/>
        </p:spPr>
      </p:pic>
      <p:pic>
        <p:nvPicPr>
          <p:cNvPr id="9" name="Picture 8">
            <a:extLst>
              <a:ext uri="{FF2B5EF4-FFF2-40B4-BE49-F238E27FC236}">
                <a16:creationId xmlns:a16="http://schemas.microsoft.com/office/drawing/2014/main" id="{A82CC316-ED14-1409-C813-F2DA2AD8FEEB}"/>
              </a:ext>
            </a:extLst>
          </p:cNvPr>
          <p:cNvPicPr>
            <a:picLocks noChangeAspect="1"/>
          </p:cNvPicPr>
          <p:nvPr/>
        </p:nvPicPr>
        <p:blipFill>
          <a:blip r:embed="rId4"/>
          <a:stretch>
            <a:fillRect/>
          </a:stretch>
        </p:blipFill>
        <p:spPr>
          <a:xfrm>
            <a:off x="2803632" y="4572001"/>
            <a:ext cx="3597173" cy="1077219"/>
          </a:xfrm>
          <a:prstGeom prst="rect">
            <a:avLst/>
          </a:prstGeom>
          <a:ln>
            <a:solidFill>
              <a:schemeClr val="tx1"/>
            </a:solidFill>
          </a:ln>
          <a:effectLst/>
        </p:spPr>
      </p:pic>
      <p:sp>
        <p:nvSpPr>
          <p:cNvPr id="11" name="object 6">
            <a:extLst>
              <a:ext uri="{FF2B5EF4-FFF2-40B4-BE49-F238E27FC236}">
                <a16:creationId xmlns:a16="http://schemas.microsoft.com/office/drawing/2014/main" id="{D728896A-8FE1-454E-37BE-DAB896FA6C53}"/>
              </a:ext>
            </a:extLst>
          </p:cNvPr>
          <p:cNvSpPr/>
          <p:nvPr/>
        </p:nvSpPr>
        <p:spPr>
          <a:xfrm rot="16200000">
            <a:off x="192180" y="182753"/>
            <a:ext cx="731526" cy="73176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endParaRPr>
              <a:solidFill>
                <a:prstClr val="black"/>
              </a:solidFill>
              <a:latin typeface="Calibri" panose="020F0502020204030204"/>
            </a:endParaRPr>
          </a:p>
        </p:txBody>
      </p:sp>
      <p:sp>
        <p:nvSpPr>
          <p:cNvPr id="14" name="object 6">
            <a:extLst>
              <a:ext uri="{FF2B5EF4-FFF2-40B4-BE49-F238E27FC236}">
                <a16:creationId xmlns:a16="http://schemas.microsoft.com/office/drawing/2014/main" id="{D302297F-D93A-4B9E-BF2F-4B44C3BD7AE7}"/>
              </a:ext>
            </a:extLst>
          </p:cNvPr>
          <p:cNvSpPr/>
          <p:nvPr/>
        </p:nvSpPr>
        <p:spPr>
          <a:xfrm rot="10800000">
            <a:off x="191042" y="5895893"/>
            <a:ext cx="732785" cy="77655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endParaRPr>
              <a:solidFill>
                <a:prstClr val="black"/>
              </a:solidFill>
              <a:latin typeface="Calibri" panose="020F0502020204030204"/>
            </a:endParaRPr>
          </a:p>
        </p:txBody>
      </p:sp>
      <p:sp>
        <p:nvSpPr>
          <p:cNvPr id="15" name="object 6">
            <a:extLst>
              <a:ext uri="{FF2B5EF4-FFF2-40B4-BE49-F238E27FC236}">
                <a16:creationId xmlns:a16="http://schemas.microsoft.com/office/drawing/2014/main" id="{5926AE67-2BFD-6C75-71B7-646D7F903F2C}"/>
              </a:ext>
            </a:extLst>
          </p:cNvPr>
          <p:cNvSpPr/>
          <p:nvPr/>
        </p:nvSpPr>
        <p:spPr>
          <a:xfrm rot="5400000">
            <a:off x="8202561" y="5913885"/>
            <a:ext cx="776549" cy="740566"/>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endParaRPr>
              <a:solidFill>
                <a:prstClr val="black"/>
              </a:solidFill>
              <a:latin typeface="Calibri" panose="020F0502020204030204"/>
            </a:endParaRPr>
          </a:p>
        </p:txBody>
      </p:sp>
      <p:sp>
        <p:nvSpPr>
          <p:cNvPr id="16" name="object 6">
            <a:extLst>
              <a:ext uri="{FF2B5EF4-FFF2-40B4-BE49-F238E27FC236}">
                <a16:creationId xmlns:a16="http://schemas.microsoft.com/office/drawing/2014/main" id="{67826C14-0061-9D87-B201-A2E3E7367F0A}"/>
              </a:ext>
            </a:extLst>
          </p:cNvPr>
          <p:cNvSpPr/>
          <p:nvPr/>
        </p:nvSpPr>
        <p:spPr>
          <a:xfrm>
            <a:off x="8220553" y="182874"/>
            <a:ext cx="731771" cy="731526"/>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endParaRPr>
              <a:solidFill>
                <a:prstClr val="black"/>
              </a:solidFill>
              <a:latin typeface="Calibri" panose="020F0502020204030204"/>
            </a:endParaRPr>
          </a:p>
        </p:txBody>
      </p:sp>
      <p:sp>
        <p:nvSpPr>
          <p:cNvPr id="6" name="TextBox 5">
            <a:extLst>
              <a:ext uri="{FF2B5EF4-FFF2-40B4-BE49-F238E27FC236}">
                <a16:creationId xmlns:a16="http://schemas.microsoft.com/office/drawing/2014/main" id="{CFDCDF4D-79DA-F4FC-A4BB-CA4806AE8838}"/>
              </a:ext>
            </a:extLst>
          </p:cNvPr>
          <p:cNvSpPr txBox="1"/>
          <p:nvPr/>
        </p:nvSpPr>
        <p:spPr>
          <a:xfrm>
            <a:off x="2803632" y="5895894"/>
            <a:ext cx="3597173" cy="523220"/>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a:solidFill>
                  <a:prstClr val="black"/>
                </a:solidFill>
                <a:latin typeface="Calibri" panose="020F0502020204030204"/>
                <a:hlinkClick r:id="rId5"/>
              </a:rPr>
              <a:t>NCFlex Enrollment Guide (Universities)</a:t>
            </a:r>
            <a:r>
              <a:rPr lang="en-US" sz="1400" dirty="0">
                <a:solidFill>
                  <a:prstClr val="black"/>
                </a:solidFill>
                <a:latin typeface="Calibri" panose="020F0502020204030204"/>
              </a:rPr>
              <a:t> – </a:t>
            </a:r>
          </a:p>
          <a:p>
            <a:r>
              <a:rPr lang="en-US" sz="1400" dirty="0">
                <a:solidFill>
                  <a:prstClr val="black"/>
                </a:solidFill>
                <a:latin typeface="Calibri" panose="020F0502020204030204"/>
              </a:rPr>
              <a:t>pages 14-15</a:t>
            </a:r>
          </a:p>
        </p:txBody>
      </p:sp>
    </p:spTree>
    <p:extLst>
      <p:ext uri="{BB962C8B-B14F-4D97-AF65-F5344CB8AC3E}">
        <p14:creationId xmlns:p14="http://schemas.microsoft.com/office/powerpoint/2010/main" val="4035343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90251" y="182881"/>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a:noFill/>
          </a:ln>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2499157-8006-629B-5365-05A3DA933C78}"/>
              </a:ext>
            </a:extLst>
          </p:cNvPr>
          <p:cNvSpPr txBox="1"/>
          <p:nvPr/>
        </p:nvSpPr>
        <p:spPr>
          <a:xfrm>
            <a:off x="190254" y="198833"/>
            <a:ext cx="87634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TRICARE SUPPLEMENT</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Selman and Company</a:t>
            </a:r>
          </a:p>
        </p:txBody>
      </p:sp>
      <p:sp>
        <p:nvSpPr>
          <p:cNvPr id="6" name="object 6">
            <a:extLst>
              <a:ext uri="{FF2B5EF4-FFF2-40B4-BE49-F238E27FC236}">
                <a16:creationId xmlns:a16="http://schemas.microsoft.com/office/drawing/2014/main" id="{3CBE8E52-1B30-AEC5-C581-44E1153B0F01}"/>
              </a:ext>
            </a:extLst>
          </p:cNvPr>
          <p:cNvSpPr/>
          <p:nvPr/>
        </p:nvSpPr>
        <p:spPr>
          <a:xfrm rot="10800000">
            <a:off x="190251" y="5945043"/>
            <a:ext cx="733577" cy="730075"/>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FC82E"/>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6">
            <a:extLst>
              <a:ext uri="{FF2B5EF4-FFF2-40B4-BE49-F238E27FC236}">
                <a16:creationId xmlns:a16="http://schemas.microsoft.com/office/drawing/2014/main" id="{F94C493D-D124-F738-6EDF-7AF607E4BF2E}"/>
              </a:ext>
            </a:extLst>
          </p:cNvPr>
          <p:cNvSpPr/>
          <p:nvPr/>
        </p:nvSpPr>
        <p:spPr>
          <a:xfrm>
            <a:off x="8234913" y="182879"/>
            <a:ext cx="726205" cy="730075"/>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FC82E"/>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6">
            <a:extLst>
              <a:ext uri="{FF2B5EF4-FFF2-40B4-BE49-F238E27FC236}">
                <a16:creationId xmlns:a16="http://schemas.microsoft.com/office/drawing/2014/main" id="{691DD172-4806-6F81-B4E8-AA614F0E68A2}"/>
              </a:ext>
            </a:extLst>
          </p:cNvPr>
          <p:cNvSpPr/>
          <p:nvPr/>
        </p:nvSpPr>
        <p:spPr>
          <a:xfrm rot="5400000">
            <a:off x="8232674" y="5947283"/>
            <a:ext cx="738058" cy="73357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FC82E"/>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71479993-577C-D561-9070-24A91B5BCA88}"/>
              </a:ext>
            </a:extLst>
          </p:cNvPr>
          <p:cNvSpPr/>
          <p:nvPr/>
        </p:nvSpPr>
        <p:spPr>
          <a:xfrm rot="16200000">
            <a:off x="192004" y="173151"/>
            <a:ext cx="730074" cy="733575"/>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FC82E"/>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3B3B863-2EAC-00D6-C303-3D08D9205DB3}"/>
              </a:ext>
            </a:extLst>
          </p:cNvPr>
          <p:cNvSpPr txBox="1"/>
          <p:nvPr/>
        </p:nvSpPr>
        <p:spPr>
          <a:xfrm>
            <a:off x="459662" y="1306708"/>
            <a:ext cx="8224675"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Supplemental medical coverage for retired military or qualified National Guard and reserve members.</a:t>
            </a:r>
            <a:endParaRPr lang="en-US" dirty="0">
              <a:solidFill>
                <a:prstClr val="black"/>
              </a:solidFill>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This plan is portable, if you leave ECU you can take it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be eligible:</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must work for the State 20 or more hours per week</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must be enrolled in one of the TRICARE Plans offered by the Military</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cannot be Medicare eligible (age 65 or over)</a:t>
            </a: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Times New Roman" panose="02020603050405020304" pitchFamily="18" charset="0"/>
              <a:ea typeface="+mj-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Times New Roman" panose="02020603050405020304" pitchFamily="18" charset="0"/>
                <a:ea typeface="+mj-ea"/>
                <a:cs typeface="Times New Roman" panose="02020603050405020304" pitchFamily="18" charset="0"/>
              </a:rPr>
              <a:t>F</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or a full list of who is eligible, see the details in the NCFlex Enrollment Guide (Universities).</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F2B4C7C9-E097-01EC-C229-C0BD1670ED1F}"/>
              </a:ext>
            </a:extLst>
          </p:cNvPr>
          <p:cNvSpPr txBox="1"/>
          <p:nvPr/>
        </p:nvSpPr>
        <p:spPr>
          <a:xfrm>
            <a:off x="2957744" y="5452853"/>
            <a:ext cx="3228509" cy="523220"/>
          </a:xfrm>
          <a:prstGeom prst="rect">
            <a:avLst/>
          </a:prstGeom>
          <a:solidFill>
            <a:schemeClr val="accent4">
              <a:lumMod val="20000"/>
              <a:lumOff val="80000"/>
            </a:schemeClr>
          </a:solidFill>
          <a:ln w="9525">
            <a:solidFill>
              <a:schemeClr val="tx1"/>
            </a:solidFill>
          </a:ln>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NCFlex Enrollment Guide (Universities)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page 23</a:t>
            </a:r>
          </a:p>
        </p:txBody>
      </p:sp>
    </p:spTree>
    <p:extLst>
      <p:ext uri="{BB962C8B-B14F-4D97-AF65-F5344CB8AC3E}">
        <p14:creationId xmlns:p14="http://schemas.microsoft.com/office/powerpoint/2010/main" val="2925153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0387" y="95459"/>
            <a:ext cx="8983226" cy="6667082"/>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2499157-8006-629B-5365-05A3DA933C78}"/>
              </a:ext>
            </a:extLst>
          </p:cNvPr>
          <p:cNvSpPr txBox="1"/>
          <p:nvPr/>
        </p:nvSpPr>
        <p:spPr>
          <a:xfrm>
            <a:off x="80387" y="95457"/>
            <a:ext cx="8971687" cy="1569660"/>
          </a:xfrm>
          <a:prstGeom prst="rect">
            <a:avLst/>
          </a:prstGeom>
          <a:noFill/>
        </p:spPr>
        <p:txBody>
          <a:bodyPr wrap="square" rtlCol="0">
            <a:spAutoFit/>
          </a:bodyPr>
          <a:lstStyle/>
          <a:p>
            <a:pPr marL="0" marR="0" lvl="0" indent="0" algn="ctr" defTabSz="914400" rtl="0" eaLnBrk="1" fontAlgn="auto" latinLnBrk="0" hangingPunct="1">
              <a:buClrTx/>
              <a:buSzTx/>
              <a:buFontTx/>
              <a:buNone/>
              <a:tabLst/>
              <a:defRPr/>
            </a:pPr>
            <a:r>
              <a:rPr kumimoji="0" lang="en-US" sz="2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BENEFITS OFFERED </a:t>
            </a:r>
          </a:p>
          <a:p>
            <a:pPr marL="0" marR="0" lvl="0" indent="0" algn="ctr" defTabSz="914400" rtl="0" eaLnBrk="1" fontAlgn="auto" latinLnBrk="0" hangingPunct="1">
              <a:buClrTx/>
              <a:buSzTx/>
              <a:buFontTx/>
              <a:buNone/>
              <a:tabLst/>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THROUGH UNC SYSTEM</a:t>
            </a:r>
          </a:p>
          <a:p>
            <a:pPr algn="ctr" defTabSz="914400">
              <a:defRPr/>
            </a:pPr>
            <a:r>
              <a:rPr lang="en-US" sz="1400" b="1" kern="0" dirty="0">
                <a:latin typeface="Times New Roman" panose="02020603050405020304" pitchFamily="18" charset="0"/>
                <a:cs typeface="Times New Roman" panose="02020603050405020304" pitchFamily="18" charset="0"/>
              </a:rPr>
              <a:t>For more information – </a:t>
            </a:r>
            <a:r>
              <a:rPr kumimoji="0" lang="en-US" sz="14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https://myapps.northcarolina.edu/hr/benefits-leave/income-protection-benefits</a:t>
            </a:r>
            <a:r>
              <a:rPr kumimoji="0" lang="en-US"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a:t>
            </a:r>
            <a:endParaRPr kumimoji="0" lang="en-US"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algn="ctr" defTabSz="914400">
              <a:defRPr/>
            </a:pPr>
            <a:endParaRPr lang="en-US" sz="1400" b="1" kern="0" dirty="0">
              <a:latin typeface="Times New Roman" panose="02020603050405020304" pitchFamily="18" charset="0"/>
              <a:cs typeface="Times New Roman" panose="02020603050405020304" pitchFamily="18" charset="0"/>
            </a:endParaRPr>
          </a:p>
          <a:p>
            <a:pPr algn="ctr" defTabSz="914400">
              <a:defRPr/>
            </a:pPr>
            <a:r>
              <a:rPr lang="en-US" sz="1600" b="1" kern="0" dirty="0">
                <a:latin typeface="Times New Roman" panose="02020603050405020304" pitchFamily="18" charset="0"/>
                <a:cs typeface="Times New Roman" panose="02020603050405020304" pitchFamily="18" charset="0"/>
              </a:rPr>
              <a:t>Securian Financial Microsite – </a:t>
            </a:r>
            <a:r>
              <a:rPr lang="en-US" sz="1600" b="1" u="sng" kern="0" dirty="0">
                <a:solidFill>
                  <a:srgbClr val="0000FF"/>
                </a:solidFill>
                <a:latin typeface="Times New Roman" panose="02020603050405020304" pitchFamily="18" charset="0"/>
                <a:cs typeface="Times New Roman" panose="02020603050405020304" pitchFamily="18" charset="0"/>
              </a:rPr>
              <a:t>https://securian.com/uncs-insurance</a:t>
            </a:r>
            <a:r>
              <a:rPr kumimoji="0" lang="en-US" sz="16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28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bject 6">
            <a:extLst>
              <a:ext uri="{FF2B5EF4-FFF2-40B4-BE49-F238E27FC236}">
                <a16:creationId xmlns:a16="http://schemas.microsoft.com/office/drawing/2014/main" id="{817D0776-E563-FDD9-B7AD-414F027697E7}"/>
              </a:ext>
            </a:extLst>
          </p:cNvPr>
          <p:cNvSpPr/>
          <p:nvPr/>
        </p:nvSpPr>
        <p:spPr>
          <a:xfrm rot="5400000">
            <a:off x="8222365" y="5914393"/>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6">
            <a:extLst>
              <a:ext uri="{FF2B5EF4-FFF2-40B4-BE49-F238E27FC236}">
                <a16:creationId xmlns:a16="http://schemas.microsoft.com/office/drawing/2014/main" id="{F33CE87A-310F-BFB8-7FF5-BA98B6E1E79B}"/>
              </a:ext>
            </a:extLst>
          </p:cNvPr>
          <p:cNvSpPr/>
          <p:nvPr/>
        </p:nvSpPr>
        <p:spPr>
          <a:xfrm rot="16200000">
            <a:off x="68848" y="95459"/>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EE6F8F-A4C6-1A93-5D02-EA2284C741DF}"/>
              </a:ext>
            </a:extLst>
          </p:cNvPr>
          <p:cNvSpPr txBox="1"/>
          <p:nvPr/>
        </p:nvSpPr>
        <p:spPr>
          <a:xfrm>
            <a:off x="4583539" y="2533636"/>
            <a:ext cx="4480074" cy="1477328"/>
          </a:xfrm>
          <a:prstGeom prst="rect">
            <a:avLst/>
          </a:prstGeom>
          <a:noFill/>
        </p:spPr>
        <p:txBody>
          <a:bodyPr wrap="square" rtlCol="0">
            <a:spAutoFit/>
          </a:bodyPr>
          <a:lstStyle/>
          <a:p>
            <a:pPr marL="341313" marR="0" lvl="0" indent="-230188" algn="l" defTabSz="914400" rtl="0" eaLnBrk="1" fontAlgn="auto" latinLnBrk="0" hangingPunct="1">
              <a:spcBef>
                <a:spcPts val="0"/>
              </a:spcBef>
              <a:buClrTx/>
              <a:buSzTx/>
              <a:buFont typeface="Arial" panose="020B0604020202020204" pitchFamily="34" charset="0"/>
              <a:buChar char="•"/>
              <a:tabLst/>
              <a:defRPr/>
            </a:pPr>
            <a:r>
              <a:rPr lang="en-US"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Group Term Life Insurance</a:t>
            </a:r>
          </a:p>
          <a:p>
            <a:pPr marL="341313" marR="0" lvl="0" indent="-230188" algn="l" defTabSz="914400" rtl="0" eaLnBrk="1" fontAlgn="auto" latinLnBrk="0" hangingPunct="1">
              <a:spcBef>
                <a:spcPts val="0"/>
              </a:spcBef>
              <a:buClrTx/>
              <a:buSzTx/>
              <a:buFont typeface="Arial" panose="020B0604020202020204" pitchFamily="34" charset="0"/>
              <a:buChar char="•"/>
              <a:tabLst/>
              <a:defRPr/>
            </a:pPr>
            <a:endParaRPr lang="en-US"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1313" marR="0" lvl="0" indent="-230188" algn="l" defTabSz="914400" rtl="0" eaLnBrk="1" fontAlgn="auto" latinLnBrk="0" hangingPunct="1">
              <a:spcBef>
                <a:spcPts val="0"/>
              </a:spcBef>
              <a:buClrTx/>
              <a:buSzTx/>
              <a:buFont typeface="Arial" panose="020B0604020202020204" pitchFamily="34" charset="0"/>
              <a:buChar char="•"/>
              <a:tabLst/>
              <a:defRPr/>
            </a:pPr>
            <a:endParaRPr kumimoji="0" lang="en-US" sz="1800" b="0" i="0" u="none" strike="noStrike" kern="0" cap="none"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1313" marR="0" lvl="0" indent="-230188" algn="l" defTabSz="914400" rtl="0" eaLnBrk="1" fontAlgn="auto" latinLnBrk="0" hangingPunct="1">
              <a:spcBef>
                <a:spcPts val="0"/>
              </a:spcBef>
              <a:buClrTx/>
              <a:buSzTx/>
              <a:buFont typeface="Arial" panose="020B0604020202020204" pitchFamily="34" charset="0"/>
              <a:buChar char="•"/>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Accidental Death &amp; Dismemberment (AD&amp;D) – voluntary, core, and matching</a:t>
            </a:r>
          </a:p>
        </p:txBody>
      </p:sp>
      <p:sp>
        <p:nvSpPr>
          <p:cNvPr id="8" name="object 6">
            <a:extLst>
              <a:ext uri="{FF2B5EF4-FFF2-40B4-BE49-F238E27FC236}">
                <a16:creationId xmlns:a16="http://schemas.microsoft.com/office/drawing/2014/main" id="{1A12B0F1-D5D2-8DC0-3857-5660A8D4B7C3}"/>
              </a:ext>
            </a:extLst>
          </p:cNvPr>
          <p:cNvSpPr/>
          <p:nvPr/>
        </p:nvSpPr>
        <p:spPr>
          <a:xfrm rot="10800000">
            <a:off x="80387" y="5921293"/>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6">
            <a:extLst>
              <a:ext uri="{FF2B5EF4-FFF2-40B4-BE49-F238E27FC236}">
                <a16:creationId xmlns:a16="http://schemas.microsoft.com/office/drawing/2014/main" id="{AB64F9B8-C330-4EBD-9F98-B276D31F4D28}"/>
              </a:ext>
            </a:extLst>
          </p:cNvPr>
          <p:cNvSpPr/>
          <p:nvPr/>
        </p:nvSpPr>
        <p:spPr>
          <a:xfrm>
            <a:off x="8233903" y="95459"/>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9102AD2-5579-3E60-BB8C-ED0559ECD8AB}"/>
              </a:ext>
            </a:extLst>
          </p:cNvPr>
          <p:cNvPicPr>
            <a:picLocks noChangeAspect="1"/>
          </p:cNvPicPr>
          <p:nvPr/>
        </p:nvPicPr>
        <p:blipFill>
          <a:blip r:embed="rId4"/>
          <a:stretch>
            <a:fillRect/>
          </a:stretch>
        </p:blipFill>
        <p:spPr>
          <a:xfrm>
            <a:off x="921635" y="1993871"/>
            <a:ext cx="2721959" cy="3623091"/>
          </a:xfrm>
          <a:prstGeom prst="rect">
            <a:avLst/>
          </a:prstGeom>
          <a:ln>
            <a:solidFill>
              <a:schemeClr val="tx1"/>
            </a:solidFill>
          </a:ln>
        </p:spPr>
      </p:pic>
    </p:spTree>
    <p:extLst>
      <p:ext uri="{BB962C8B-B14F-4D97-AF65-F5344CB8AC3E}">
        <p14:creationId xmlns:p14="http://schemas.microsoft.com/office/powerpoint/2010/main" val="2028324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highlight>
                <a:srgbClr val="592A8A"/>
              </a:highlight>
              <a:uLnTx/>
              <a:uFillTx/>
              <a:latin typeface="Calibri" panose="020F0502020204030204"/>
              <a:ea typeface="+mn-ea"/>
              <a:cs typeface="+mn-cs"/>
            </a:endParaRPr>
          </a:p>
        </p:txBody>
      </p:sp>
      <p:sp>
        <p:nvSpPr>
          <p:cNvPr id="3" name="object 3"/>
          <p:cNvSpPr/>
          <p:nvPr/>
        </p:nvSpPr>
        <p:spPr>
          <a:xfrm>
            <a:off x="69586" y="70338"/>
            <a:ext cx="8994995" cy="671229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2499157-8006-629B-5365-05A3DA933C78}"/>
              </a:ext>
            </a:extLst>
          </p:cNvPr>
          <p:cNvSpPr txBox="1"/>
          <p:nvPr/>
        </p:nvSpPr>
        <p:spPr>
          <a:xfrm>
            <a:off x="99618" y="94878"/>
            <a:ext cx="896496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GROUP TERM LIFE INSURANCE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Securian 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a:latin typeface="Times New Roman" panose="02020603050405020304" pitchFamily="18" charset="0"/>
                <a:cs typeface="Times New Roman" panose="02020603050405020304" pitchFamily="18" charset="0"/>
              </a:rPr>
              <a:t>For more information – </a:t>
            </a:r>
            <a:r>
              <a:rPr kumimoji="0" lang="en-US" sz="14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https://myapps.northcarolina.edu/hr/benefits-leave/income-protection-benefits/</a:t>
            </a:r>
            <a:endParaRPr kumimoji="0" lang="en-US" sz="14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algn="ctr" defTabSz="914400">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More information in the </a:t>
            </a:r>
            <a:r>
              <a:rPr kumimoji="0" lang="en-US" sz="1400" b="1"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hlinkClick r:id="rId4"/>
              </a:rPr>
              <a:t>Income Protection Plans Guide</a:t>
            </a:r>
            <a:r>
              <a:rPr kumimoji="0" lang="en-US" sz="1400" b="1"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pages 4-5</a:t>
            </a:r>
            <a:r>
              <a:rPr kumimoji="0" lang="en-US" sz="1400" b="1" i="0" u="sng"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
        <p:nvSpPr>
          <p:cNvPr id="10" name="object 6">
            <a:extLst>
              <a:ext uri="{FF2B5EF4-FFF2-40B4-BE49-F238E27FC236}">
                <a16:creationId xmlns:a16="http://schemas.microsoft.com/office/drawing/2014/main" id="{F94C493D-D124-F738-6EDF-7AF607E4BF2E}"/>
              </a:ext>
            </a:extLst>
          </p:cNvPr>
          <p:cNvSpPr/>
          <p:nvPr/>
        </p:nvSpPr>
        <p:spPr>
          <a:xfrm>
            <a:off x="8223333" y="70338"/>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71479993-577C-D561-9070-24A91B5BCA88}"/>
              </a:ext>
            </a:extLst>
          </p:cNvPr>
          <p:cNvSpPr/>
          <p:nvPr/>
        </p:nvSpPr>
        <p:spPr>
          <a:xfrm rot="16200000">
            <a:off x="76424" y="70338"/>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5F69A9A-15CF-26D2-6CBD-74EDBFC69260}"/>
              </a:ext>
            </a:extLst>
          </p:cNvPr>
          <p:cNvSpPr txBox="1"/>
          <p:nvPr/>
        </p:nvSpPr>
        <p:spPr>
          <a:xfrm>
            <a:off x="69586" y="1401050"/>
            <a:ext cx="9004828" cy="5447645"/>
          </a:xfrm>
          <a:prstGeom prst="rect">
            <a:avLst/>
          </a:prstGeom>
          <a:noFill/>
        </p:spPr>
        <p:txBody>
          <a:bodyPr wrap="square" rtlCol="0">
            <a:spAutoFit/>
          </a:bodyPr>
          <a:lstStyle/>
          <a:p>
            <a:pPr defTabSz="914400">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Pays a benefit to the beneficiary(</a:t>
            </a:r>
            <a:r>
              <a:rPr kumimoji="0" lang="en-US" sz="1600" b="0" i="0" u="none" strike="noStrike" kern="0" cap="none"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ies</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should you (or covered family member) die while covered under the policy. Also includes access to legal, financial and grief resources, travel assistance, legacy planning resources, and beneficiary financial coaching.</a:t>
            </a:r>
          </a:p>
          <a:p>
            <a:pPr marL="0" marR="0" lvl="0" indent="0" algn="l" defTabSz="914400" rtl="0" eaLnBrk="1" fontAlgn="auto" latinLnBrk="0" hangingPunct="1">
              <a:buClrTx/>
              <a:buSzTx/>
              <a:buFontTx/>
              <a:buNone/>
              <a:tabLst/>
              <a:defRPr/>
            </a:pP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Coverage options:</a:t>
            </a:r>
          </a:p>
          <a:p>
            <a:pPr marL="461963" indent="-230188" defTabSz="914400">
              <a:buFont typeface="Arial" panose="020B0604020202020204" pitchFamily="34" charset="0"/>
              <a:buChar char="•"/>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 – can elect 1 to 10 times your annual salary.  </a:t>
            </a:r>
          </a:p>
          <a:p>
            <a:pPr marL="974725" lvl="1" indent="-285750" defTabSz="914400">
              <a:buFont typeface="Courier New" panose="02070309020205020404" pitchFamily="49" charset="0"/>
              <a:buChar char="o"/>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Guaranteed coverage amount is 1 to 3 times your annual salary, not to exceed $500,000.</a:t>
            </a:r>
          </a:p>
          <a:p>
            <a:pPr marL="974725" lvl="1" indent="-285750" defTabSz="914400">
              <a:buFont typeface="Courier New" panose="02070309020205020404" pitchFamily="49" charset="0"/>
              <a:buChar char="o"/>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Evidence of insurability is required if you elect more than 3 times your salary or $500,000.  Maximum coverage amount is $1,500,000. </a:t>
            </a:r>
          </a:p>
          <a:p>
            <a:pPr marL="517525" indent="-285750" defTabSz="914400">
              <a:buFont typeface="Arial" panose="020B0604020202020204" pitchFamily="34" charset="0"/>
              <a:buChar char="•"/>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Spouse/domestic partner – can elect either a $10,000 policy or a policy in increments of $25,000.</a:t>
            </a:r>
          </a:p>
          <a:p>
            <a:pPr marL="974725" lvl="1" indent="-285750" defTabSz="914400">
              <a:buFont typeface="Courier New" panose="02070309020205020404" pitchFamily="49" charset="0"/>
              <a:buChar char="o"/>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Guaranteed coverage amount is one increment or $50,000, not to exceed $500,000. </a:t>
            </a:r>
          </a:p>
          <a:p>
            <a:pPr marL="974725" lvl="1" indent="-285750" defTabSz="914400">
              <a:buFont typeface="Courier New" panose="02070309020205020404" pitchFamily="49" charset="0"/>
              <a:buChar char="o"/>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Coverage amount may not be more than employee’s coverage amount.</a:t>
            </a:r>
          </a:p>
          <a:p>
            <a:pPr marL="461963" marR="0" lvl="0" indent="-230188" algn="l" defTabSz="914400" rtl="0" eaLnBrk="1" fontAlgn="auto" latinLnBrk="0" hangingPunct="1">
              <a:buClrTx/>
              <a:buSzTx/>
              <a:buFont typeface="Arial" panose="020B0604020202020204" pitchFamily="34" charset="0"/>
              <a:buChar char="•"/>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Child(ren) – $10,000 (only option).  Guaranteed issue.</a:t>
            </a:r>
          </a:p>
          <a:p>
            <a:pPr defTabSz="914400">
              <a:defRPr/>
            </a:pPr>
            <a:endParaRPr kumimoji="0" lang="en-US" sz="11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defTabSz="914400">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pay the full cost of the coverage on an after-tax basis.  Employee/spouse coverage cost is based on the amount of the policy and the employee’s age, even for the spouse’s coverage.  Child(ren) coverage cost is $0.50 per month regardless of the child’s age and regardless of how many children are covered.</a:t>
            </a:r>
          </a:p>
          <a:p>
            <a:pPr marL="285750" marR="0" lvl="0" indent="-285750" algn="l" defTabSz="914400" rtl="0" eaLnBrk="1" fontAlgn="auto" latinLnBrk="0" hangingPunct="1">
              <a:buClrTx/>
              <a:buSzTx/>
              <a:buFont typeface="Arial" panose="020B0604020202020204" pitchFamily="34" charset="0"/>
              <a:buChar char="•"/>
              <a:tabLst/>
              <a:defRPr/>
            </a:pPr>
            <a:endParaRPr lang="en-US" sz="1100" kern="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enroll, you receive matching accidental death &amp; dismemberment (AD&amp;D) coverage (for employee only) that is equal to the amount of your life insurance policy.  </a:t>
            </a:r>
          </a:p>
          <a:p>
            <a:pPr marL="285750" marR="0" lvl="0" indent="-285750" algn="l" defTabSz="914400" rtl="0" eaLnBrk="1" fontAlgn="auto" latinLnBrk="0" hangingPunct="1">
              <a:buClrTx/>
              <a:buSzTx/>
              <a:buFont typeface="Arial" panose="020B0604020202020204" pitchFamily="34" charset="0"/>
              <a:buChar char="•"/>
              <a:tabLst/>
              <a:defRPr/>
            </a:pPr>
            <a:endParaRPr kumimoji="0" lang="en-US" sz="11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do not enroll during your new hire period, you can enroll during open enrollment however you will need to complete an evidence of insurability form.</a:t>
            </a:r>
            <a:endParaRPr kumimoji="0" lang="en-US" sz="1400" b="0" i="0" u="none" strike="noStrike" kern="0" cap="none" normalizeH="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95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0385" y="90435"/>
            <a:ext cx="8983227" cy="6676125"/>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12700" marR="5080" lvl="0" indent="0" algn="ctr" defTabSz="914400" rtl="0" eaLnBrk="1" fontAlgn="auto" latinLnBrk="0" hangingPunct="1">
              <a:lnSpc>
                <a:spcPct val="100000"/>
              </a:lnSpc>
              <a:spcBef>
                <a:spcPts val="105"/>
              </a:spcBef>
              <a:spcAft>
                <a:spcPts val="0"/>
              </a:spcAft>
              <a:buClrTx/>
              <a:buSzTx/>
              <a:buFontTx/>
              <a:buNone/>
              <a:tabLst>
                <a:tab pos="354965" algn="l"/>
                <a:tab pos="355600" algn="l"/>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object 4"/>
          <p:cNvSpPr/>
          <p:nvPr/>
        </p:nvSpPr>
        <p:spPr>
          <a:xfrm>
            <a:off x="182879" y="182879"/>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6">
            <a:extLst>
              <a:ext uri="{FF2B5EF4-FFF2-40B4-BE49-F238E27FC236}">
                <a16:creationId xmlns:a16="http://schemas.microsoft.com/office/drawing/2014/main" id="{F94C493D-D124-F738-6EDF-7AF607E4BF2E}"/>
              </a:ext>
            </a:extLst>
          </p:cNvPr>
          <p:cNvSpPr/>
          <p:nvPr/>
        </p:nvSpPr>
        <p:spPr>
          <a:xfrm>
            <a:off x="8222364" y="90435"/>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71479993-577C-D561-9070-24A91B5BCA88}"/>
              </a:ext>
            </a:extLst>
          </p:cNvPr>
          <p:cNvSpPr/>
          <p:nvPr/>
        </p:nvSpPr>
        <p:spPr>
          <a:xfrm rot="16200000">
            <a:off x="80383" y="90435"/>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E8F347F-FB0E-2407-1CEF-25B5A2930D30}"/>
              </a:ext>
            </a:extLst>
          </p:cNvPr>
          <p:cNvSpPr txBox="1"/>
          <p:nvPr/>
        </p:nvSpPr>
        <p:spPr>
          <a:xfrm>
            <a:off x="80381" y="97822"/>
            <a:ext cx="8983231"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ACCIDENTAL DEATH &amp; DISMEMBERMENT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(AD&amp;D) with Securian 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For more information – </a:t>
            </a:r>
            <a:r>
              <a:rPr kumimoji="0" lang="en-US" sz="14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https://myapps.northcarolina.edu/hr/benefits-leave/income-protection-benefits/</a:t>
            </a:r>
            <a:endParaRPr kumimoji="0" lang="en-US" sz="14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algn="ctr" defTabSz="914400">
              <a:defRPr/>
            </a:pPr>
            <a:r>
              <a:rPr kumimoji="0" lang="en-US" sz="1400" b="1"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More information in the </a:t>
            </a:r>
            <a:r>
              <a:rPr kumimoji="0" lang="en-US" sz="1400" b="1"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hlinkClick r:id="rId4"/>
              </a:rPr>
              <a:t>Income Protection Plans Guide</a:t>
            </a:r>
            <a:r>
              <a:rPr kumimoji="0" lang="en-US" sz="1400" b="1" i="0" u="none" strike="noStrike" kern="0" cap="none" normalizeH="0" noProof="0" dirty="0">
                <a:ln>
                  <a:noFill/>
                </a:ln>
                <a:solidFill>
                  <a:prstClr val="black"/>
                </a:solidFill>
                <a:effectLst/>
                <a:uLnTx/>
                <a:uFillTx/>
                <a:latin typeface="Times New Roman" panose="02020603050405020304" pitchFamily="18" charset="0"/>
                <a:cs typeface="Times New Roman" panose="02020603050405020304" pitchFamily="18" charset="0"/>
              </a:rPr>
              <a:t>, pages </a:t>
            </a:r>
            <a:r>
              <a:rPr lang="en-US" sz="1400" b="1" kern="0" dirty="0">
                <a:solidFill>
                  <a:prstClr val="black"/>
                </a:solidFill>
                <a:latin typeface="Times New Roman" panose="02020603050405020304" pitchFamily="18" charset="0"/>
                <a:cs typeface="Times New Roman" panose="02020603050405020304" pitchFamily="18" charset="0"/>
              </a:rPr>
              <a:t>6-7</a:t>
            </a:r>
            <a:endPar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D4F6C320-F4F4-BF88-8A70-A6720D8BC43D}"/>
              </a:ext>
            </a:extLst>
          </p:cNvPr>
          <p:cNvSpPr txBox="1"/>
          <p:nvPr/>
        </p:nvSpPr>
        <p:spPr>
          <a:xfrm>
            <a:off x="91439" y="1367093"/>
            <a:ext cx="8972173" cy="5509200"/>
          </a:xfrm>
          <a:prstGeom prst="rect">
            <a:avLst/>
          </a:prstGeom>
          <a:noFill/>
        </p:spPr>
        <p:txBody>
          <a:bodyPr wrap="square">
            <a:spAutoFit/>
          </a:bodyPr>
          <a:lstStyle/>
          <a:p>
            <a:pPr marL="0" marR="0" lvl="0" indent="0" algn="l" defTabSz="9144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Pays a percentage of the benefit if you (or covered family member) die or suffer a loss or certain disabling injuries as a result of a covered accident (at work or elsewhere) while covered under the policy.  </a:t>
            </a:r>
          </a:p>
          <a:p>
            <a:pPr marL="0" marR="0" lvl="0" indent="0" algn="l" defTabSz="9144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Includes </a:t>
            </a:r>
            <a:r>
              <a:rPr lang="en-US" sz="1600" kern="0" dirty="0">
                <a:solidFill>
                  <a:prstClr val="black"/>
                </a:solidFill>
                <a:latin typeface="Times New Roman" panose="02020603050405020304" pitchFamily="18" charset="0"/>
                <a:cs typeface="Times New Roman" panose="02020603050405020304" pitchFamily="18" charset="0"/>
              </a:rPr>
              <a:t>access to</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travel assistance.</a:t>
            </a:r>
          </a:p>
          <a:p>
            <a:pPr marL="0" marR="0" lvl="0" indent="0" algn="l" defTabSz="9144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Voluntary AD&amp;D coverage </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600" kern="0" dirty="0">
                <a:solidFill>
                  <a:prstClr val="black"/>
                </a:solidFill>
                <a:latin typeface="Times New Roman" panose="02020603050405020304" pitchFamily="18" charset="0"/>
                <a:cs typeface="Times New Roman" panose="02020603050405020304" pitchFamily="18" charset="0"/>
              </a:rPr>
              <a:t>c</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overage options:</a:t>
            </a:r>
          </a:p>
          <a:p>
            <a:pPr marL="461963" marR="0" lvl="1" indent="-230188" algn="l" defTabSz="914400" rtl="0" eaLnBrk="1" fontAlgn="auto" latinLnBrk="0" hangingPunct="1">
              <a:buClrTx/>
              <a:buSzTx/>
              <a:buFont typeface="Arial" panose="020B0604020202020204" pitchFamily="34" charset="0"/>
              <a:buChar char="•"/>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 – increments of $50,000 up to $500,000</a:t>
            </a:r>
          </a:p>
          <a:p>
            <a:pPr marL="461963" marR="0" lvl="1" indent="-230188" algn="l" defTabSz="914400" rtl="0" eaLnBrk="1" fontAlgn="auto" latinLnBrk="0" hangingPunct="1">
              <a:buClrTx/>
              <a:buSzTx/>
              <a:buFont typeface="Arial" panose="020B0604020202020204" pitchFamily="34" charset="0"/>
              <a:buChar char="•"/>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 + Family (coverage is a percentage of the employee’s voluntary AD&amp;D coverage amount):</a:t>
            </a:r>
          </a:p>
          <a:p>
            <a:pPr marL="911225" lvl="2" indent="-230188" defTabSz="914400">
              <a:buFont typeface="Courier New" panose="02070309020205020404" pitchFamily="49" charset="0"/>
              <a:buChar char="o"/>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Spouse/domestic partner (with children) – 50%</a:t>
            </a:r>
          </a:p>
          <a:p>
            <a:pPr marL="911225" lvl="2" indent="-230188" defTabSz="914400">
              <a:buFont typeface="Courier New" panose="02070309020205020404" pitchFamily="49" charset="0"/>
              <a:buChar char="o"/>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Spouse/domestic partner (no children) – 60%</a:t>
            </a:r>
          </a:p>
          <a:p>
            <a:pPr marL="911225" marR="0" lvl="2" indent="-230188" algn="l" defTabSz="914400" rtl="0" eaLnBrk="1" fontAlgn="auto" latinLnBrk="0" hangingPunct="1">
              <a:buClrTx/>
              <a:buSzTx/>
              <a:buFont typeface="Courier New" panose="02070309020205020404" pitchFamily="49" charset="0"/>
              <a:buChar char="o"/>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child (with spouse/domestic partner) – 10%</a:t>
            </a:r>
          </a:p>
          <a:p>
            <a:pPr marL="911225" marR="0" lvl="2" indent="-230188" algn="l" defTabSz="914400" rtl="0" eaLnBrk="1" fontAlgn="auto" latinLnBrk="0" hangingPunct="1">
              <a:buClrTx/>
              <a:buSzTx/>
              <a:buFont typeface="Courier New" panose="02070309020205020404" pitchFamily="49" charset="0"/>
              <a:buChar char="o"/>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child (no spouse/domestic partner) – 15%</a:t>
            </a:r>
          </a:p>
          <a:p>
            <a:pPr defTabSz="914400">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defTabSz="914400">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pay the full cost of voluntary coverage on an after-tax basis.  Coverage cost is based on </a:t>
            </a:r>
            <a:r>
              <a:rPr lang="en-US" sz="1600" kern="0" dirty="0">
                <a:solidFill>
                  <a:prstClr val="black"/>
                </a:solidFill>
                <a:latin typeface="Times New Roman" panose="02020603050405020304" pitchFamily="18" charset="0"/>
                <a:cs typeface="Times New Roman" panose="02020603050405020304" pitchFamily="18" charset="0"/>
              </a:rPr>
              <a:t>the amount that you elect for yourself and/or your family and who is covered under a policy; employee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coverage is $0.017 per $1,000 per month and employee and family coverage is $0.025 per $1,000 per month.  </a:t>
            </a:r>
          </a:p>
          <a:p>
            <a:pPr defTabSz="914400">
              <a:defRPr/>
            </a:pPr>
            <a:r>
              <a:rPr lang="en-US" sz="1600" kern="0" dirty="0">
                <a:solidFill>
                  <a:prstClr val="black"/>
                </a:solidFill>
                <a:latin typeface="Times New Roman" panose="02020603050405020304" pitchFamily="18" charset="0"/>
                <a:cs typeface="Times New Roman" panose="02020603050405020304" pitchFamily="18" charset="0"/>
              </a:rPr>
              <a:t>Employee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coverage amount reduces to 50% on January 1st following your (the employee) 75th birthday which would cause spouse and/or child policy amount to change.</a:t>
            </a:r>
          </a:p>
          <a:p>
            <a:pPr marL="225425" marR="0" lvl="0" indent="-225425" algn="l" defTabSz="914400" rtl="0" eaLnBrk="1" fontAlgn="auto" latinLnBrk="0" hangingPunct="1">
              <a:buClrTx/>
              <a:buSzTx/>
              <a:buFont typeface="Arial" panose="020B0604020202020204" pitchFamily="34" charset="0"/>
              <a:buChar char="•"/>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auto" latinLnBrk="0" hangingPunct="1">
              <a:buClrTx/>
              <a:buSzTx/>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do not enroll during your new hire period, you can enroll during open enrollment however you will need to complete an evidence of insurability form. </a:t>
            </a:r>
          </a:p>
          <a:p>
            <a:pPr marL="285750" marR="0" lvl="0" indent="-285750" algn="l" defTabSz="914400" rtl="0" eaLnBrk="1" fontAlgn="auto" latinLnBrk="0" hangingPunct="1">
              <a:buClrTx/>
              <a:buSzTx/>
              <a:buFont typeface="Arial" panose="020B0604020202020204" pitchFamily="34" charset="0"/>
              <a:buChar char="•"/>
              <a:tabLst/>
              <a:defRPr/>
            </a:pPr>
            <a:endParaRPr kumimoji="0" lang="en-US" sz="12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Core AD&amp;D coverage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(employee only) – all benefit eligible employees will be automatically enrolled in a $10,000 Core AD&amp;D benefit at no cost to the employee. The UNC System pays the full cost of this coverage.  Amount of coverage is reduced after you reach age 75.</a:t>
            </a:r>
          </a:p>
        </p:txBody>
      </p:sp>
    </p:spTree>
    <p:extLst>
      <p:ext uri="{BB962C8B-B14F-4D97-AF65-F5344CB8AC3E}">
        <p14:creationId xmlns:p14="http://schemas.microsoft.com/office/powerpoint/2010/main" val="2271780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92A8A"/>
        </a:solidFill>
        <a:effectLst/>
      </p:bgPr>
    </p:bg>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2"/>
          <a:srcRect l="43348" r="20652" b="-1"/>
          <a:stretch/>
        </p:blipFill>
        <p:spPr>
          <a:xfrm>
            <a:off x="466257" y="623276"/>
            <a:ext cx="3024467" cy="5607883"/>
          </a:xfrm>
          <a:prstGeom prst="rect">
            <a:avLst/>
          </a:prstGeom>
        </p:spPr>
      </p:pic>
      <p:sp>
        <p:nvSpPr>
          <p:cNvPr id="2" name="TextBox 1">
            <a:extLst>
              <a:ext uri="{FF2B5EF4-FFF2-40B4-BE49-F238E27FC236}">
                <a16:creationId xmlns:a16="http://schemas.microsoft.com/office/drawing/2014/main" id="{67C6EE75-61CF-E519-7E37-EDA009BE8AAE}"/>
              </a:ext>
            </a:extLst>
          </p:cNvPr>
          <p:cNvSpPr txBox="1"/>
          <p:nvPr/>
        </p:nvSpPr>
        <p:spPr>
          <a:xfrm>
            <a:off x="4024546" y="1295400"/>
            <a:ext cx="4349961" cy="3886200"/>
          </a:xfrm>
          <a:prstGeom prst="rect">
            <a:avLst/>
          </a:prstGeom>
        </p:spPr>
        <p:txBody>
          <a:bodyPr vert="horz" lIns="91440" tIns="45720" rIns="91440" bIns="45720" rtlCol="0" anchor="b">
            <a:normAutofit fontScale="92500" lnSpcReduction="10000"/>
          </a:bodyPr>
          <a:lstStyle/>
          <a:p>
            <a:pPr algn="ctr">
              <a:defRPr/>
            </a:pPr>
            <a:r>
              <a:rPr lang="en-US" sz="4800" dirty="0">
                <a:solidFill>
                  <a:prstClr val="white"/>
                </a:solidFill>
                <a:latin typeface="Times New Roman" panose="02020603050405020304" pitchFamily="18" charset="0"/>
                <a:cs typeface="Times New Roman" panose="02020603050405020304" pitchFamily="18" charset="0"/>
              </a:rPr>
              <a:t>How many days do you have to enroll in supplemental benefits (dental, vision, </a:t>
            </a:r>
            <a:r>
              <a:rPr lang="en-US" sz="4800" dirty="0" err="1">
                <a:solidFill>
                  <a:prstClr val="white"/>
                </a:solidFill>
                <a:latin typeface="Times New Roman" panose="02020603050405020304" pitchFamily="18" charset="0"/>
                <a:cs typeface="Times New Roman" panose="02020603050405020304" pitchFamily="18" charset="0"/>
              </a:rPr>
              <a:t>etc</a:t>
            </a:r>
            <a:r>
              <a:rPr lang="en-US" sz="4800"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261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2"/>
          <a:srcRect l="43348" r="20652" b="-1"/>
          <a:stretch/>
        </p:blipFill>
        <p:spPr>
          <a:xfrm>
            <a:off x="466257" y="623276"/>
            <a:ext cx="3024467" cy="5607883"/>
          </a:xfrm>
          <a:prstGeom prst="rect">
            <a:avLst/>
          </a:prstGeom>
        </p:spPr>
      </p:pic>
      <p:sp>
        <p:nvSpPr>
          <p:cNvPr id="5" name="TextBox 4">
            <a:extLst>
              <a:ext uri="{FF2B5EF4-FFF2-40B4-BE49-F238E27FC236}">
                <a16:creationId xmlns:a16="http://schemas.microsoft.com/office/drawing/2014/main" id="{94F465C9-02CF-FF76-239B-4FFADB92C027}"/>
              </a:ext>
            </a:extLst>
          </p:cNvPr>
          <p:cNvSpPr txBox="1"/>
          <p:nvPr/>
        </p:nvSpPr>
        <p:spPr>
          <a:xfrm>
            <a:off x="3657600" y="1719057"/>
            <a:ext cx="5486400" cy="3416320"/>
          </a:xfrm>
          <a:prstGeom prst="rect">
            <a:avLst/>
          </a:prstGeom>
          <a:noFill/>
        </p:spPr>
        <p:txBody>
          <a:bodyPr wrap="square" rtlCol="0">
            <a:spAutoFit/>
          </a:bodyPr>
          <a:lstStyle/>
          <a:p>
            <a:pPr algn="ctr"/>
            <a:r>
              <a:rPr lang="en-US" sz="5400" b="1" kern="0" dirty="0">
                <a:latin typeface="Times New Roman" panose="02020603050405020304" pitchFamily="18" charset="0"/>
                <a:cs typeface="Times New Roman" panose="02020603050405020304" pitchFamily="18" charset="0"/>
              </a:rPr>
              <a:t>WITHIN</a:t>
            </a:r>
          </a:p>
          <a:p>
            <a:pPr algn="ctr"/>
            <a:r>
              <a:rPr lang="en-US" sz="5400" b="1" kern="0" dirty="0">
                <a:latin typeface="Times New Roman" panose="02020603050405020304" pitchFamily="18" charset="0"/>
                <a:cs typeface="Times New Roman" panose="02020603050405020304" pitchFamily="18" charset="0"/>
              </a:rPr>
              <a:t>30 DAYS OF YOUR START DATE</a:t>
            </a:r>
          </a:p>
        </p:txBody>
      </p:sp>
    </p:spTree>
    <p:extLst>
      <p:ext uri="{BB962C8B-B14F-4D97-AF65-F5344CB8AC3E}">
        <p14:creationId xmlns:p14="http://schemas.microsoft.com/office/powerpoint/2010/main" val="1109690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115556" y="74235"/>
            <a:ext cx="8912888" cy="6709529"/>
          </a:xfrm>
          <a:prstGeom prst="rect">
            <a:avLst/>
          </a:prstGeom>
          <a:solidFill>
            <a:srgbClr val="592A8A"/>
          </a:solidFill>
          <a:ln w="38100">
            <a:solidFill>
              <a:schemeClr val="bg1"/>
            </a:solidFill>
          </a:ln>
        </p:spPr>
        <p:txBody>
          <a:bodyPr wrap="square" rtlCol="0">
            <a:spAutoFit/>
          </a:bodyPr>
          <a:lstStyle/>
          <a:p>
            <a:endParaRPr lang="en-US" sz="5400" kern="0" dirty="0">
              <a:solidFill>
                <a:prstClr val="black"/>
              </a:solidFill>
              <a:latin typeface="Times New Roman" panose="02020603050405020304" pitchFamily="18" charset="0"/>
              <a:cs typeface="Times New Roman" panose="02020603050405020304" pitchFamily="18" charset="0"/>
            </a:endParaRPr>
          </a:p>
          <a:p>
            <a:pPr marL="571500" indent="-460375">
              <a:buFont typeface="Arial" panose="020B0604020202020204" pitchFamily="34" charset="0"/>
              <a:buChar char="•"/>
            </a:pPr>
            <a:r>
              <a:rPr lang="en-US" sz="3600" b="1" kern="0" dirty="0">
                <a:solidFill>
                  <a:prstClr val="white"/>
                </a:solidFill>
                <a:latin typeface="Times New Roman" panose="02020603050405020304" pitchFamily="18" charset="0"/>
                <a:cs typeface="Times New Roman" panose="02020603050405020304" pitchFamily="18" charset="0"/>
              </a:rPr>
              <a:t>BENEFITS SYSTEMS</a:t>
            </a:r>
          </a:p>
          <a:p>
            <a:pPr marL="571500" indent="-460375">
              <a:buFont typeface="Arial" panose="020B0604020202020204" pitchFamily="34" charset="0"/>
              <a:buChar char="•"/>
            </a:pPr>
            <a:endParaRPr lang="en-US" sz="2000" b="1" kern="0" dirty="0">
              <a:solidFill>
                <a:prstClr val="white"/>
              </a:solidFill>
              <a:latin typeface="Times New Roman" panose="02020603050405020304" pitchFamily="18" charset="0"/>
              <a:cs typeface="Times New Roman" panose="02020603050405020304" pitchFamily="18" charset="0"/>
            </a:endParaRPr>
          </a:p>
          <a:p>
            <a:pPr marL="571500" indent="-460375">
              <a:buFont typeface="Arial" panose="020B0604020202020204" pitchFamily="34" charset="0"/>
              <a:buChar char="•"/>
              <a:tabLst>
                <a:tab pos="1139797" algn="l"/>
              </a:tabLst>
            </a:pPr>
            <a:r>
              <a:rPr lang="en-US" sz="3600" b="1" kern="0" dirty="0">
                <a:solidFill>
                  <a:prstClr val="white"/>
                </a:solidFill>
                <a:latin typeface="Times New Roman" panose="02020603050405020304" pitchFamily="18" charset="0"/>
                <a:cs typeface="Times New Roman" panose="02020603050405020304" pitchFamily="18" charset="0"/>
              </a:rPr>
              <a:t>ADDING DEPENDENTS</a:t>
            </a:r>
          </a:p>
          <a:p>
            <a:pPr marL="571500" indent="-460375">
              <a:buFont typeface="Arial" panose="020B0604020202020204" pitchFamily="34" charset="0"/>
              <a:buChar char="•"/>
              <a:tabLst>
                <a:tab pos="1139797" algn="l"/>
              </a:tabLst>
            </a:pPr>
            <a:endParaRPr lang="en-US" sz="2000" b="1" kern="0" dirty="0">
              <a:solidFill>
                <a:prstClr val="white"/>
              </a:solidFill>
              <a:latin typeface="Times New Roman" panose="02020603050405020304" pitchFamily="18" charset="0"/>
              <a:cs typeface="Times New Roman" panose="02020603050405020304" pitchFamily="18" charset="0"/>
            </a:endParaRPr>
          </a:p>
          <a:p>
            <a:pPr marL="571500" indent="-460375">
              <a:buFont typeface="Arial" panose="020B0604020202020204" pitchFamily="34" charset="0"/>
              <a:buChar char="•"/>
            </a:pPr>
            <a:r>
              <a:rPr lang="en-US" sz="3600" b="1" kern="0" dirty="0">
                <a:solidFill>
                  <a:prstClr val="white"/>
                </a:solidFill>
                <a:latin typeface="Times New Roman" panose="02020603050405020304" pitchFamily="18" charset="0"/>
                <a:cs typeface="Times New Roman" panose="02020603050405020304" pitchFamily="18" charset="0"/>
              </a:rPr>
              <a:t>ID CARDS</a:t>
            </a:r>
          </a:p>
          <a:p>
            <a:pPr marL="571500" indent="-460375">
              <a:buFont typeface="Arial" panose="020B0604020202020204" pitchFamily="34" charset="0"/>
              <a:buChar char="•"/>
            </a:pPr>
            <a:endParaRPr lang="en-US" sz="2000" b="1" kern="0" dirty="0">
              <a:solidFill>
                <a:prstClr val="white"/>
              </a:solidFill>
              <a:latin typeface="Times New Roman" panose="02020603050405020304" pitchFamily="18" charset="0"/>
              <a:cs typeface="Times New Roman" panose="02020603050405020304" pitchFamily="18" charset="0"/>
            </a:endParaRPr>
          </a:p>
          <a:p>
            <a:pPr marL="571500" indent="-460375">
              <a:buFont typeface="Arial" panose="020B0604020202020204" pitchFamily="34" charset="0"/>
              <a:buChar char="•"/>
            </a:pPr>
            <a:r>
              <a:rPr lang="en-US" sz="3600" b="1" kern="0" dirty="0">
                <a:solidFill>
                  <a:prstClr val="white"/>
                </a:solidFill>
                <a:latin typeface="Times New Roman" panose="02020603050405020304" pitchFamily="18" charset="0"/>
                <a:cs typeface="Times New Roman" panose="02020603050405020304" pitchFamily="18" charset="0"/>
              </a:rPr>
              <a:t>DEDUCTIONS FOR BENEFITS</a:t>
            </a:r>
          </a:p>
          <a:p>
            <a:pPr marL="571500" indent="-460375">
              <a:buFont typeface="Arial" panose="020B0604020202020204" pitchFamily="34" charset="0"/>
              <a:buChar char="•"/>
            </a:pPr>
            <a:endParaRPr lang="en-US" sz="2000" b="1" kern="0" dirty="0">
              <a:solidFill>
                <a:prstClr val="white"/>
              </a:solidFill>
              <a:latin typeface="Times New Roman" panose="02020603050405020304" pitchFamily="18" charset="0"/>
              <a:cs typeface="Times New Roman" panose="02020603050405020304" pitchFamily="18" charset="0"/>
            </a:endParaRPr>
          </a:p>
          <a:p>
            <a:pPr marL="571500" indent="-460375">
              <a:buFont typeface="Arial" panose="020B0604020202020204" pitchFamily="34" charset="0"/>
              <a:buChar char="•"/>
            </a:pPr>
            <a:r>
              <a:rPr lang="en-US" sz="3600" b="1" kern="0" dirty="0">
                <a:solidFill>
                  <a:prstClr val="white"/>
                </a:solidFill>
                <a:latin typeface="Times New Roman" panose="02020603050405020304" pitchFamily="18" charset="0"/>
                <a:cs typeface="Times New Roman" panose="02020603050405020304" pitchFamily="18" charset="0"/>
              </a:rPr>
              <a:t>IMPORTANT THINGS TO KNOW WHEN ENROLLING IN BENEFITS</a:t>
            </a:r>
          </a:p>
          <a:p>
            <a:pPr algn="ctr"/>
            <a:endParaRPr lang="en-US" sz="8000" dirty="0">
              <a:solidFill>
                <a:srgbClr val="592A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455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76200" y="76200"/>
            <a:ext cx="8991600" cy="6684398"/>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3">
            <a:extLst>
              <a:ext uri="{FF2B5EF4-FFF2-40B4-BE49-F238E27FC236}">
                <a16:creationId xmlns:a16="http://schemas.microsoft.com/office/drawing/2014/main" id="{1764DE7B-1B0A-EF69-9495-C3E53ADDF3FD}"/>
              </a:ext>
            </a:extLst>
          </p:cNvPr>
          <p:cNvSpPr txBox="1"/>
          <p:nvPr/>
        </p:nvSpPr>
        <p:spPr>
          <a:xfrm>
            <a:off x="182880" y="97402"/>
            <a:ext cx="8778240" cy="809837"/>
          </a:xfrm>
          <a:prstGeom prst="rect">
            <a:avLst/>
          </a:prstGeom>
        </p:spPr>
        <p:txBody>
          <a:bodyPr vert="horz" wrap="square" lIns="0" tIns="9525" rIns="0" bIns="0" rtlCol="0">
            <a:spAutoFit/>
          </a:bodyPr>
          <a:lstStyle/>
          <a:p>
            <a:pPr marL="0" marR="3810" lvl="0" indent="0" algn="ctr" defTabSz="914400" rtl="0" eaLnBrk="1" fontAlgn="auto" latinLnBrk="0" hangingPunct="1">
              <a:lnSpc>
                <a:spcPct val="100000"/>
              </a:lnSpc>
              <a:spcBef>
                <a:spcPts val="0"/>
              </a:spcBef>
              <a:spcAft>
                <a:spcPts val="0"/>
              </a:spcAft>
              <a:buClrTx/>
              <a:buSzTx/>
              <a:buFontTx/>
              <a:buNone/>
              <a:tabLst/>
              <a:defRPr/>
            </a:pPr>
            <a:r>
              <a:rPr kumimoji="0" sz="2000" b="1" i="0" u="sng"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rPr>
              <a:t>TWO ENROLLMENT PLATFORMS</a:t>
            </a:r>
            <a:endParaRPr kumimoji="0" lang="en-US" sz="2000" b="1" i="0" u="sng" strike="noStrike" kern="1200" cap="none" spc="0" normalizeH="0" baseline="0" noProof="0" dirty="0">
              <a:ln>
                <a:noFill/>
              </a:ln>
              <a:solidFill>
                <a:prstClr val="black"/>
              </a:solidFill>
              <a:effectLst/>
              <a:uLnTx/>
              <a:uFill>
                <a:solidFill>
                  <a:prstClr val="black"/>
                </a:solidFill>
              </a:uFill>
              <a:latin typeface="Times New Roman" panose="02020603050405020304" pitchFamily="18" charset="0"/>
              <a:ea typeface="+mn-ea"/>
              <a:cs typeface="Times New Roman" panose="02020603050405020304" pitchFamily="18" charset="0"/>
            </a:endParaRPr>
          </a:p>
          <a:p>
            <a:pPr marL="0" marR="381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
                  <a:solidFill>
                    <a:srgbClr val="00AA00"/>
                  </a:solidFill>
                </a:uFill>
                <a:latin typeface="Times New Roman" panose="02020603050405020304" pitchFamily="18" charset="0"/>
                <a:ea typeface="+mn-ea"/>
                <a:cs typeface="Times New Roman" panose="02020603050405020304" pitchFamily="18" charset="0"/>
              </a:rPr>
              <a:t>Be sure to log into both platforms to make your benefit elections.  </a:t>
            </a:r>
            <a:r>
              <a:rPr kumimoji="0" lang="en-US" sz="1400" b="1" i="0" u="none" strike="noStrike" kern="1200" cap="none" spc="0" normalizeH="0" baseline="0" noProof="0" dirty="0">
                <a:ln>
                  <a:noFill/>
                </a:ln>
                <a:solidFill>
                  <a:prstClr val="black"/>
                </a:solidFill>
                <a:effectLst/>
                <a:uLnTx/>
                <a:uFill>
                  <a:solidFill>
                    <a:srgbClr val="00AA00"/>
                  </a:solidFill>
                </a:uFill>
                <a:latin typeface="Times New Roman" panose="02020603050405020304" pitchFamily="18" charset="0"/>
                <a:ea typeface="+mn-ea"/>
                <a:cs typeface="Times New Roman" panose="02020603050405020304" pitchFamily="18" charset="0"/>
              </a:rPr>
              <a:t>You can access systems 24/7.</a:t>
            </a:r>
          </a:p>
          <a:p>
            <a:pPr marL="9525"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https://myapps.northcarolina.edu/hr/benefits-leave/health-and-welfare-benefits/health-benefits-enrollment/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10" name="Picture 9">
            <a:extLst>
              <a:ext uri="{FF2B5EF4-FFF2-40B4-BE49-F238E27FC236}">
                <a16:creationId xmlns:a16="http://schemas.microsoft.com/office/drawing/2014/main" id="{475AC288-2EC9-3032-2B2D-E59F8C11402B}"/>
              </a:ext>
            </a:extLst>
          </p:cNvPr>
          <p:cNvPicPr>
            <a:picLocks noChangeAspect="1"/>
          </p:cNvPicPr>
          <p:nvPr/>
        </p:nvPicPr>
        <p:blipFill rotWithShape="1">
          <a:blip r:embed="rId3"/>
          <a:srcRect l="2299" t="48596" r="2859" b="3523"/>
          <a:stretch/>
        </p:blipFill>
        <p:spPr>
          <a:xfrm>
            <a:off x="4749039" y="1738278"/>
            <a:ext cx="4038600" cy="2209589"/>
          </a:xfrm>
          <a:prstGeom prst="rect">
            <a:avLst/>
          </a:prstGeom>
        </p:spPr>
      </p:pic>
      <p:pic>
        <p:nvPicPr>
          <p:cNvPr id="12" name="Picture 11">
            <a:extLst>
              <a:ext uri="{FF2B5EF4-FFF2-40B4-BE49-F238E27FC236}">
                <a16:creationId xmlns:a16="http://schemas.microsoft.com/office/drawing/2014/main" id="{02FF4C89-1AE0-216D-C282-83B5E886D048}"/>
              </a:ext>
            </a:extLst>
          </p:cNvPr>
          <p:cNvPicPr>
            <a:picLocks noChangeAspect="1"/>
          </p:cNvPicPr>
          <p:nvPr/>
        </p:nvPicPr>
        <p:blipFill rotWithShape="1">
          <a:blip r:embed="rId4"/>
          <a:srcRect l="2527" t="42750" r="1436" b="4557"/>
          <a:stretch/>
        </p:blipFill>
        <p:spPr>
          <a:xfrm>
            <a:off x="309577" y="4642637"/>
            <a:ext cx="4038600" cy="2104656"/>
          </a:xfrm>
          <a:prstGeom prst="rect">
            <a:avLst/>
          </a:prstGeom>
        </p:spPr>
      </p:pic>
      <p:graphicFrame>
        <p:nvGraphicFramePr>
          <p:cNvPr id="5" name="Table 8">
            <a:extLst>
              <a:ext uri="{FF2B5EF4-FFF2-40B4-BE49-F238E27FC236}">
                <a16:creationId xmlns:a16="http://schemas.microsoft.com/office/drawing/2014/main" id="{F69185C0-D76B-F5B9-91B5-AAC1C1D3C1F0}"/>
              </a:ext>
            </a:extLst>
          </p:cNvPr>
          <p:cNvGraphicFramePr>
            <a:graphicFrameLocks/>
          </p:cNvGraphicFramePr>
          <p:nvPr/>
        </p:nvGraphicFramePr>
        <p:xfrm>
          <a:off x="4762675" y="1038377"/>
          <a:ext cx="4038600" cy="74168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680880181"/>
                    </a:ext>
                  </a:extLst>
                </a:gridCol>
              </a:tblGrid>
              <a:tr h="370840">
                <a:tc>
                  <a:txBody>
                    <a:bodyPr/>
                    <a:lstStyle/>
                    <a:p>
                      <a:pPr algn="ctr"/>
                      <a:r>
                        <a:rPr lang="en-US" sz="1600" dirty="0"/>
                        <a:t>eBenefits (BenefitFocus)</a:t>
                      </a:r>
                    </a:p>
                  </a:txBody>
                  <a:tcPr/>
                </a:tc>
                <a:extLst>
                  <a:ext uri="{0D108BD9-81ED-4DB2-BD59-A6C34878D82A}">
                    <a16:rowId xmlns:a16="http://schemas.microsoft.com/office/drawing/2014/main" val="3286822426"/>
                  </a:ext>
                </a:extLst>
              </a:tr>
              <a:tr h="370840">
                <a:tc>
                  <a:txBody>
                    <a:bodyPr/>
                    <a:lstStyle/>
                    <a:p>
                      <a:r>
                        <a:rPr lang="en-US" dirty="0"/>
                        <a:t> - Medical</a:t>
                      </a:r>
                    </a:p>
                  </a:txBody>
                  <a:tcPr/>
                </a:tc>
                <a:extLst>
                  <a:ext uri="{0D108BD9-81ED-4DB2-BD59-A6C34878D82A}">
                    <a16:rowId xmlns:a16="http://schemas.microsoft.com/office/drawing/2014/main" val="1129000100"/>
                  </a:ext>
                </a:extLst>
              </a:tr>
            </a:tbl>
          </a:graphicData>
        </a:graphic>
      </p:graphicFrame>
      <p:graphicFrame>
        <p:nvGraphicFramePr>
          <p:cNvPr id="6" name="Table 9">
            <a:extLst>
              <a:ext uri="{FF2B5EF4-FFF2-40B4-BE49-F238E27FC236}">
                <a16:creationId xmlns:a16="http://schemas.microsoft.com/office/drawing/2014/main" id="{C1EB02DA-5372-A155-CF68-B9CA35C08CF7}"/>
              </a:ext>
            </a:extLst>
          </p:cNvPr>
          <p:cNvGraphicFramePr>
            <a:graphicFrameLocks/>
          </p:cNvGraphicFramePr>
          <p:nvPr/>
        </p:nvGraphicFramePr>
        <p:xfrm>
          <a:off x="326683" y="1038377"/>
          <a:ext cx="4021494" cy="3604260"/>
        </p:xfrm>
        <a:graphic>
          <a:graphicData uri="http://schemas.openxmlformats.org/drawingml/2006/table">
            <a:tbl>
              <a:tblPr firstRow="1" bandRow="1">
                <a:tableStyleId>{5C22544A-7EE6-4342-B048-85BDC9FD1C3A}</a:tableStyleId>
              </a:tblPr>
              <a:tblGrid>
                <a:gridCol w="4021494">
                  <a:extLst>
                    <a:ext uri="{9D8B030D-6E8A-4147-A177-3AD203B41FA5}">
                      <a16:colId xmlns:a16="http://schemas.microsoft.com/office/drawing/2014/main" val="1019630266"/>
                    </a:ext>
                  </a:extLst>
                </a:gridCol>
              </a:tblGrid>
              <a:tr h="269077">
                <a:tc>
                  <a:txBody>
                    <a:bodyPr/>
                    <a:lstStyle/>
                    <a:p>
                      <a:pPr algn="ctr"/>
                      <a:r>
                        <a:rPr lang="en-US" sz="1600" dirty="0"/>
                        <a:t>Empyrean (UNC System)</a:t>
                      </a:r>
                    </a:p>
                  </a:txBody>
                  <a:tcPr/>
                </a:tc>
                <a:extLst>
                  <a:ext uri="{0D108BD9-81ED-4DB2-BD59-A6C34878D82A}">
                    <a16:rowId xmlns:a16="http://schemas.microsoft.com/office/drawing/2014/main" val="805281539"/>
                  </a:ext>
                </a:extLst>
              </a:tr>
              <a:tr h="269077">
                <a:tc>
                  <a:txBody>
                    <a:bodyPr/>
                    <a:lstStyle/>
                    <a:p>
                      <a:r>
                        <a:rPr lang="en-US" dirty="0"/>
                        <a:t> - UNC life insurance</a:t>
                      </a:r>
                    </a:p>
                  </a:txBody>
                  <a:tcPr/>
                </a:tc>
                <a:extLst>
                  <a:ext uri="{0D108BD9-81ED-4DB2-BD59-A6C34878D82A}">
                    <a16:rowId xmlns:a16="http://schemas.microsoft.com/office/drawing/2014/main" val="3721867694"/>
                  </a:ext>
                </a:extLst>
              </a:tr>
              <a:tr h="269077">
                <a:tc>
                  <a:txBody>
                    <a:bodyPr/>
                    <a:lstStyle/>
                    <a:p>
                      <a:r>
                        <a:rPr lang="en-US" dirty="0"/>
                        <a:t> - UNC Voluntary AD&amp;D</a:t>
                      </a:r>
                    </a:p>
                  </a:txBody>
                  <a:tcPr/>
                </a:tc>
                <a:extLst>
                  <a:ext uri="{0D108BD9-81ED-4DB2-BD59-A6C34878D82A}">
                    <a16:rowId xmlns:a16="http://schemas.microsoft.com/office/drawing/2014/main" val="2598460666"/>
                  </a:ext>
                </a:extLst>
              </a:tr>
              <a:tr h="269077">
                <a:tc>
                  <a:txBody>
                    <a:bodyPr/>
                    <a:lstStyle/>
                    <a:p>
                      <a:r>
                        <a:rPr lang="en-US" dirty="0"/>
                        <a:t> - Cancer</a:t>
                      </a:r>
                    </a:p>
                  </a:txBody>
                  <a:tcPr/>
                </a:tc>
                <a:extLst>
                  <a:ext uri="{0D108BD9-81ED-4DB2-BD59-A6C34878D82A}">
                    <a16:rowId xmlns:a16="http://schemas.microsoft.com/office/drawing/2014/main" val="2809444962"/>
                  </a:ext>
                </a:extLst>
              </a:tr>
              <a:tr h="269077">
                <a:tc>
                  <a:txBody>
                    <a:bodyPr/>
                    <a:lstStyle/>
                    <a:p>
                      <a:r>
                        <a:rPr lang="en-US" dirty="0"/>
                        <a:t> - Critical Illness</a:t>
                      </a:r>
                    </a:p>
                  </a:txBody>
                  <a:tcPr/>
                </a:tc>
                <a:extLst>
                  <a:ext uri="{0D108BD9-81ED-4DB2-BD59-A6C34878D82A}">
                    <a16:rowId xmlns:a16="http://schemas.microsoft.com/office/drawing/2014/main" val="3697635152"/>
                  </a:ext>
                </a:extLst>
              </a:tr>
              <a:tr h="269077">
                <a:tc>
                  <a:txBody>
                    <a:bodyPr/>
                    <a:lstStyle/>
                    <a:p>
                      <a:r>
                        <a:rPr lang="en-US" dirty="0"/>
                        <a:t> - Dental</a:t>
                      </a:r>
                    </a:p>
                  </a:txBody>
                  <a:tcPr/>
                </a:tc>
                <a:extLst>
                  <a:ext uri="{0D108BD9-81ED-4DB2-BD59-A6C34878D82A}">
                    <a16:rowId xmlns:a16="http://schemas.microsoft.com/office/drawing/2014/main" val="1704623318"/>
                  </a:ext>
                </a:extLst>
              </a:tr>
              <a:tr h="269077">
                <a:tc>
                  <a:txBody>
                    <a:bodyPr/>
                    <a:lstStyle/>
                    <a:p>
                      <a:r>
                        <a:rPr lang="en-US" dirty="0"/>
                        <a:t> - Vision</a:t>
                      </a:r>
                    </a:p>
                  </a:txBody>
                  <a:tcPr/>
                </a:tc>
                <a:extLst>
                  <a:ext uri="{0D108BD9-81ED-4DB2-BD59-A6C34878D82A}">
                    <a16:rowId xmlns:a16="http://schemas.microsoft.com/office/drawing/2014/main" val="1437816477"/>
                  </a:ext>
                </a:extLst>
              </a:tr>
              <a:tr h="269077">
                <a:tc>
                  <a:txBody>
                    <a:bodyPr/>
                    <a:lstStyle/>
                    <a:p>
                      <a:r>
                        <a:rPr lang="en-US" dirty="0"/>
                        <a:t> - Accident</a:t>
                      </a:r>
                    </a:p>
                  </a:txBody>
                  <a:tcPr/>
                </a:tc>
                <a:extLst>
                  <a:ext uri="{0D108BD9-81ED-4DB2-BD59-A6C34878D82A}">
                    <a16:rowId xmlns:a16="http://schemas.microsoft.com/office/drawing/2014/main" val="1939326508"/>
                  </a:ext>
                </a:extLst>
              </a:tr>
              <a:tr h="269077">
                <a:tc>
                  <a:txBody>
                    <a:bodyPr/>
                    <a:lstStyle/>
                    <a:p>
                      <a:r>
                        <a:rPr lang="en-US" dirty="0"/>
                        <a:t> - Flexible Spending Accounts</a:t>
                      </a:r>
                    </a:p>
                  </a:txBody>
                  <a:tcPr/>
                </a:tc>
                <a:extLst>
                  <a:ext uri="{0D108BD9-81ED-4DB2-BD59-A6C34878D82A}">
                    <a16:rowId xmlns:a16="http://schemas.microsoft.com/office/drawing/2014/main" val="3914390374"/>
                  </a:ext>
                </a:extLst>
              </a:tr>
              <a:tr h="269077">
                <a:tc>
                  <a:txBody>
                    <a:bodyPr/>
                    <a:lstStyle/>
                    <a:p>
                      <a:r>
                        <a:rPr lang="en-US" dirty="0"/>
                        <a:t> - Tricare Supplement</a:t>
                      </a:r>
                    </a:p>
                  </a:txBody>
                  <a:tcPr/>
                </a:tc>
                <a:extLst>
                  <a:ext uri="{0D108BD9-81ED-4DB2-BD59-A6C34878D82A}">
                    <a16:rowId xmlns:a16="http://schemas.microsoft.com/office/drawing/2014/main" val="134495374"/>
                  </a:ext>
                </a:extLst>
              </a:tr>
              <a:tr h="269077">
                <a:tc>
                  <a:txBody>
                    <a:bodyPr/>
                    <a:lstStyle/>
                    <a:p>
                      <a:r>
                        <a:rPr lang="en-US" dirty="0"/>
                        <a:t>- Mandatory Retirement</a:t>
                      </a:r>
                    </a:p>
                  </a:txBody>
                  <a:tcPr/>
                </a:tc>
                <a:extLst>
                  <a:ext uri="{0D108BD9-81ED-4DB2-BD59-A6C34878D82A}">
                    <a16:rowId xmlns:a16="http://schemas.microsoft.com/office/drawing/2014/main" val="3752605188"/>
                  </a:ext>
                </a:extLst>
              </a:tr>
              <a:tr h="269077">
                <a:tc>
                  <a:txBody>
                    <a:bodyPr/>
                    <a:lstStyle/>
                    <a:p>
                      <a:r>
                        <a:rPr lang="en-US" dirty="0"/>
                        <a:t>-  Supplemental Disability </a:t>
                      </a:r>
                    </a:p>
                  </a:txBody>
                  <a:tcPr/>
                </a:tc>
                <a:extLst>
                  <a:ext uri="{0D108BD9-81ED-4DB2-BD59-A6C34878D82A}">
                    <a16:rowId xmlns:a16="http://schemas.microsoft.com/office/drawing/2014/main" val="810879667"/>
                  </a:ext>
                </a:extLst>
              </a:tr>
            </a:tbl>
          </a:graphicData>
        </a:graphic>
      </p:graphicFrame>
      <p:sp>
        <p:nvSpPr>
          <p:cNvPr id="4" name="TextBox 3">
            <a:extLst>
              <a:ext uri="{FF2B5EF4-FFF2-40B4-BE49-F238E27FC236}">
                <a16:creationId xmlns:a16="http://schemas.microsoft.com/office/drawing/2014/main" id="{438182CF-F453-99C6-B9BF-68B32E1BC3CC}"/>
              </a:ext>
            </a:extLst>
          </p:cNvPr>
          <p:cNvSpPr txBox="1"/>
          <p:nvPr/>
        </p:nvSpPr>
        <p:spPr>
          <a:xfrm>
            <a:off x="4581554" y="4050539"/>
            <a:ext cx="4491613" cy="107721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 cannot make any changes to your mandatory retirement plan election once you’ve saved your </a:t>
            </a:r>
            <a:r>
              <a:rPr lang="en-US" sz="1600" b="1" dirty="0">
                <a:solidFill>
                  <a:prstClr val="black"/>
                </a:solidFill>
                <a:latin typeface="Times New Roman" panose="02020603050405020304" pitchFamily="18" charset="0"/>
                <a:cs typeface="Times New Roman" panose="02020603050405020304" pitchFamily="18" charset="0"/>
              </a:rPr>
              <a:t>election in Empyrean.  Even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it is within 30 days of your start date.  </a:t>
            </a:r>
          </a:p>
        </p:txBody>
      </p:sp>
      <p:sp>
        <p:nvSpPr>
          <p:cNvPr id="8" name="TextBox 7">
            <a:extLst>
              <a:ext uri="{FF2B5EF4-FFF2-40B4-BE49-F238E27FC236}">
                <a16:creationId xmlns:a16="http://schemas.microsoft.com/office/drawing/2014/main" id="{CCE3F119-6856-E46B-ACC5-AF2C98702AA5}"/>
              </a:ext>
            </a:extLst>
          </p:cNvPr>
          <p:cNvSpPr txBox="1"/>
          <p:nvPr/>
        </p:nvSpPr>
        <p:spPr>
          <a:xfrm>
            <a:off x="2057571" y="4050539"/>
            <a:ext cx="271306"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81568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4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65579" y="152574"/>
            <a:ext cx="8812844" cy="655252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185491" y="149920"/>
            <a:ext cx="8802399" cy="750847"/>
          </a:xfrm>
          <a:prstGeom prst="rect">
            <a:avLst/>
          </a:prstGeom>
        </p:spPr>
        <p:txBody>
          <a:bodyPr vert="horz" wrap="square" lIns="0" tIns="12065" rIns="0" bIns="0" rtlCol="0" anchor="ctr">
            <a:spAutoFit/>
          </a:bodyPr>
          <a:lstStyle/>
          <a:p>
            <a:pPr marL="12700" algn="ctr">
              <a:lnSpc>
                <a:spcPct val="100000"/>
              </a:lnSpc>
              <a:spcBef>
                <a:spcPts val="95"/>
              </a:spcBef>
            </a:pPr>
            <a:r>
              <a:rPr lang="en-US" sz="2400" b="1" dirty="0">
                <a:latin typeface="Times New Roman" panose="02020603050405020304" pitchFamily="18" charset="0"/>
                <a:cs typeface="Times New Roman" panose="02020603050405020304" pitchFamily="18" charset="0"/>
              </a:rPr>
              <a:t>CERTIFYING EMPLOYEE STATUS UNDER </a:t>
            </a:r>
            <a:br>
              <a:rPr lang="en-US" sz="2400" b="1" u="sng" dirty="0">
                <a:latin typeface="Times New Roman" panose="02020603050405020304" pitchFamily="18" charset="0"/>
                <a:cs typeface="Times New Roman" panose="02020603050405020304" pitchFamily="18" charset="0"/>
              </a:rPr>
            </a:br>
            <a:r>
              <a:rPr lang="en-US" sz="2400" b="1" u="sng" dirty="0">
                <a:latin typeface="Times New Roman" panose="02020603050405020304" pitchFamily="18" charset="0"/>
                <a:cs typeface="Times New Roman" panose="02020603050405020304" pitchFamily="18" charset="0"/>
              </a:rPr>
              <a:t>RETIREMENT REEMPLOYMENT LAWS</a:t>
            </a:r>
            <a:endParaRPr sz="2400" u="sng" dirty="0">
              <a:latin typeface="Times New Roman" panose="02020603050405020304" pitchFamily="18" charset="0"/>
              <a:cs typeface="Times New Roman" panose="02020603050405020304" pitchFamily="18" charset="0"/>
            </a:endParaRPr>
          </a:p>
        </p:txBody>
      </p:sp>
      <p:sp>
        <p:nvSpPr>
          <p:cNvPr id="6" name="object 6"/>
          <p:cNvSpPr/>
          <p:nvPr/>
        </p:nvSpPr>
        <p:spPr>
          <a:xfrm>
            <a:off x="4586691" y="1056319"/>
            <a:ext cx="4317164" cy="5450493"/>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652161" y="903744"/>
            <a:ext cx="3657600" cy="5798382"/>
          </a:xfrm>
          <a:prstGeom prst="rect">
            <a:avLst/>
          </a:prstGeom>
        </p:spPr>
        <p:txBody>
          <a:bodyPr vert="horz" wrap="square" lIns="0" tIns="90805" rIns="0" bIns="0" rtlCol="0">
            <a:spAutoFit/>
          </a:bodyPr>
          <a:lstStyle/>
          <a:p>
            <a:pPr marL="0" marR="254628"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new hires must complete this form (whether you are a retiree or not).</a:t>
            </a:r>
          </a:p>
          <a:p>
            <a:pPr marL="0" marR="508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Section A – enter your information</a:t>
            </a:r>
          </a:p>
          <a:p>
            <a:pPr marL="0" marR="508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0" algn="l" defTabSz="457200" rtl="0" eaLnBrk="1" fontAlgn="auto" latinLnBrk="0" hangingPunct="1">
              <a:lnSpc>
                <a:spcPct val="100000"/>
              </a:lnSpc>
              <a:spcBef>
                <a:spcPts val="0"/>
              </a:spcBef>
              <a:spcAft>
                <a:spcPts val="0"/>
              </a:spcAft>
              <a:buClrTx/>
              <a:buSzTx/>
              <a:buFontTx/>
              <a:buNone/>
              <a:tabLst/>
              <a:defRPr/>
            </a:pPr>
            <a:r>
              <a:rPr kumimoji="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Section C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891" marR="5080" lvl="0" indent="-34289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Check the “YES” box and select the correct retirement plan if </a:t>
            </a:r>
            <a:r>
              <a:rPr kumimoji="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have been receiving a monthly </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retirement </a:t>
            </a:r>
            <a:r>
              <a:rPr kumimoji="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from</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any of the agencies listed.</a:t>
            </a:r>
          </a:p>
          <a:p>
            <a:pPr marL="0" marR="508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891" marR="6351" lvl="0" indent="-34289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Check the “NO” box i</a:t>
            </a:r>
            <a:r>
              <a:rPr kumimoji="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 you have not been receiving a monthly retirement benefit</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from the NC Retirement Systems.</a:t>
            </a:r>
          </a:p>
          <a:p>
            <a:pPr marL="0" marR="6351"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6351"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Section D – sign and date the form</a:t>
            </a:r>
          </a:p>
          <a:p>
            <a:pPr marL="0" marR="6351"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100"/>
              </a:spcBef>
              <a:spcAft>
                <a:spcPts val="0"/>
              </a:spcAft>
              <a:buClrTx/>
              <a:buSzTx/>
              <a:buFontTx/>
              <a:buNone/>
              <a:tabLst/>
              <a:defRPr/>
            </a:pPr>
            <a:r>
              <a:rPr kumimoji="0" lang="en-US" b="1" i="0" u="none" strike="noStrike" kern="1200" cap="none" spc="-5"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SEND COMPLETED FORM TO PAM BRANN BY EMAIL OR FAX</a:t>
            </a:r>
            <a:endParaRPr kumimoji="0" lang="en-US"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6351"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bject 10"/>
          <p:cNvSpPr/>
          <p:nvPr/>
        </p:nvSpPr>
        <p:spPr>
          <a:xfrm>
            <a:off x="8069245" y="152573"/>
            <a:ext cx="914400" cy="914400"/>
          </a:xfrm>
          <a:custGeom>
            <a:avLst/>
            <a:gdLst/>
            <a:ahLst/>
            <a:cxnLst/>
            <a:rect l="l" t="t" r="r" b="b"/>
            <a:pathLst>
              <a:path w="1420495" h="1371600">
                <a:moveTo>
                  <a:pt x="1420368" y="0"/>
                </a:moveTo>
                <a:lnTo>
                  <a:pt x="0" y="0"/>
                </a:lnTo>
                <a:lnTo>
                  <a:pt x="473456" y="457200"/>
                </a:lnTo>
                <a:lnTo>
                  <a:pt x="963168" y="457200"/>
                </a:lnTo>
                <a:lnTo>
                  <a:pt x="963168" y="930097"/>
                </a:lnTo>
                <a:lnTo>
                  <a:pt x="1420368" y="1371600"/>
                </a:lnTo>
                <a:lnTo>
                  <a:pt x="1420368"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2"/>
          <p:cNvSpPr/>
          <p:nvPr/>
        </p:nvSpPr>
        <p:spPr>
          <a:xfrm>
            <a:off x="160355" y="5791025"/>
            <a:ext cx="914400" cy="914400"/>
          </a:xfrm>
          <a:custGeom>
            <a:avLst/>
            <a:gdLst/>
            <a:ahLst/>
            <a:cxnLst/>
            <a:rect l="l" t="t" r="r" b="b"/>
            <a:pathLst>
              <a:path w="1420495" h="1371600">
                <a:moveTo>
                  <a:pt x="0" y="0"/>
                </a:moveTo>
                <a:lnTo>
                  <a:pt x="0" y="1371600"/>
                </a:lnTo>
                <a:lnTo>
                  <a:pt x="1420368" y="1371600"/>
                </a:lnTo>
                <a:lnTo>
                  <a:pt x="946912" y="914400"/>
                </a:lnTo>
                <a:lnTo>
                  <a:pt x="457200" y="914400"/>
                </a:lnTo>
                <a:lnTo>
                  <a:pt x="457200" y="441502"/>
                </a:lnTo>
                <a:lnTo>
                  <a:pt x="0"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100484" y="90435"/>
            <a:ext cx="8943032" cy="6696864"/>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4D02E69-361E-B140-F09F-9EFAB8551DB4}"/>
              </a:ext>
            </a:extLst>
          </p:cNvPr>
          <p:cNvSpPr txBox="1"/>
          <p:nvPr/>
        </p:nvSpPr>
        <p:spPr>
          <a:xfrm>
            <a:off x="100484" y="90435"/>
            <a:ext cx="8943032" cy="6771084"/>
          </a:xfrm>
          <a:prstGeom prst="rect">
            <a:avLst/>
          </a:prstGeom>
          <a:noFill/>
          <a:ln>
            <a:noFill/>
          </a:ln>
        </p:spPr>
        <p:txBody>
          <a:bodyPr wrap="square" rtlCol="0">
            <a:spAutoFit/>
          </a:bodyPr>
          <a:lstStyle/>
          <a:p>
            <a:pPr marL="0" marR="3810" lvl="0" indent="0" algn="ctr" defTabSz="914400" rtl="0" eaLnBrk="1" fontAlgn="auto" latinLnBrk="0" hangingPunct="1">
              <a:buClrTx/>
              <a:buSzTx/>
              <a:buFontTx/>
              <a:buNone/>
              <a:tabLst/>
              <a:defRPr/>
            </a:pPr>
            <a:r>
              <a:rPr kumimoji="0" lang="en-US" sz="2400" b="1" i="0" u="sng" strike="noStrike" kern="0" cap="none" normalizeH="0" noProof="0" dirty="0">
                <a:ln>
                  <a:noFill/>
                </a:ln>
                <a:effectLst/>
                <a:uLnTx/>
                <a:latin typeface="Times New Roman" panose="02020603050405020304" pitchFamily="18" charset="0"/>
                <a:ea typeface="+mn-ea"/>
                <a:cs typeface="Times New Roman" panose="02020603050405020304" pitchFamily="18" charset="0"/>
              </a:rPr>
              <a:t>HOW TO LOGIN AND ENROLL</a:t>
            </a:r>
          </a:p>
          <a:p>
            <a:pPr marL="0" marR="280670" lvl="0" indent="0" algn="ctr"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As a new hire, you have 30 days from your start date to enroll in benefits</a:t>
            </a:r>
          </a:p>
          <a:p>
            <a:pPr marL="0" marR="6350" lvl="0" indent="13970" algn="l" defTabSz="914400" rtl="0" eaLnBrk="1" fontAlgn="auto" latinLnBrk="0" hangingPunct="1">
              <a:buClrTx/>
              <a:buSzTx/>
              <a:buFontTx/>
              <a:buNone/>
              <a:tabLst/>
              <a:defRPr/>
            </a:pPr>
            <a:endParaRPr lang="en-US" sz="800"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0" marR="0"/>
            <a:r>
              <a:rPr lang="en-US" sz="1400" b="1" kern="0" dirty="0">
                <a:effectLst/>
                <a:latin typeface="Times New Roman" panose="02020603050405020304" pitchFamily="18" charset="0"/>
                <a:ea typeface="Arial" panose="020B0604020202020204" pitchFamily="34" charset="0"/>
                <a:cs typeface="Times New Roman" panose="02020603050405020304" pitchFamily="18" charset="0"/>
              </a:rPr>
              <a:t>You can log into both benefit systems by using the UNC System website:</a:t>
            </a:r>
            <a:endParaRPr lang="en-US" sz="1400" kern="0" dirty="0">
              <a:effectLst/>
              <a:latin typeface="Times New Roman" panose="02020603050405020304" pitchFamily="18" charset="0"/>
              <a:ea typeface="Arial" panose="020B0604020202020204" pitchFamily="34" charset="0"/>
              <a:cs typeface="Times New Roman" panose="02020603050405020304" pitchFamily="18" charset="0"/>
            </a:endParaRPr>
          </a:p>
          <a:p>
            <a:pPr marL="231775" marR="0"/>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https://myapps.northcarolina.edu/hr/benefits-leave/health-and-welfare-benefits/health-benefits-enrollment/</a:t>
            </a:r>
            <a:endPar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L="231775" marR="0" indent="-231775"/>
            <a:endParaRPr lang="en-US" sz="800" b="1" kern="0" dirty="0">
              <a:effectLst/>
              <a:latin typeface="Times New Roman" panose="02020603050405020304" pitchFamily="18" charset="0"/>
              <a:ea typeface="Arial" panose="020B0604020202020204" pitchFamily="34" charset="0"/>
              <a:cs typeface="Times New Roman" panose="02020603050405020304" pitchFamily="18" charset="0"/>
            </a:endParaRPr>
          </a:p>
          <a:p>
            <a:pPr marL="231775" marR="0" indent="-231775"/>
            <a:r>
              <a:rPr lang="en-US" sz="1400" b="1" kern="0" dirty="0">
                <a:effectLst/>
                <a:latin typeface="Times New Roman" panose="02020603050405020304" pitchFamily="18" charset="0"/>
                <a:ea typeface="Arial" panose="020B0604020202020204" pitchFamily="34" charset="0"/>
                <a:cs typeface="Times New Roman" panose="02020603050405020304" pitchFamily="18" charset="0"/>
              </a:rPr>
              <a:t>To log into both benefit systems – </a:t>
            </a:r>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Username is your ECU email address and Password is your ECU passphrase </a:t>
            </a:r>
          </a:p>
          <a:p>
            <a:pPr marL="231775" marR="0" indent="-4763"/>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(the same login information you use for your ECU computer)</a:t>
            </a:r>
          </a:p>
          <a:p>
            <a:pPr marL="0" marR="0"/>
            <a:endParaRPr lang="en-US" sz="800" b="1" kern="0" dirty="0">
              <a:effectLst/>
              <a:latin typeface="Times New Roman" panose="02020603050405020304" pitchFamily="18" charset="0"/>
              <a:ea typeface="Arial" panose="020B0604020202020204" pitchFamily="34" charset="0"/>
              <a:cs typeface="Times New Roman" panose="02020603050405020304" pitchFamily="18" charset="0"/>
            </a:endParaRPr>
          </a:p>
          <a:p>
            <a:pPr marL="231775" marR="2040255" lvl="0" algn="l" defTabSz="914400" rtl="0" eaLnBrk="1" fontAlgn="auto" latinLnBrk="0" hangingPunct="1">
              <a:buClrTx/>
              <a:buSzTx/>
              <a:buFontTx/>
              <a:buNone/>
              <a:tabLst/>
              <a:defRPr/>
            </a:pPr>
            <a:r>
              <a:rPr kumimoji="0" lang="en-US" sz="1400" b="1" i="0" u="none" strike="noStrike" kern="0" cap="none" normalizeH="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eBenefits</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1400" b="0" i="0" u="none"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https://www.ebenefitsnow.com/sso/saml/ECU</a:t>
            </a:r>
            <a:endParaRPr kumimoji="0" lang="en-US" sz="1400" b="1"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682625" marR="0" lvl="0" indent="-220663" algn="l" defTabSz="9144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682625" marR="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For Step-By-Step enrollment instructions in the eBenefits system:</a:t>
            </a:r>
          </a:p>
          <a:p>
            <a:pPr marL="682625" marR="0" lvl="0" indent="-220663" algn="l" defTabSz="914400" rtl="0" eaLnBrk="1" fontAlgn="auto" latinLnBrk="0" hangingPunct="1">
              <a:buClrTx/>
              <a:buSzTx/>
              <a:buFontTx/>
              <a:buNone/>
              <a:tabLst/>
              <a:defRPr/>
            </a:pPr>
            <a:r>
              <a:rPr kumimoji="0" lang="en-US" sz="1200" b="0" i="0" u="sng"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https://humanresources.ecu.edu/wp-content/pv-uploads/sites/21/2019/10/SSO-Benefits-Job-Aid.pdf</a:t>
            </a:r>
            <a:r>
              <a:rPr kumimoji="0" lang="en-US" sz="1200" b="0" i="0" u="sng"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682625" marR="0" lvl="0" indent="-220663" algn="l" defTabSz="914400" rtl="0" eaLnBrk="1" fontAlgn="auto" latinLnBrk="0" hangingPunct="1">
              <a:buClrTx/>
              <a:buSzTx/>
              <a:buFontTx/>
              <a:buNone/>
              <a:tabLst/>
              <a:defRPr/>
            </a:pPr>
            <a:endParaRPr kumimoji="0" lang="en-US" sz="600" b="0" i="0" u="sng"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682625" marR="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Any questions, concerns or if you need assistance with enrollment: </a:t>
            </a:r>
          </a:p>
          <a:p>
            <a:pPr marL="682625" indent="-220663" defTabSz="914400">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Eligibility &amp; Enrollment Customer Service Center at 855-859-0966, Monday-Friday 8am-5pm </a:t>
            </a:r>
          </a:p>
          <a:p>
            <a:pPr marL="682625" marR="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ECU Benefits Department at 252-328-9887, Monday-Friday 8am-5pm</a:t>
            </a:r>
          </a:p>
          <a:p>
            <a:pPr marL="117475" marR="0" lvl="0" indent="0" algn="l" defTabSz="914400" rtl="0" eaLnBrk="1" fontAlgn="auto" latinLnBrk="0" hangingPunct="1">
              <a:buClrTx/>
              <a:buSzTx/>
              <a:buFontTx/>
              <a:buNone/>
              <a:tabLst/>
              <a:defRPr/>
            </a:pPr>
            <a:endParaRPr kumimoji="0" lang="en-US" sz="10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231775" marR="0" lvl="0" algn="l" defTabSz="914400" rtl="0" eaLnBrk="1" fontAlgn="auto" latinLnBrk="0" hangingPunct="1">
              <a:buClrTx/>
              <a:buSzTx/>
              <a:buFontTx/>
              <a:buNone/>
              <a:tabLst/>
              <a:defRPr/>
            </a:pPr>
            <a:r>
              <a:rPr kumimoji="0" lang="en-US" sz="1400" b="1"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Empyrean</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1400" kern="0" dirty="0">
                <a:solidFill>
                  <a:srgbClr val="0000FF"/>
                </a:solidFill>
                <a:latin typeface="Times New Roman" panose="02020603050405020304" pitchFamily="18" charset="0"/>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https://compass.empyreanbenefits.com/unc/spsso/company/ecu</a:t>
            </a:r>
            <a:endParaRPr kumimoji="0" lang="en-US" sz="1400" b="1"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682625" marR="0" lvl="0" indent="-220663" algn="l" defTabSz="914400" rtl="0" eaLnBrk="1" fontAlgn="auto" latinLnBrk="0" hangingPunct="1">
              <a:buClrTx/>
              <a:buSzTx/>
              <a:buFontTx/>
              <a:buNone/>
              <a:tabLst/>
              <a:defRPr/>
            </a:pPr>
            <a:endParaRPr lang="en-US" sz="800" b="1"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682625" indent="-220663" defTabSz="914400">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For Step-By-Step enrollment instructions in the Empyrean system:</a:t>
            </a:r>
          </a:p>
          <a:p>
            <a:pPr marL="682625" marR="6604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https://myapps.northcarolina.edu/hr/download/588/system-group-life-insurance/12282/employee-stepbystep-enrollment-guide-for-compass.pdf</a:t>
            </a:r>
            <a:r>
              <a:rPr kumimoji="0" lang="en-US" sz="900" b="0" i="0" u="none"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a:p>
            <a:pPr marL="682625" marR="66040" lvl="0" indent="-220663" algn="l" defTabSz="914400" rtl="0" eaLnBrk="1" fontAlgn="auto" latinLnBrk="0" hangingPunct="1">
              <a:buClrTx/>
              <a:buSzTx/>
              <a:buFontTx/>
              <a:buNone/>
              <a:tabLst/>
              <a:defRPr/>
            </a:pPr>
            <a:endParaRPr kumimoji="0" lang="en-US" sz="600" b="0" i="0" u="none"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682625" marR="6604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Any questions, concerns or if you need assistance with enrollment:</a:t>
            </a:r>
          </a:p>
          <a:p>
            <a:pPr marL="682625" marR="6604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Empyrean University Benefits Service Center at 833-862-1490, Monday-Friday 9am-5pm </a:t>
            </a:r>
          </a:p>
          <a:p>
            <a:pPr marL="682625" marR="66040" lvl="0" indent="-220663" algn="l" defTabSz="914400" rtl="0" eaLnBrk="1" fontAlgn="auto" latinLnBrk="0" hangingPunct="1">
              <a:buClrTx/>
              <a:buSzTx/>
              <a:buFontTx/>
              <a:buNone/>
              <a:tabLst/>
              <a:defRPr/>
            </a:pPr>
            <a:r>
              <a:rPr kumimoji="0" lang="en-US" sz="12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ECU Benefits Department at 252-328-9887, Monday-Friday 8am-5pm</a:t>
            </a:r>
          </a:p>
          <a:p>
            <a:pPr marL="57150" marR="66040" lvl="0" indent="0" algn="l" defTabSz="9144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a:r>
              <a:rPr lang="en-US" sz="1400" b="1" kern="0" dirty="0">
                <a:latin typeface="Times New Roman" panose="02020603050405020304" pitchFamily="18" charset="0"/>
                <a:ea typeface="Arial" panose="020B0604020202020204" pitchFamily="34" charset="0"/>
                <a:cs typeface="Times New Roman" panose="02020603050405020304" pitchFamily="18" charset="0"/>
              </a:rPr>
              <a:t>A</a:t>
            </a:r>
            <a:r>
              <a:rPr lang="en-US" sz="1400" b="1" kern="0" dirty="0">
                <a:effectLst/>
                <a:latin typeface="Times New Roman" panose="02020603050405020304" pitchFamily="18" charset="0"/>
                <a:ea typeface="Arial" panose="020B0604020202020204" pitchFamily="34" charset="0"/>
                <a:cs typeface="Times New Roman" panose="02020603050405020304" pitchFamily="18" charset="0"/>
              </a:rPr>
              <a:t>dditional information</a:t>
            </a:r>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 about University Benefits can be found at the websites below:</a:t>
            </a:r>
          </a:p>
          <a:p>
            <a:pPr marL="114300" marR="0"/>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State Health Plan – </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www.shpnc.org</a:t>
            </a:r>
            <a:r>
              <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p>
          <a:p>
            <a:pPr marL="114300" marR="0"/>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NCFlex benefits – </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www.ncflex.org</a:t>
            </a:r>
            <a:endPar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L="114300" marR="0"/>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UNC System benefits – </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https://myapps.northcarolina.edu/hr/benefits-leave</a:t>
            </a:r>
            <a:endPar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L="114300" marR="0"/>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Mandatory retirement plans – </a:t>
            </a:r>
          </a:p>
          <a:p>
            <a:pPr marL="346075" marR="0"/>
            <a:r>
              <a:rPr lang="en-US" sz="1400" kern="0" dirty="0">
                <a:latin typeface="Times New Roman" panose="02020603050405020304" pitchFamily="18" charset="0"/>
                <a:ea typeface="Arial" panose="020B0604020202020204" pitchFamily="34" charset="0"/>
                <a:cs typeface="Times New Roman" panose="02020603050405020304" pitchFamily="18" charset="0"/>
              </a:rPr>
              <a:t>Teachers’ and State Employees’ Retirement System (TSERS)</a:t>
            </a:r>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www.myncretirement.com</a:t>
            </a:r>
            <a:endPar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L="346075" marR="0"/>
            <a:r>
              <a:rPr lang="en-US" sz="1400" kern="0" dirty="0">
                <a:latin typeface="Times New Roman" panose="02020603050405020304" pitchFamily="18" charset="0"/>
                <a:ea typeface="Arial" panose="020B0604020202020204" pitchFamily="34" charset="0"/>
                <a:cs typeface="Times New Roman" panose="02020603050405020304" pitchFamily="18" charset="0"/>
              </a:rPr>
              <a:t>Optional Retirement Program (ORP)</a:t>
            </a:r>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https://myapps.northcarolina.edu/hr/benefits-leave/retirement/orp/</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marL="111125"/>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Supplemental long-term </a:t>
            </a:r>
            <a:r>
              <a:rPr lang="en-US" sz="1400" kern="0" dirty="0">
                <a:latin typeface="Times New Roman" panose="02020603050405020304" pitchFamily="18" charset="0"/>
                <a:ea typeface="Arial" panose="020B0604020202020204" pitchFamily="34" charset="0"/>
                <a:cs typeface="Times New Roman" panose="02020603050405020304" pitchFamily="18" charset="0"/>
              </a:rPr>
              <a:t>d</a:t>
            </a:r>
            <a:r>
              <a:rPr lang="en-US" sz="1400" kern="0" dirty="0">
                <a:effectLst/>
                <a:latin typeface="Times New Roman" panose="02020603050405020304" pitchFamily="18" charset="0"/>
                <a:ea typeface="Arial" panose="020B0604020202020204" pitchFamily="34" charset="0"/>
                <a:cs typeface="Times New Roman" panose="02020603050405020304" pitchFamily="18" charset="0"/>
              </a:rPr>
              <a:t>isability – </a:t>
            </a:r>
            <a:r>
              <a:rPr lang="en-US" sz="1400" u="sng"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https://myapps.northcarolina.edu/hr/service/</a:t>
            </a:r>
            <a:r>
              <a:rPr lang="en-US" sz="1400" kern="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sz="1400" b="0" i="0" u="sng" strike="noStrike" kern="0" cap="none" normalizeH="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6772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3892" y="83127"/>
            <a:ext cx="8977744" cy="6684357"/>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83128" y="928902"/>
            <a:ext cx="8977744" cy="5993949"/>
          </a:xfrm>
          <a:prstGeom prst="rect">
            <a:avLst/>
          </a:prstGeom>
        </p:spPr>
        <p:txBody>
          <a:bodyPr vert="horz" wrap="square" lIns="0" tIns="22860" rIns="0" bIns="0" rtlCol="0">
            <a:spAutoFit/>
          </a:bodyPr>
          <a:lstStyle/>
          <a:p>
            <a:pPr marL="284163" marR="0" lvl="0" indent="-231775"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elect to add a dependent(s) to medical coverage, you will be required to upload dependent verification documentation into your “Document Center” in eBenefits within 30 days of your start date (new hires).  </a:t>
            </a:r>
          </a:p>
          <a:p>
            <a:pPr marL="52388" marR="0" lvl="0"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need assistance with uploading the documentation, contact the ECU Benefits Department at 252-328-9887.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ECU Benefits Department must approve the documentation before your dependent(s) is added to your insurance. </a:t>
            </a:r>
          </a:p>
          <a:p>
            <a:pPr marL="58738" marR="0" lvl="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Failure to provide the required documentation will result in termination of dependent(s) coverage.  </a:t>
            </a:r>
          </a:p>
          <a:p>
            <a:pPr marL="58738" marR="0" lvl="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Dependent children can remain on your plan until the last day of the month in which they turn 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8738" marR="0" lvl="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Acceptable Dependent Verification Documentation:</a:t>
            </a:r>
          </a:p>
          <a:p>
            <a:pPr marL="457200" marR="0" lvl="0" indent="-223838"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Legal Married Spouse </a:t>
            </a: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Pages 1 and 2 of employee's most recent Federal Income Tax Return (1040, 1040A, or 1040EX) as filed with the IRS, listing the spouse OR official marriage certificate PLUS current billing statement for motor vehicle payment, utility bill or other financial statement or loan showing employee and spouse at the same address.</a:t>
            </a:r>
          </a:p>
          <a:p>
            <a:pPr marL="457200" marR="0" lvl="0" indent="-223838"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Biological Child </a:t>
            </a: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the age of 26) – Pages 1 and 2 of employee's most recent Federal Income Tax Return (1040, 1040A, or 1040EX) as filed with the IRS, listing child as dependent OR birth certificate with subscriber's name listed as parent.</a:t>
            </a:r>
          </a:p>
          <a:p>
            <a:pPr marL="457200" marR="0" lvl="0" indent="-223838"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Stepchild </a:t>
            </a: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the age of 26) – Pages 1 and 2 of employee's most recent Federal Income Tax Return (1040, 1040A, or 1040EX) as filed with the IRS, listing stepchild as dependent OR birth certificate PLUS marriage certificate (indicating employee's spouse is married to employee).</a:t>
            </a:r>
          </a:p>
          <a:p>
            <a:pPr marL="457200" marR="0" lvl="0" indent="-223838"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Adopted Child </a:t>
            </a: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the age of 26) – Pages 1 and 2 of employee's most recent Federal Income Tax Return (1040, 1040A, or 1040EX) as filed with the IRS, listing adopted child as dependent OR international adoption papers from country of adoption/papers from adoption agency showing intent to adopt</a:t>
            </a:r>
          </a:p>
          <a:p>
            <a:pPr marL="457200" marR="0" lvl="0" indent="-223838"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Foster Child </a:t>
            </a:r>
            <a:r>
              <a:rPr kumimoji="0" lang="en-US" sz="14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the age of 26) – Evidence of a legitimate foster child relationship, identifying the foster child by name and setting forth all relevant aspects of the relationship.</a:t>
            </a:r>
          </a:p>
          <a:p>
            <a:pPr marL="457200" marR="0" lvl="0" indent="-223838"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15888" marR="0" lvl="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additional documents approved by the State Health Plan, visit www.shpnc.org and click ‘eBenefits’ and click ‘List of Required Documentation for Dependent Eligibility’.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4" name="TextBox 3">
            <a:extLst>
              <a:ext uri="{FF2B5EF4-FFF2-40B4-BE49-F238E27FC236}">
                <a16:creationId xmlns:a16="http://schemas.microsoft.com/office/drawing/2014/main" id="{A2AEE6DC-27E1-2765-B992-B4CD25F63EA9}"/>
              </a:ext>
            </a:extLst>
          </p:cNvPr>
          <p:cNvSpPr txBox="1"/>
          <p:nvPr/>
        </p:nvSpPr>
        <p:spPr>
          <a:xfrm>
            <a:off x="73892" y="90516"/>
            <a:ext cx="8977744" cy="830997"/>
          </a:xfrm>
          <a:prstGeom prst="rect">
            <a:avLst/>
          </a:prstGeom>
          <a:noFill/>
        </p:spPr>
        <p:txBody>
          <a:bodyPr wrap="square" rtlCol="0">
            <a:spAutoFit/>
          </a:bodyPr>
          <a:lstStyle/>
          <a:p>
            <a:pPr marL="0" marR="422275"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IMPORTANT INFORMATION IF YOU ARE </a:t>
            </a:r>
          </a:p>
          <a:p>
            <a:pPr marL="0" marR="422275"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ENROLLING DEPENDENTS</a:t>
            </a:r>
          </a:p>
        </p:txBody>
      </p:sp>
    </p:spTree>
    <p:extLst>
      <p:ext uri="{BB962C8B-B14F-4D97-AF65-F5344CB8AC3E}">
        <p14:creationId xmlns:p14="http://schemas.microsoft.com/office/powerpoint/2010/main" val="2231941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3892" y="83127"/>
            <a:ext cx="8977744" cy="6684357"/>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92364" y="544792"/>
            <a:ext cx="8977744" cy="6270947"/>
          </a:xfrm>
          <a:prstGeom prst="rect">
            <a:avLst/>
          </a:prstGeom>
        </p:spPr>
        <p:txBody>
          <a:bodyPr vert="horz" wrap="square" lIns="0" tIns="22860" rIns="0" bIns="0" rtlCol="0">
            <a:spAutoFit/>
          </a:bodyPr>
          <a:lstStyle/>
          <a:p>
            <a:pPr marL="57150" marR="0" lvl="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Verify that your mailing address is correct in eBenefits and Empyrean.  </a:t>
            </a:r>
          </a:p>
          <a:p>
            <a:pPr marL="57150" marR="0" lvl="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it is incorrect, you can update it in PiratePort.</a:t>
            </a:r>
          </a:p>
          <a:p>
            <a:pPr marL="57150" marR="0" lvl="0"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 marR="5080"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effectLst/>
                <a:uLnTx/>
                <a:uFill>
                  <a:solidFill>
                    <a:srgbClr val="36495F"/>
                  </a:solidFill>
                </a:uFill>
                <a:latin typeface="Times New Roman" panose="02020603050405020304" pitchFamily="18" charset="0"/>
                <a:ea typeface="+mn-ea"/>
                <a:cs typeface="Times New Roman" panose="02020603050405020304" pitchFamily="18" charset="0"/>
              </a:rPr>
              <a:t>Medical</a:t>
            </a:r>
            <a:r>
              <a:rPr kumimoji="0" lang="en-US" sz="1400" b="1" i="0" u="none"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rPr>
              <a:t> –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card is mailed to new hires. Register at </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www.bcbsnc.com</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print/request additional cards and access your account.  You can also call 1-888-234-2416.  If you need your card sooner than you receive it through the mail, please contact the ECU Benefits Department.  You will receive a new card each year that you are enrolled in medical insurance.  Mobile app – Blue Connect NC</a:t>
            </a:r>
          </a:p>
          <a:p>
            <a:pPr marL="57150" marR="5080"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endParaRPr kumimoji="0" lang="en-US" sz="10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 marR="487668"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effectLst/>
                <a:uLnTx/>
                <a:uFill>
                  <a:solidFill>
                    <a:srgbClr val="36495F"/>
                  </a:solidFill>
                </a:uFill>
                <a:latin typeface="Times New Roman" panose="02020603050405020304" pitchFamily="18" charset="0"/>
                <a:ea typeface="+mn-ea"/>
                <a:cs typeface="Times New Roman" panose="02020603050405020304" pitchFamily="18" charset="0"/>
              </a:rPr>
              <a:t>Dental</a:t>
            </a:r>
            <a:r>
              <a:rPr kumimoji="0" lang="en-US" sz="1400" b="1" i="0" u="none" strike="noStrike" kern="0" cap="none" spc="0" normalizeH="0" noProof="0" dirty="0">
                <a:ln>
                  <a:noFill/>
                </a:ln>
                <a:effectLst/>
                <a:uLnTx/>
                <a:uFill>
                  <a:solidFill>
                    <a:srgbClr val="36495F"/>
                  </a:solidFill>
                </a:uFill>
                <a:latin typeface="Times New Roman" panose="02020603050405020304" pitchFamily="18" charset="0"/>
                <a:ea typeface="+mn-ea"/>
                <a:cs typeface="Times New Roman" panose="02020603050405020304" pitchFamily="18" charset="0"/>
              </a:rPr>
              <a:t> </a:t>
            </a:r>
            <a:r>
              <a:rPr kumimoji="0" lang="en-US" sz="1400" b="1" i="0" u="none" strike="noStrike" kern="0" cap="none" spc="0" normalizeH="0" noProof="0" dirty="0">
                <a:ln>
                  <a:noFill/>
                </a:ln>
                <a:solidFill>
                  <a:srgbClr val="36495F"/>
                </a:solidFill>
                <a:effectLst/>
                <a:uLnTx/>
                <a:uFill>
                  <a:solidFill>
                    <a:srgbClr val="36495F"/>
                  </a:solidFill>
                </a:uFill>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noProof="0" dirty="0">
                <a:ln>
                  <a:noFill/>
                </a:ln>
                <a:solidFill>
                  <a:srgbClr val="36495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card is mailed to new hires.  Register at </a:t>
            </a:r>
            <a:r>
              <a:rPr kumimoji="0" lang="en-US" sz="1400" b="0" i="0" u="sng"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www.mybenefits.metlife.com</a:t>
            </a:r>
            <a:r>
              <a:rPr kumimoji="0" lang="en-US" sz="1400" b="0" i="0" u="none"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
                  <a:solidFill>
                    <a:srgbClr val="0066FF"/>
                  </a:solidFill>
                </a:uFill>
                <a:latin typeface="Times New Roman" panose="02020603050405020304" pitchFamily="18" charset="0"/>
                <a:ea typeface="+mn-ea"/>
                <a:cs typeface="Times New Roman" panose="02020603050405020304" pitchFamily="18" charset="0"/>
              </a:rPr>
              <a:t>and print/request additional cards and access your account.  Enter</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NCFlex as the employer when you register.  If you need your card sooner than you receive it through the mail, please contact the ECU Benefits Department.  Mobile app – MetLife US</a:t>
            </a:r>
          </a:p>
          <a:p>
            <a:pPr marL="57150" marR="0" lvl="0" defTabSz="457200" rtl="0" eaLnBrk="1" fontAlgn="auto" latinLnBrk="0" hangingPunct="1">
              <a:lnSpc>
                <a:spcPct val="100000"/>
              </a:lnSpc>
              <a:spcBef>
                <a:spcPts val="0"/>
              </a:spcBef>
              <a:spcAft>
                <a:spcPts val="0"/>
              </a:spcAft>
              <a:buClr>
                <a:srgbClr val="36495F"/>
              </a:buClr>
              <a:buSzTx/>
              <a:buFontTx/>
              <a:buNone/>
              <a:tabLst/>
              <a:defRPr/>
            </a:pPr>
            <a:endParaRPr kumimoji="0" lang="en-US" sz="10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 marR="0"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effectLst/>
                <a:uLnTx/>
                <a:uFillTx/>
                <a:latin typeface="Times New Roman" panose="02020603050405020304" pitchFamily="18" charset="0"/>
                <a:ea typeface="+mn-ea"/>
                <a:cs typeface="Times New Roman" panose="02020603050405020304" pitchFamily="18" charset="0"/>
              </a:rPr>
              <a:t>Vision</a:t>
            </a:r>
            <a:r>
              <a:rPr kumimoji="0" lang="en-US" sz="1400" b="1" i="0" u="none" strike="noStrike" kern="0" cap="none" spc="0"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0" cap="none" spc="0" normalizeH="0" noProof="0" dirty="0">
                <a:ln>
                  <a:noFill/>
                </a:ln>
                <a:solidFill>
                  <a:srgbClr val="36495F"/>
                </a:solidFill>
                <a:effectLst/>
                <a:uLnTx/>
                <a:uFill>
                  <a:solidFill>
                    <a:srgbClr val="36495F"/>
                  </a:solidFill>
                </a:uFill>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noProof="0" dirty="0">
                <a:ln>
                  <a:noFill/>
                </a:ln>
                <a:solidFill>
                  <a:srgbClr val="36495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card is mailed to new hires. Register at </a:t>
            </a:r>
            <a:r>
              <a:rPr kumimoji="0" lang="en-US" sz="1400" b="0" i="0" u="sng"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www.eyemedvisioncare.com/NCFlex</a:t>
            </a:r>
            <a:r>
              <a:rPr kumimoji="0" lang="en-US" sz="1400" b="0" i="0" u="none"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
                  <a:solidFill>
                    <a:srgbClr val="0066FF"/>
                  </a:solidFill>
                </a:uFill>
                <a:latin typeface="Times New Roman" panose="02020603050405020304" pitchFamily="18" charset="0"/>
                <a:ea typeface="+mn-ea"/>
                <a:cs typeface="Times New Roman" panose="02020603050405020304" pitchFamily="18" charset="0"/>
              </a:rPr>
              <a:t>and print/request a</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dditional cards and access your account.  You can also call 1-866-248-1939. If you need your card sooner than you receive it through the mail, please contact the ECU Benefits Department.  ID cards are not typically required to visit a provider.  </a:t>
            </a:r>
          </a:p>
          <a:p>
            <a:pPr marL="57150" marR="0"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Mobile app – EyeMed  </a:t>
            </a:r>
          </a:p>
          <a:p>
            <a:pPr marL="57150" marR="162556"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endParaRPr kumimoji="0" lang="en-US" sz="1000" b="1" i="0" u="heavy" strike="noStrike" kern="0" cap="none" spc="0" normalizeH="0" noProof="0" dirty="0">
              <a:ln>
                <a:noFill/>
              </a:ln>
              <a:solidFill>
                <a:srgbClr val="36495F"/>
              </a:solidFill>
              <a:effectLst/>
              <a:uLnTx/>
              <a:uFill>
                <a:solidFill>
                  <a:srgbClr val="36495F"/>
                </a:solidFill>
              </a:uFill>
              <a:latin typeface="Times New Roman" panose="02020603050405020304" pitchFamily="18" charset="0"/>
              <a:ea typeface="+mn-ea"/>
              <a:cs typeface="Times New Roman" panose="02020603050405020304" pitchFamily="18" charset="0"/>
            </a:endParaRPr>
          </a:p>
          <a:p>
            <a:pPr marL="57150" marR="162556"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effectLst/>
                <a:uLnTx/>
                <a:latin typeface="Times New Roman" panose="02020603050405020304" pitchFamily="18" charset="0"/>
                <a:ea typeface="+mn-ea"/>
                <a:cs typeface="Times New Roman" panose="02020603050405020304" pitchFamily="18" charset="0"/>
              </a:rPr>
              <a:t>Flexible Spending Accounts (FSA)</a:t>
            </a:r>
            <a:r>
              <a:rPr kumimoji="0" lang="en-US" sz="1400" b="1" i="0" u="none" strike="noStrike" kern="0" cap="none" spc="0" normalizeH="0" noProof="0" dirty="0">
                <a:ln>
                  <a:noFill/>
                </a:ln>
                <a:effectLst/>
                <a:uLnTx/>
                <a:latin typeface="Times New Roman" panose="02020603050405020304" pitchFamily="18" charset="0"/>
                <a:ea typeface="+mn-ea"/>
                <a:cs typeface="Times New Roman" panose="02020603050405020304" pitchFamily="18" charset="0"/>
              </a:rPr>
              <a:t> </a:t>
            </a:r>
            <a:r>
              <a:rPr kumimoji="0" lang="en-US" sz="1400" b="1" i="0" u="none"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rPr>
              <a:t>–</a:t>
            </a:r>
            <a:r>
              <a:rPr kumimoji="0" lang="en-US" sz="1400" b="0" i="0" u="none" strike="noStrike" kern="0" cap="none" spc="0" normalizeH="0" noProof="0" dirty="0">
                <a:ln>
                  <a:noFill/>
                </a:ln>
                <a:solidFill>
                  <a:srgbClr val="36495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convenience card is mailed to first-time users (for those that have both health care and dependent day care, only one card is issued) and only re-issued if reported lost or stolen, or once it expires after three years (valid through date is listed on the card).  Register at </a:t>
            </a:r>
            <a:r>
              <a:rPr kumimoji="0" lang="en-US" sz="1400" b="0" i="0" u="sng"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rPr>
              <a:t>www.ncflex.padmin.com</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print/request additional cards and access your account(s) (including balances).  You can also call 1-866-916-3475.  Also, a claims kit is mailed yearly to participants and can also be found at </a:t>
            </a:r>
            <a:r>
              <a:rPr kumimoji="0" lang="en-US" sz="1400" b="0" i="0" u="sng"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www.ncflex.org</a:t>
            </a:r>
            <a:r>
              <a:rPr kumimoji="0" lang="en-US" sz="1400" b="0" i="0" u="none" strike="noStrike" kern="0" cap="none" spc="0" normalizeH="0" noProof="0" dirty="0">
                <a:ln>
                  <a:noFill/>
                </a:ln>
                <a:solidFill>
                  <a:srgbClr val="0000FF"/>
                </a:solidFill>
                <a:effectLst/>
                <a:uLnTx/>
                <a:uFill>
                  <a:solidFill>
                    <a:srgbClr val="0066FF"/>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FSA section.</a:t>
            </a:r>
            <a:r>
              <a:rPr kumimoji="0" lang="en-US" sz="1400" b="0" i="0" u="none" strike="noStrike" kern="0" cap="none" spc="0" normalizeH="0" noProof="0" dirty="0">
                <a:ln>
                  <a:noFill/>
                </a:ln>
                <a:solidFill>
                  <a:srgbClr val="36495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Mobile app – P&amp;A Group-Mybenefits</a:t>
            </a:r>
          </a:p>
          <a:p>
            <a:pPr marL="57150" marR="0" lvl="0"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 marR="64133"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effectLst/>
                <a:uLnTx/>
                <a:uFill>
                  <a:solidFill>
                    <a:schemeClr val="tx1"/>
                  </a:solidFill>
                </a:uFill>
                <a:latin typeface="Times New Roman" panose="02020603050405020304" pitchFamily="18" charset="0"/>
                <a:ea typeface="+mn-ea"/>
                <a:cs typeface="Times New Roman" panose="02020603050405020304" pitchFamily="18" charset="0"/>
              </a:rPr>
              <a:t>Accident</a:t>
            </a:r>
            <a:r>
              <a:rPr kumimoji="0" lang="en-US" sz="1400" b="1" i="0" strike="noStrike" kern="0" cap="none" spc="0" normalizeH="0" noProof="0" dirty="0">
                <a:ln>
                  <a:noFill/>
                </a:ln>
                <a:effectLst/>
                <a:uLnTx/>
                <a:uFill>
                  <a:solidFill>
                    <a:schemeClr val="tx1"/>
                  </a:solidFill>
                </a:uFill>
                <a:latin typeface="Times New Roman" panose="02020603050405020304" pitchFamily="18" charset="0"/>
                <a:ea typeface="+mn-ea"/>
                <a:cs typeface="Times New Roman" panose="02020603050405020304" pitchFamily="18" charset="0"/>
              </a:rPr>
              <a:t> </a:t>
            </a:r>
            <a:r>
              <a:rPr kumimoji="0" lang="en-US" sz="1400" b="1" i="0" u="none"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mailings or ID cards.  Go to </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www.ncflex.org</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additional information including claims form.</a:t>
            </a:r>
          </a:p>
          <a:p>
            <a:pPr marL="57150" marR="64133"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endParaRPr kumimoji="0" lang="en-US" sz="1000" b="0" i="0" u="none" strike="noStrike" kern="0" cap="none" spc="0" normalizeH="0" noProof="0" dirty="0">
              <a:ln>
                <a:noFill/>
              </a:ln>
              <a:solidFill>
                <a:srgbClr val="36495F"/>
              </a:solidFill>
              <a:effectLst/>
              <a:uLnTx/>
              <a:uFillTx/>
              <a:latin typeface="Times New Roman" panose="02020603050405020304" pitchFamily="18" charset="0"/>
              <a:ea typeface="+mn-ea"/>
              <a:cs typeface="Times New Roman" panose="02020603050405020304" pitchFamily="18" charset="0"/>
            </a:endParaRPr>
          </a:p>
          <a:p>
            <a:pPr marL="57150" marR="64133"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solidFill>
                  <a:prstClr val="black"/>
                </a:solidFill>
                <a:effectLst/>
                <a:uLnTx/>
                <a:uFill>
                  <a:solidFill>
                    <a:schemeClr val="tx1"/>
                  </a:solidFill>
                </a:uFill>
                <a:latin typeface="Times New Roman" panose="02020603050405020304" pitchFamily="18" charset="0"/>
                <a:ea typeface="+mn-ea"/>
                <a:cs typeface="Times New Roman" panose="02020603050405020304" pitchFamily="18" charset="0"/>
              </a:rPr>
              <a:t>Cancer and Critical Illness</a:t>
            </a:r>
            <a:r>
              <a:rPr kumimoji="0" lang="en-US" sz="1400" b="1" i="0" u="none" strike="noStrike" kern="0" cap="none" spc="0" normalizeH="0" noProof="0" dirty="0">
                <a:ln>
                  <a:noFill/>
                </a:ln>
                <a:solidFill>
                  <a:prstClr val="black"/>
                </a:solidFill>
                <a:effectLst/>
                <a:uLnTx/>
                <a:uFill>
                  <a:solidFill>
                    <a:schemeClr val="tx1"/>
                  </a:solidFill>
                </a:uFill>
                <a:latin typeface="Times New Roman" panose="02020603050405020304" pitchFamily="18" charset="0"/>
                <a:ea typeface="+mn-ea"/>
                <a:cs typeface="Times New Roman" panose="02020603050405020304" pitchFamily="18" charset="0"/>
              </a:rPr>
              <a:t> </a:t>
            </a:r>
            <a:r>
              <a:rPr kumimoji="0" lang="en-US" sz="1400" b="1" i="0" u="none"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Welcome letters are mailed to new participants and to anyone who makes a change to their coverage during open enrollment. Go to </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www.ncflex.org</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additional information including claims form.</a:t>
            </a:r>
          </a:p>
          <a:p>
            <a:pPr marL="57150" marR="64133"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endParaRPr kumimoji="0" lang="en-US" sz="1000" b="1" i="0" u="none"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endParaRPr>
          </a:p>
          <a:p>
            <a:pPr marL="57150" marR="64133" lvl="0" defTabSz="457200" rtl="0" eaLnBrk="1" fontAlgn="auto" latinLnBrk="0" hangingPunct="1">
              <a:lnSpc>
                <a:spcPct val="100000"/>
              </a:lnSpc>
              <a:spcBef>
                <a:spcPts val="0"/>
              </a:spcBef>
              <a:spcAft>
                <a:spcPts val="0"/>
              </a:spcAft>
              <a:buClrTx/>
              <a:buSzPct val="83333"/>
              <a:buFontTx/>
              <a:buNone/>
              <a:tabLst>
                <a:tab pos="354956" algn="l"/>
                <a:tab pos="355591" algn="l"/>
              </a:tabLst>
              <a:defRPr/>
            </a:pPr>
            <a:r>
              <a:rPr kumimoji="0" lang="en-US" sz="1400" b="1" i="0" u="sng"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rPr>
              <a:t>Group Term Life Insurance and Accidental Death &amp; Dismemberment (AD&amp;D)</a:t>
            </a:r>
            <a:r>
              <a:rPr kumimoji="0" lang="en-US" sz="1400" b="1" i="0" u="none" strike="noStrike" kern="0" cap="none" spc="0" normalizeH="0" noProof="0" dirty="0">
                <a:ln>
                  <a:noFill/>
                </a:ln>
                <a:solidFill>
                  <a:prstClr val="black"/>
                </a:solidFill>
                <a:effectLst/>
                <a:uLnTx/>
                <a:uFill>
                  <a:solidFill>
                    <a:srgbClr val="36495F"/>
                  </a:solidFill>
                </a:uFill>
                <a:latin typeface="Times New Roman" panose="02020603050405020304" pitchFamily="18" charset="0"/>
                <a:ea typeface="+mn-ea"/>
                <a:cs typeface="Times New Roman" panose="02020603050405020304" pitchFamily="18" charset="0"/>
              </a:rPr>
              <a:t> –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mailings or ID cards. Go to </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https://myapps.northcarolina.edu/hr/benefits-leave/income-protection-benefits/</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Securian Financial Microsite – </a:t>
            </a:r>
            <a:r>
              <a:rPr kumimoji="0" lang="en-US" sz="1400" b="0" i="0" u="sng"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https://securian.com/uncs-insurance</a:t>
            </a:r>
            <a:r>
              <a:rPr kumimoji="0" lang="en-US" sz="1400" b="0" i="0" u="none" strike="noStrike" kern="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4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additional information on these plans including claims form.</a:t>
            </a:r>
            <a:endParaRPr kumimoji="0" lang="en-US" sz="8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A2AEE6DC-27E1-2765-B992-B4CD25F63EA9}"/>
              </a:ext>
            </a:extLst>
          </p:cNvPr>
          <p:cNvSpPr txBox="1"/>
          <p:nvPr/>
        </p:nvSpPr>
        <p:spPr>
          <a:xfrm>
            <a:off x="55420" y="90516"/>
            <a:ext cx="897774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 CARDS – WHAT ID CARDS WILL I RECEIVE?</a:t>
            </a:r>
          </a:p>
        </p:txBody>
      </p:sp>
    </p:spTree>
    <p:extLst>
      <p:ext uri="{BB962C8B-B14F-4D97-AF65-F5344CB8AC3E}">
        <p14:creationId xmlns:p14="http://schemas.microsoft.com/office/powerpoint/2010/main" val="444541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90435" y="90435"/>
            <a:ext cx="8963130" cy="6692201"/>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9">
            <a:extLst>
              <a:ext uri="{FF2B5EF4-FFF2-40B4-BE49-F238E27FC236}">
                <a16:creationId xmlns:a16="http://schemas.microsoft.com/office/drawing/2014/main" id="{FFA18116-A907-CAF2-5206-49906080C561}"/>
              </a:ext>
            </a:extLst>
          </p:cNvPr>
          <p:cNvSpPr txBox="1"/>
          <p:nvPr/>
        </p:nvSpPr>
        <p:spPr>
          <a:xfrm>
            <a:off x="90414" y="1163403"/>
            <a:ext cx="8963129" cy="5773695"/>
          </a:xfrm>
          <a:prstGeom prst="rect">
            <a:avLst/>
          </a:prstGeom>
        </p:spPr>
        <p:txBody>
          <a:bodyPr vert="horz" wrap="square" lIns="0" tIns="48577" rIns="0" bIns="0" rtlCol="0">
            <a:spAutoFit/>
          </a:bodyPr>
          <a:lstStyle/>
          <a:p>
            <a:pPr marL="60325" marR="43180" defTabSz="914400">
              <a:defRPr/>
            </a:pPr>
            <a:r>
              <a:rPr kumimoji="0"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SHP </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(medical insurance) </a:t>
            </a:r>
            <a:r>
              <a:rPr kumimoji="0"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premiums </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 paid</a:t>
            </a: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 month in advance </a:t>
            </a:r>
          </a:p>
          <a:p>
            <a:pPr marL="60325" marR="43180" defTabSz="914400">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 April deductions are for May’s coverage)</a:t>
            </a:r>
          </a:p>
          <a:p>
            <a:pPr marL="60325" marR="43180" defTabSz="914400">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61963" marR="43180" indent="-230188" defTabSz="914400">
              <a:buFont typeface="Arial" panose="020B0604020202020204" pitchFamily="34" charset="0"/>
              <a:buChar char="•"/>
              <a:defRPr/>
            </a:pPr>
            <a:r>
              <a:rPr kumimoji="0" lang="en-US"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Medical </a:t>
            </a:r>
            <a:r>
              <a:rPr lang="en-US" kern="0" dirty="0">
                <a:solidFill>
                  <a:prstClr val="black"/>
                </a:solidFill>
                <a:latin typeface="Times New Roman" panose="02020603050405020304" pitchFamily="18" charset="0"/>
                <a:cs typeface="Times New Roman" panose="02020603050405020304" pitchFamily="18" charset="0"/>
              </a:rPr>
              <a:t>coverage</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will be effective the 1</a:t>
            </a:r>
            <a:r>
              <a:rPr kumimoji="0" lang="en-US" i="0" u="none" strike="noStrike" kern="0" cap="none"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month following your </a:t>
            </a:r>
            <a:r>
              <a:rPr lang="en-US" kern="0" dirty="0">
                <a:solidFill>
                  <a:prstClr val="black"/>
                </a:solidFill>
                <a:latin typeface="Times New Roman" panose="02020603050405020304" pitchFamily="18" charset="0"/>
                <a:cs typeface="Times New Roman" panose="02020603050405020304" pitchFamily="18" charset="0"/>
              </a:rPr>
              <a:t>start </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or </a:t>
            </a:r>
          </a:p>
          <a:p>
            <a:pPr marL="461963" marR="43180" defTabSz="914400">
              <a:defRPr/>
            </a:pPr>
            <a:r>
              <a:rPr lang="en-US" kern="0" dirty="0">
                <a:solidFill>
                  <a:prstClr val="black"/>
                </a:solidFill>
                <a:latin typeface="Times New Roman" panose="02020603050405020304" pitchFamily="18" charset="0"/>
                <a:cs typeface="Times New Roman" panose="02020603050405020304" pitchFamily="18" charset="0"/>
              </a:rPr>
              <a:t>the 1</a:t>
            </a:r>
            <a:r>
              <a:rPr lang="en-US" kern="0" baseline="30000" dirty="0">
                <a:solidFill>
                  <a:prstClr val="black"/>
                </a:solidFill>
                <a:latin typeface="Times New Roman" panose="02020603050405020304" pitchFamily="18" charset="0"/>
                <a:cs typeface="Times New Roman" panose="02020603050405020304" pitchFamily="18" charset="0"/>
              </a:rPr>
              <a:t>st</a:t>
            </a:r>
            <a:r>
              <a:rPr lang="en-US" kern="0" dirty="0">
                <a:solidFill>
                  <a:prstClr val="black"/>
                </a:solidFill>
                <a:latin typeface="Times New Roman" panose="02020603050405020304" pitchFamily="18" charset="0"/>
                <a:cs typeface="Times New Roman" panose="02020603050405020304" pitchFamily="18" charset="0"/>
              </a:rPr>
              <a:t> </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the second month following your </a:t>
            </a:r>
            <a:r>
              <a:rPr lang="en-US" kern="0" dirty="0">
                <a:solidFill>
                  <a:prstClr val="black"/>
                </a:solidFill>
                <a:latin typeface="Times New Roman" panose="02020603050405020304" pitchFamily="18" charset="0"/>
                <a:cs typeface="Times New Roman" panose="02020603050405020304" pitchFamily="18" charset="0"/>
              </a:rPr>
              <a:t>start</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date.  You choose the effective date. </a:t>
            </a:r>
          </a:p>
          <a:p>
            <a:pPr marL="60325" marR="0" lvl="0" algn="l" defTabSz="457200" rtl="0" eaLnBrk="1" fontAlgn="auto" latinLnBrk="0" hangingPunct="1">
              <a:buClrTx/>
              <a:buSzTx/>
              <a:buFontTx/>
              <a:buNone/>
              <a:tabLst/>
              <a:defRPr/>
            </a:pPr>
            <a:endParaRPr kumimoji="0" lang="en-US" sz="1000" b="1"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461963" marR="0" lvl="0" indent="-230188" algn="l" defTabSz="457200" rtl="0" eaLnBrk="1" fontAlgn="auto" latinLnBrk="0" hangingPunct="1">
              <a:buClrTx/>
              <a:buSzTx/>
              <a:buFont typeface="Arial" panose="020B0604020202020204" pitchFamily="34" charset="0"/>
              <a:buChar char="•"/>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Depending on when the deductions begin on your paycheck, it is likely you will owe a “catch-up” amount</a:t>
            </a:r>
          </a:p>
          <a:p>
            <a:pPr marL="914400" marR="0" lvl="1" indent="-231775" algn="l" defTabSz="457200" rtl="0" eaLnBrk="1" fontAlgn="auto" latinLnBrk="0" hangingPunct="1">
              <a:buClrTx/>
              <a:buSzTx/>
              <a:buFont typeface="Courier New" panose="02070309020205020404" pitchFamily="49" charset="0"/>
              <a:buChar char="o"/>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Employee only, the “catch-up” amount is typically deducted from one paycheck</a:t>
            </a:r>
          </a:p>
          <a:p>
            <a:pPr marL="914400" marR="0" lvl="1" indent="-231775" algn="l" defTabSz="457200" rtl="0" eaLnBrk="1" fontAlgn="auto" latinLnBrk="0" hangingPunct="1">
              <a:buClrTx/>
              <a:buSzTx/>
              <a:buFont typeface="Courier New" panose="02070309020205020404" pitchFamily="49" charset="0"/>
              <a:buChar char="o"/>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If your coverage includes dependents, your </a:t>
            </a:r>
            <a:r>
              <a:rPr lang="en-US" kern="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“catch-up” amount is </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typically divided </a:t>
            </a:r>
          </a:p>
          <a:p>
            <a:pPr marL="914400" marR="0" lvl="1" algn="l" defTabSz="457200" rtl="0" eaLnBrk="1" fontAlgn="auto" latinLnBrk="0" hangingPunct="1">
              <a:buClrTx/>
              <a:buSzTx/>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over 4 paychecks.  </a:t>
            </a:r>
          </a:p>
          <a:p>
            <a:pPr marL="914400" marR="0" lvl="1" algn="l" defTabSz="457200" rtl="0" eaLnBrk="1" fontAlgn="auto" latinLnBrk="0" hangingPunct="1">
              <a:buClrTx/>
              <a:buSzTx/>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Please reach out to Pam Brann if you want your “catch-up” amount taken in one lump sum or if you have questions about your “catch-up” amount.</a:t>
            </a:r>
            <a:endParaRPr kumimoji="0" lang="en-US" sz="2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endParaRPr kumimoji="0" lang="en-US"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NCFlex and UNC System benefits are paid on a current monthly basis</a:t>
            </a:r>
            <a:endParaRPr kumimoji="0" lang="en-US" sz="2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 April deductions are for April’s coverage)</a:t>
            </a:r>
            <a:endParaRPr lang="en-US" sz="1600" kern="0" dirty="0">
              <a:solidFill>
                <a:prstClr val="black"/>
              </a:solidFill>
              <a:latin typeface="Times New Roman" panose="02020603050405020304" pitchFamily="18" charset="0"/>
              <a:cs typeface="Times New Roman" panose="02020603050405020304" pitchFamily="18" charset="0"/>
            </a:endParaRPr>
          </a:p>
          <a:p>
            <a:pPr marL="461963" indent="-227013">
              <a:buFont typeface="Arial" panose="020B0604020202020204" pitchFamily="34" charset="0"/>
              <a:buChar char="•"/>
              <a:defRPr/>
            </a:pPr>
            <a:r>
              <a:rPr lang="en-US" kern="0" dirty="0">
                <a:solidFill>
                  <a:prstClr val="black"/>
                </a:solidFill>
                <a:latin typeface="Times New Roman" panose="02020603050405020304" pitchFamily="18" charset="0"/>
                <a:cs typeface="Times New Roman" panose="02020603050405020304" pitchFamily="18" charset="0"/>
              </a:rPr>
              <a:t>Coverage</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will be effective the 1</a:t>
            </a:r>
            <a:r>
              <a:rPr kumimoji="0" lang="en-US" i="0" u="none" strike="noStrike" kern="0" cap="none"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month following your </a:t>
            </a:r>
            <a:r>
              <a:rPr lang="en-US" kern="0" dirty="0">
                <a:solidFill>
                  <a:prstClr val="black"/>
                </a:solidFill>
                <a:latin typeface="Times New Roman" panose="02020603050405020304" pitchFamily="18" charset="0"/>
                <a:cs typeface="Times New Roman" panose="02020603050405020304" pitchFamily="18" charset="0"/>
              </a:rPr>
              <a:t>start </a:t>
            </a:r>
            <a:r>
              <a:rPr kumimoji="0" lang="en-US"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a:t>
            </a:r>
          </a:p>
          <a:p>
            <a:pPr marL="461963">
              <a:defRPr/>
            </a:pP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have to complete an Evidence of Insurability form, coverage will be effective the 1</a:t>
            </a:r>
            <a:r>
              <a:rPr kumimoji="0" lang="en-US" sz="1600" i="0" u="none" strike="noStrike" kern="0" cap="none"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a:t>
            </a:r>
          </a:p>
          <a:p>
            <a:pPr marL="461963">
              <a:defRPr/>
            </a:pP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month following the approval date. </a:t>
            </a:r>
          </a:p>
          <a:p>
            <a:pPr marL="0" marR="0" lvl="0" indent="0" algn="ctr" defTabSz="457200" rtl="0" eaLnBrk="1" fontAlgn="auto" latinLnBrk="0" hangingPunct="1">
              <a:buClrTx/>
              <a:buSzTx/>
              <a:buFontTx/>
              <a:buNone/>
              <a:tabLst/>
              <a:defRPr/>
            </a:pP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be sure to review your paycheck for your benefits and the deduction amounts.  </a:t>
            </a:r>
          </a:p>
          <a:p>
            <a:pPr marL="0" marR="0" lvl="0" indent="0" algn="ctr" defTabSz="457200" rtl="0" eaLnBrk="1" fontAlgn="auto" latinLnBrk="0" hangingPunct="1">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your benefits and/or your deduction amounts are incorrect, please contact Pam Brann.</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bject 6">
            <a:extLst>
              <a:ext uri="{FF2B5EF4-FFF2-40B4-BE49-F238E27FC236}">
                <a16:creationId xmlns:a16="http://schemas.microsoft.com/office/drawing/2014/main" id="{C2FD484B-3DE6-4AAC-7CF4-4CE0AF3B2BC3}"/>
              </a:ext>
            </a:extLst>
          </p:cNvPr>
          <p:cNvSpPr/>
          <p:nvPr/>
        </p:nvSpPr>
        <p:spPr>
          <a:xfrm rot="16200000">
            <a:off x="90426" y="98485"/>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1629DAD2-C7FC-768D-0CD3-C486D6E2A406}"/>
              </a:ext>
            </a:extLst>
          </p:cNvPr>
          <p:cNvSpPr/>
          <p:nvPr/>
        </p:nvSpPr>
        <p:spPr>
          <a:xfrm>
            <a:off x="8212313" y="98485"/>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76C1816C-4E3D-A880-D9F2-BFAE05D6A430}"/>
              </a:ext>
            </a:extLst>
          </p:cNvPr>
          <p:cNvSpPr/>
          <p:nvPr/>
        </p:nvSpPr>
        <p:spPr>
          <a:xfrm rot="10800000">
            <a:off x="90432" y="5941388"/>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6">
            <a:extLst>
              <a:ext uri="{FF2B5EF4-FFF2-40B4-BE49-F238E27FC236}">
                <a16:creationId xmlns:a16="http://schemas.microsoft.com/office/drawing/2014/main" id="{223F8D75-E1A4-20A3-4FD0-8BD99100C0AE}"/>
              </a:ext>
            </a:extLst>
          </p:cNvPr>
          <p:cNvSpPr/>
          <p:nvPr/>
        </p:nvSpPr>
        <p:spPr>
          <a:xfrm rot="5400000">
            <a:off x="8212315" y="5935662"/>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731C166-A8BB-E2FE-715B-3AB121549949}"/>
              </a:ext>
            </a:extLst>
          </p:cNvPr>
          <p:cNvSpPr txBox="1"/>
          <p:nvPr/>
        </p:nvSpPr>
        <p:spPr>
          <a:xfrm>
            <a:off x="90413" y="99420"/>
            <a:ext cx="8963129" cy="9848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DEDUCTIONS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Deductions for your elected benefits are </a:t>
            </a:r>
            <a:r>
              <a:rPr lang="en-US" sz="2400" b="1" kern="0" dirty="0">
                <a:solidFill>
                  <a:prstClr val="black"/>
                </a:solidFill>
                <a:latin typeface="Times New Roman" panose="02020603050405020304" pitchFamily="18" charset="0"/>
                <a:cs typeface="Times New Roman" panose="02020603050405020304" pitchFamily="18" charset="0"/>
              </a:rPr>
              <a:t>deducted</a:t>
            </a:r>
            <a:r>
              <a:rPr kumimoji="0" lang="en-US" sz="24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each paycheck</a:t>
            </a:r>
          </a:p>
        </p:txBody>
      </p:sp>
    </p:spTree>
    <p:extLst>
      <p:ext uri="{BB962C8B-B14F-4D97-AF65-F5344CB8AC3E}">
        <p14:creationId xmlns:p14="http://schemas.microsoft.com/office/powerpoint/2010/main" val="786982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0"/>
            <a:ext cx="9161417"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8490" y="80388"/>
            <a:ext cx="8967020" cy="665992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3D7E82-4D2E-F713-2463-57D25BB0D895}"/>
              </a:ext>
            </a:extLst>
          </p:cNvPr>
          <p:cNvSpPr txBox="1"/>
          <p:nvPr/>
        </p:nvSpPr>
        <p:spPr>
          <a:xfrm>
            <a:off x="88490" y="80388"/>
            <a:ext cx="8967020" cy="6832640"/>
          </a:xfrm>
          <a:prstGeom prst="rect">
            <a:avLst/>
          </a:prstGeom>
          <a:noFill/>
          <a:ln w="9525">
            <a:noFill/>
          </a:ln>
        </p:spPr>
        <p:txBody>
          <a:bodyPr wrap="square" rtlCol="0">
            <a:spAutoFit/>
          </a:bodyPr>
          <a:lstStyle/>
          <a:p>
            <a:pPr marL="0" marR="0" lvl="0" indent="0" algn="ctr" defTabSz="457200" rtl="0" eaLnBrk="1" fontAlgn="auto" latinLnBrk="0" hangingPunct="1">
              <a:buClrTx/>
              <a:buSzTx/>
              <a:buFontTx/>
              <a:buNone/>
              <a:tabLst/>
              <a:defRPr/>
            </a:pPr>
            <a:r>
              <a:rPr kumimoji="0" lang="en-US" sz="20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IMPORTANT THINGS TO KNOW </a:t>
            </a:r>
            <a:r>
              <a:rPr lang="en-US" sz="2000" b="1" u="sng" kern="0" dirty="0">
                <a:solidFill>
                  <a:prstClr val="black"/>
                </a:solidFill>
                <a:latin typeface="Times New Roman" panose="02020603050405020304" pitchFamily="18" charset="0"/>
                <a:cs typeface="Times New Roman" panose="02020603050405020304" pitchFamily="18" charset="0"/>
              </a:rPr>
              <a:t>WHEN ENROLLING IN BENEFITS</a:t>
            </a:r>
            <a:endParaRPr kumimoji="0" lang="en-US" sz="20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endPar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cannot make any changes to your mandatory retirement plan election once you’ve saved your </a:t>
            </a:r>
            <a:r>
              <a:rPr lang="en-US" sz="1600" b="1" kern="0" dirty="0">
                <a:solidFill>
                  <a:prstClr val="black"/>
                </a:solidFill>
                <a:latin typeface="Times New Roman" panose="02020603050405020304" pitchFamily="18" charset="0"/>
                <a:cs typeface="Times New Roman" panose="02020603050405020304" pitchFamily="18" charset="0"/>
              </a:rPr>
              <a:t>election in Empyrean.  </a:t>
            </a:r>
            <a:r>
              <a:rPr lang="en-US" sz="1600" kern="0" dirty="0">
                <a:solidFill>
                  <a:prstClr val="black"/>
                </a:solidFill>
                <a:latin typeface="Times New Roman" panose="02020603050405020304" pitchFamily="18" charset="0"/>
                <a:cs typeface="Times New Roman" panose="02020603050405020304" pitchFamily="18" charset="0"/>
              </a:rPr>
              <a:t>Even</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if it is within 30 days of your start date.</a:t>
            </a:r>
          </a:p>
          <a:p>
            <a:pPr marL="0" marR="0" lvl="0" indent="0" defTabSz="457200" rtl="0" eaLnBrk="1" fontAlgn="auto" latinLnBrk="0" hangingPunct="1">
              <a:buClrTx/>
              <a:buSzTx/>
              <a:buFontTx/>
              <a:buNone/>
              <a:tabLst/>
              <a:defRPr/>
            </a:pPr>
            <a:endParaRPr lang="en-US" sz="900" kern="0" dirty="0">
              <a:solidFill>
                <a:prstClr val="black"/>
              </a:solidFill>
              <a:latin typeface="Times New Roman" panose="02020603050405020304" pitchFamily="18" charset="0"/>
              <a:cs typeface="Times New Roman" panose="02020603050405020304" pitchFamily="18" charset="0"/>
            </a:endParaRPr>
          </a:p>
          <a:p>
            <a:pPr marR="66040" lvl="0" algn="l" defTabSz="9144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need to make changes to other benefits in Empyrean </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have to contact the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Empyrean University Benefits Service Center at 833-862-1490, Monday-Friday 9am-5pm. </a:t>
            </a:r>
          </a:p>
          <a:p>
            <a:pPr marL="0" marR="0" lvl="0" indent="0" defTabSz="457200" rtl="0" eaLnBrk="1" fontAlgn="auto" latinLnBrk="0" hangingPunct="1">
              <a:buClrTx/>
              <a:buSzTx/>
              <a:buFontTx/>
              <a:buNone/>
              <a:tabLst/>
              <a:defRPr/>
            </a:pPr>
            <a:endParaRPr kumimoji="0" lang="en-US" sz="9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verify that your address is correct in both benefit systems.  </a:t>
            </a:r>
            <a:r>
              <a:rPr kumimoji="0" lang="en-US" sz="16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it’s incorrect, please update your address in PiratePort.  If you cannot change your address, please contact the ECU Benefits Department.</a:t>
            </a:r>
          </a:p>
          <a:p>
            <a:pPr marL="0" marR="0" lvl="0" indent="0" algn="l" defTabSz="457200" rtl="0" eaLnBrk="1" fontAlgn="auto" latinLnBrk="0" hangingPunct="1">
              <a:buClrTx/>
              <a:buSzTx/>
              <a:buFontTx/>
              <a:buNone/>
              <a:tabLst/>
              <a:defRPr/>
            </a:pPr>
            <a:endParaRPr kumimoji="0" lang="en-US" sz="9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be sure to list a beneficiary(ies) in the Empyrean benefit system.</a:t>
            </a:r>
          </a:p>
          <a:p>
            <a:pPr marL="0" marR="0" lvl="0" indent="0" algn="l" defTabSz="457200" rtl="0" eaLnBrk="1" fontAlgn="auto" latinLnBrk="0" hangingPunct="1">
              <a:buClrTx/>
              <a:buSzTx/>
              <a:buFontTx/>
              <a:buNone/>
              <a:tabLst/>
              <a:defRPr/>
            </a:pPr>
            <a:endParaRPr kumimoji="0" lang="en-US" sz="9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be sure to print your confirmation statements from both benefit systems.</a:t>
            </a:r>
          </a:p>
          <a:p>
            <a:pPr marL="0" marR="0" lvl="0" indent="0" algn="l" defTabSz="457200" rtl="0" eaLnBrk="1" fontAlgn="auto" latinLnBrk="0" hangingPunct="1">
              <a:buClrTx/>
              <a:buSzTx/>
              <a:buFontTx/>
              <a:buNone/>
              <a:tabLst/>
              <a:defRPr/>
            </a:pPr>
            <a:endParaRPr kumimoji="0" lang="en-US" sz="9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eBenefits system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use Firefox or Chrome as your web browser</a:t>
            </a:r>
          </a:p>
          <a:p>
            <a:pPr marL="0" marR="0" lvl="0" indent="0" algn="l" defTabSz="457200" rtl="0" eaLnBrk="1" fontAlgn="auto" latinLnBrk="0" hangingPunct="1">
              <a:buClrTx/>
              <a:buSzTx/>
              <a:buFontTx/>
              <a:buNone/>
              <a:tabLst/>
              <a:defRPr/>
            </a:pPr>
            <a:endParaRPr kumimoji="0" lang="en-US" sz="9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Medical insurance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employees must enroll on their own plan.  They cannot be on a plan as a dependent.  </a:t>
            </a: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this pertains to you, please contact the ECU Benefits Department.</a:t>
            </a:r>
          </a:p>
          <a:p>
            <a:pPr marL="0" marR="0" lvl="0" indent="0" algn="l" defTabSz="457200" rtl="0" eaLnBrk="1" fontAlgn="auto" latinLnBrk="0" hangingPunct="1">
              <a:buClrTx/>
              <a:buSzTx/>
              <a:buFontTx/>
              <a:buNone/>
              <a:tabLst/>
              <a:defRPr/>
            </a:pPr>
            <a:endParaRPr kumimoji="0" lang="en-US" sz="9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NCFlex benefits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employees can be covered as a dependent but cannot be dually enrolled (as employee and dependent).  Children may not be covered under both parents’ plans.</a:t>
            </a:r>
          </a:p>
          <a:p>
            <a:pPr marL="0" marR="0" lvl="0" indent="0" algn="l" defTabSz="457200" rtl="0" eaLnBrk="1" fontAlgn="auto" latinLnBrk="0" hangingPunct="1">
              <a:buClrTx/>
              <a:buSzTx/>
              <a:buFontTx/>
              <a:buNone/>
              <a:tabLst/>
              <a:defRPr/>
            </a:pPr>
            <a:endParaRPr kumimoji="0" lang="en-US" sz="9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UNC System benefits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61963" marR="0" lvl="0" indent="-230188" algn="l" defTabSz="457200" rtl="0" eaLnBrk="1" fontAlgn="auto" latinLnBrk="0" hangingPunct="1">
              <a:buClrTx/>
              <a:buSzTx/>
              <a:buFont typeface="Arial" panose="020B0604020202020204" pitchFamily="34" charset="0"/>
              <a:buChar char="•"/>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Life insurance – employees can be covered as an employee and as a spouse/domestic partner.  If child is eligible for coverage as an employee, they cannot be covered as a dependent.  A child may be covered by only one parent.</a:t>
            </a:r>
          </a:p>
          <a:p>
            <a:pPr marL="461963" indent="-230188">
              <a:buFont typeface="Arial" panose="020B0604020202020204" pitchFamily="34" charset="0"/>
              <a:buChar char="•"/>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Accidental death and dismemberment – employees cannot be covered as an employee and as a spouse/domestic partner.  If child is eligible for coverage as an employee, they cannot be covered as a dependent.  A child may be covered by only one parent.</a:t>
            </a:r>
          </a:p>
        </p:txBody>
      </p:sp>
    </p:spTree>
    <p:extLst>
      <p:ext uri="{BB962C8B-B14F-4D97-AF65-F5344CB8AC3E}">
        <p14:creationId xmlns:p14="http://schemas.microsoft.com/office/powerpoint/2010/main" val="4168893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92A8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152400" y="152400"/>
            <a:ext cx="8839200" cy="6586418"/>
          </a:xfrm>
          <a:prstGeom prst="rect">
            <a:avLst/>
          </a:prstGeom>
          <a:solidFill>
            <a:srgbClr val="F4C923"/>
          </a:solidFill>
          <a:ln w="12700">
            <a:solidFill>
              <a:schemeClr val="tx1"/>
            </a:solidFill>
          </a:ln>
        </p:spPr>
        <p:txBody>
          <a:bodyPr wrap="square" rtlCol="0">
            <a:spAutoFit/>
          </a:bodyPr>
          <a:lstStyle/>
          <a:p>
            <a:pPr algn="ctr"/>
            <a:endParaRPr lang="en-US" sz="4800" dirty="0">
              <a:solidFill>
                <a:srgbClr val="592A8A"/>
              </a:solidFill>
              <a:latin typeface="Times New Roman" panose="02020603050405020304" pitchFamily="18" charset="0"/>
              <a:cs typeface="Times New Roman" panose="02020603050405020304" pitchFamily="18" charset="0"/>
            </a:endParaRPr>
          </a:p>
          <a:p>
            <a:pPr algn="ctr"/>
            <a:r>
              <a:rPr lang="en-US" sz="4800" b="1" dirty="0">
                <a:solidFill>
                  <a:prstClr val="black"/>
                </a:solidFill>
                <a:latin typeface="Times New Roman" panose="02020603050405020304" pitchFamily="18" charset="0"/>
                <a:cs typeface="Times New Roman" panose="02020603050405020304" pitchFamily="18" charset="0"/>
              </a:rPr>
              <a:t>WHEN CAN YOU ELECT BENEFITS/CHANGE YOUR BENEFIT ELECTIONS?</a:t>
            </a:r>
            <a:endParaRPr lang="en-US" sz="4800" dirty="0">
              <a:solidFill>
                <a:prstClr val="black"/>
              </a:solidFill>
              <a:latin typeface="Times New Roman" panose="02020603050405020304" pitchFamily="18" charset="0"/>
              <a:cs typeface="Times New Roman" panose="02020603050405020304" pitchFamily="18" charset="0"/>
            </a:endParaRPr>
          </a:p>
          <a:p>
            <a:pPr marL="60958" marR="42862" indent="-26194"/>
            <a:endParaRPr lang="en-US" sz="5400" b="1" dirty="0">
              <a:solidFill>
                <a:prstClr val="black"/>
              </a:solidFill>
              <a:latin typeface="Times New Roman" panose="02020603050405020304" pitchFamily="18" charset="0"/>
              <a:cs typeface="Times New Roman" panose="02020603050405020304" pitchFamily="18" charset="0"/>
            </a:endParaRPr>
          </a:p>
          <a:p>
            <a:pPr marL="60958" marR="42862" indent="-26194" algn="ctr"/>
            <a:r>
              <a:rPr lang="en-US" sz="3200" b="1" dirty="0">
                <a:solidFill>
                  <a:prstClr val="black"/>
                </a:solidFill>
                <a:latin typeface="Times New Roman" panose="02020603050405020304" pitchFamily="18" charset="0"/>
                <a:cs typeface="Times New Roman" panose="02020603050405020304" pitchFamily="18" charset="0"/>
              </a:rPr>
              <a:t>New Hire Enrollment</a:t>
            </a:r>
          </a:p>
          <a:p>
            <a:pPr marL="60958" marR="42862" indent="-26194" algn="ctr"/>
            <a:r>
              <a:rPr lang="en-US" sz="3200" b="1" dirty="0">
                <a:solidFill>
                  <a:prstClr val="black"/>
                </a:solidFill>
                <a:latin typeface="Times New Roman" panose="02020603050405020304" pitchFamily="18" charset="0"/>
                <a:cs typeface="Times New Roman" panose="02020603050405020304" pitchFamily="18" charset="0"/>
              </a:rPr>
              <a:t>Change of Employment Status</a:t>
            </a:r>
            <a:endParaRPr lang="en-US" sz="3200" dirty="0">
              <a:solidFill>
                <a:prstClr val="black"/>
              </a:solidFill>
              <a:latin typeface="Times New Roman" panose="02020603050405020304" pitchFamily="18" charset="0"/>
              <a:cs typeface="Times New Roman" panose="02020603050405020304" pitchFamily="18" charset="0"/>
            </a:endParaRPr>
          </a:p>
          <a:p>
            <a:pPr marL="55561" marR="42862" indent="-20638" algn="ctr"/>
            <a:r>
              <a:rPr lang="en-US" sz="3200" b="1" dirty="0">
                <a:solidFill>
                  <a:prstClr val="black"/>
                </a:solidFill>
                <a:latin typeface="Times New Roman" panose="02020603050405020304" pitchFamily="18" charset="0"/>
                <a:cs typeface="Times New Roman" panose="02020603050405020304" pitchFamily="18" charset="0"/>
              </a:rPr>
              <a:t>Qualifying Life Event (QLE)</a:t>
            </a:r>
          </a:p>
          <a:p>
            <a:pPr marL="60958" marR="42862" indent="-26194" algn="ctr"/>
            <a:r>
              <a:rPr lang="en-US" sz="3200" b="1" dirty="0">
                <a:solidFill>
                  <a:prstClr val="black"/>
                </a:solidFill>
                <a:latin typeface="Times New Roman" panose="02020603050405020304" pitchFamily="18" charset="0"/>
                <a:cs typeface="Times New Roman" panose="02020603050405020304" pitchFamily="18" charset="0"/>
              </a:rPr>
              <a:t>Open Enrollment (OE)</a:t>
            </a:r>
          </a:p>
          <a:p>
            <a:pPr algn="ctr"/>
            <a:endParaRPr lang="en-US" sz="4800" dirty="0">
              <a:solidFill>
                <a:srgbClr val="592A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323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4C923"/>
          </a:solidFill>
        </p:spPr>
        <p:txBody>
          <a:bodyPr wrap="square" lIns="0" tIns="0" rIns="0" bIns="0" rtlCol="0"/>
          <a:lstStyle/>
          <a:p>
            <a:endParaRPr dirty="0">
              <a:solidFill>
                <a:prstClr val="black"/>
              </a:solidFill>
              <a:latin typeface="Calibri" panose="020F0502020204030204"/>
            </a:endParaRPr>
          </a:p>
        </p:txBody>
      </p:sp>
      <p:sp>
        <p:nvSpPr>
          <p:cNvPr id="3" name="object 3"/>
          <p:cNvSpPr/>
          <p:nvPr/>
        </p:nvSpPr>
        <p:spPr>
          <a:xfrm>
            <a:off x="171987" y="182879"/>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endParaRPr dirty="0">
              <a:solidFill>
                <a:prstClr val="black"/>
              </a:solidFill>
              <a:latin typeface="Calibri" panose="020F0502020204030204"/>
            </a:endParaRPr>
          </a:p>
        </p:txBody>
      </p:sp>
      <p:sp>
        <p:nvSpPr>
          <p:cNvPr id="4" name="object 4"/>
          <p:cNvSpPr/>
          <p:nvPr/>
        </p:nvSpPr>
        <p:spPr>
          <a:xfrm>
            <a:off x="171987" y="182879"/>
            <a:ext cx="8789132" cy="6492240"/>
          </a:xfrm>
          <a:custGeom>
            <a:avLst/>
            <a:gdLst/>
            <a:ahLst/>
            <a:cxnLst/>
            <a:rect l="l" t="t" r="r" b="b"/>
            <a:pathLst>
              <a:path w="8778240" h="6492240">
                <a:moveTo>
                  <a:pt x="0" y="0"/>
                </a:moveTo>
                <a:lnTo>
                  <a:pt x="8778240" y="0"/>
                </a:lnTo>
                <a:lnTo>
                  <a:pt x="8778240" y="6492240"/>
                </a:lnTo>
                <a:lnTo>
                  <a:pt x="0" y="6492240"/>
                </a:lnTo>
                <a:lnTo>
                  <a:pt x="0" y="0"/>
                </a:lnTo>
                <a:close/>
              </a:path>
            </a:pathLst>
          </a:custGeom>
          <a:ln w="12700">
            <a:solidFill>
              <a:srgbClr val="000000"/>
            </a:solidFill>
          </a:ln>
        </p:spPr>
        <p:txBody>
          <a:bodyPr wrap="square" lIns="0" tIns="0" rIns="0" bIns="0" rtlCol="0"/>
          <a:lstStyle/>
          <a:p>
            <a:endParaRPr dirty="0">
              <a:solidFill>
                <a:prstClr val="black"/>
              </a:solidFill>
              <a:latin typeface="Calibri" panose="020F0502020204030204"/>
            </a:endParaRPr>
          </a:p>
        </p:txBody>
      </p:sp>
      <p:sp>
        <p:nvSpPr>
          <p:cNvPr id="5" name="object 6">
            <a:extLst>
              <a:ext uri="{FF2B5EF4-FFF2-40B4-BE49-F238E27FC236}">
                <a16:creationId xmlns:a16="http://schemas.microsoft.com/office/drawing/2014/main" id="{ECAB3908-D576-845E-B8F7-FBE879D91BE8}"/>
              </a:ext>
            </a:extLst>
          </p:cNvPr>
          <p:cNvSpPr txBox="1">
            <a:spLocks noGrp="1"/>
          </p:cNvSpPr>
          <p:nvPr>
            <p:ph type="title"/>
          </p:nvPr>
        </p:nvSpPr>
        <p:spPr>
          <a:xfrm>
            <a:off x="172118" y="228601"/>
            <a:ext cx="8736791" cy="748282"/>
          </a:xfrm>
          <a:prstGeom prst="rect">
            <a:avLst/>
          </a:prstGeom>
        </p:spPr>
        <p:txBody>
          <a:bodyPr vert="horz" wrap="square" lIns="0" tIns="9525" rIns="0" bIns="0" rtlCol="0" anchor="ctr">
            <a:spAutoFit/>
          </a:bodyPr>
          <a:lstStyle/>
          <a:p>
            <a:pPr marL="9525" algn="ctr">
              <a:lnSpc>
                <a:spcPct val="100000"/>
              </a:lnSpc>
              <a:spcBef>
                <a:spcPts val="75"/>
              </a:spcBef>
            </a:pPr>
            <a:r>
              <a:rPr lang="en-US" sz="2400" b="1" dirty="0">
                <a:latin typeface="Times New Roman" panose="02020603050405020304" pitchFamily="18" charset="0"/>
                <a:cs typeface="Times New Roman" panose="02020603050405020304" pitchFamily="18" charset="0"/>
              </a:rPr>
              <a:t>NEW HIRE (NH)/QUALIFYING LIFE EVENT (QLE)/</a:t>
            </a:r>
            <a:br>
              <a:rPr lang="en-US" sz="2400" b="1" dirty="0">
                <a:latin typeface="Times New Roman" panose="02020603050405020304" pitchFamily="18" charset="0"/>
                <a:cs typeface="Times New Roman" panose="02020603050405020304" pitchFamily="18" charset="0"/>
              </a:rPr>
            </a:br>
            <a:r>
              <a:rPr lang="en-US" sz="2400" b="1" u="sng" dirty="0">
                <a:latin typeface="Times New Roman" panose="02020603050405020304" pitchFamily="18" charset="0"/>
                <a:cs typeface="Times New Roman" panose="02020603050405020304" pitchFamily="18" charset="0"/>
              </a:rPr>
              <a:t>OPEN ENROLLMENT (OE)</a:t>
            </a:r>
            <a:endParaRPr sz="2400" b="1" u="sng" dirty="0">
              <a:latin typeface="Times New Roman" panose="02020603050405020304" pitchFamily="18" charset="0"/>
              <a:cs typeface="Times New Roman" panose="02020603050405020304" pitchFamily="18" charset="0"/>
            </a:endParaRPr>
          </a:p>
        </p:txBody>
      </p:sp>
      <p:sp>
        <p:nvSpPr>
          <p:cNvPr id="6" name="object 7">
            <a:extLst>
              <a:ext uri="{FF2B5EF4-FFF2-40B4-BE49-F238E27FC236}">
                <a16:creationId xmlns:a16="http://schemas.microsoft.com/office/drawing/2014/main" id="{D3955445-E14E-7B47-9E47-E61C727ED011}"/>
              </a:ext>
            </a:extLst>
          </p:cNvPr>
          <p:cNvSpPr txBox="1"/>
          <p:nvPr/>
        </p:nvSpPr>
        <p:spPr>
          <a:xfrm>
            <a:off x="267856" y="1159763"/>
            <a:ext cx="8571344" cy="5128328"/>
          </a:xfrm>
          <a:prstGeom prst="rect">
            <a:avLst/>
          </a:prstGeom>
        </p:spPr>
        <p:txBody>
          <a:bodyPr vert="horz" wrap="square" lIns="0" tIns="49531" rIns="0" bIns="0" rtlCol="0">
            <a:spAutoFit/>
          </a:bodyPr>
          <a:lstStyle/>
          <a:p>
            <a:pPr marR="42862"/>
            <a:r>
              <a:rPr lang="en-US" sz="2000" b="1" u="sng" dirty="0">
                <a:solidFill>
                  <a:prstClr val="black"/>
                </a:solidFill>
                <a:latin typeface="Times New Roman" panose="02020603050405020304" pitchFamily="18" charset="0"/>
                <a:cs typeface="Times New Roman" panose="02020603050405020304" pitchFamily="18" charset="0"/>
              </a:rPr>
              <a:t>New Hire Enrollment</a:t>
            </a:r>
            <a:r>
              <a:rPr lang="en-US" sz="2000" b="1"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uFill>
                  <a:solidFill>
                    <a:srgbClr val="00AA00"/>
                  </a:solidFill>
                </a:u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must</a:t>
            </a:r>
            <a:r>
              <a:rPr dirty="0">
                <a:solidFill>
                  <a:prstClr val="black"/>
                </a:solidFill>
                <a:latin typeface="Times New Roman" panose="02020603050405020304" pitchFamily="18" charset="0"/>
                <a:cs typeface="Times New Roman" panose="02020603050405020304" pitchFamily="18" charset="0"/>
              </a:rPr>
              <a:t> complete </a:t>
            </a:r>
            <a:r>
              <a:rPr lang="en-US" dirty="0">
                <a:solidFill>
                  <a:prstClr val="black"/>
                </a:solidFill>
                <a:latin typeface="Times New Roman" panose="02020603050405020304" pitchFamily="18" charset="0"/>
                <a:cs typeface="Times New Roman" panose="02020603050405020304" pitchFamily="18" charset="0"/>
              </a:rPr>
              <a:t>insurance </a:t>
            </a:r>
            <a:r>
              <a:rPr dirty="0">
                <a:solidFill>
                  <a:prstClr val="black"/>
                </a:solidFill>
                <a:latin typeface="Times New Roman" panose="02020603050405020304" pitchFamily="18" charset="0"/>
                <a:cs typeface="Times New Roman" panose="02020603050405020304" pitchFamily="18" charset="0"/>
              </a:rPr>
              <a:t>benefits enrollment</a:t>
            </a:r>
            <a:r>
              <a:rPr lang="en-US" dirty="0">
                <a:solidFill>
                  <a:prstClr val="black"/>
                </a:solidFill>
                <a:latin typeface="Times New Roman" panose="02020603050405020304" pitchFamily="18" charset="0"/>
                <a:cs typeface="Times New Roman" panose="02020603050405020304" pitchFamily="18" charset="0"/>
              </a:rPr>
              <a:t> in both benefit systems (</a:t>
            </a:r>
            <a:r>
              <a:rPr lang="en-US" dirty="0" err="1">
                <a:solidFill>
                  <a:prstClr val="black"/>
                </a:solidFill>
                <a:latin typeface="Times New Roman" panose="02020603050405020304" pitchFamily="18" charset="0"/>
                <a:cs typeface="Times New Roman" panose="02020603050405020304" pitchFamily="18" charset="0"/>
              </a:rPr>
              <a:t>eBenefits</a:t>
            </a:r>
            <a:r>
              <a:rPr lang="en-US" dirty="0">
                <a:solidFill>
                  <a:prstClr val="black"/>
                </a:solidFill>
                <a:latin typeface="Times New Roman" panose="02020603050405020304" pitchFamily="18" charset="0"/>
                <a:cs typeface="Times New Roman" panose="02020603050405020304" pitchFamily="18" charset="0"/>
              </a:rPr>
              <a:t> and Empyrean) </a:t>
            </a:r>
            <a:r>
              <a:rPr dirty="0">
                <a:solidFill>
                  <a:prstClr val="black"/>
                </a:solidFill>
                <a:latin typeface="Times New Roman" panose="02020603050405020304" pitchFamily="18" charset="0"/>
                <a:cs typeface="Times New Roman" panose="02020603050405020304" pitchFamily="18" charset="0"/>
              </a:rPr>
              <a:t>within 30 days of</a:t>
            </a:r>
            <a:r>
              <a:rPr lang="en-US" dirty="0">
                <a:solidFill>
                  <a:prstClr val="black"/>
                </a:solidFill>
                <a:latin typeface="Times New Roman" panose="02020603050405020304" pitchFamily="18" charset="0"/>
                <a:cs typeface="Times New Roman" panose="02020603050405020304" pitchFamily="18" charset="0"/>
              </a:rPr>
              <a:t> start date</a:t>
            </a:r>
            <a:r>
              <a:rPr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T</a:t>
            </a:r>
            <a:r>
              <a:rPr dirty="0">
                <a:solidFill>
                  <a:prstClr val="black"/>
                </a:solidFill>
                <a:latin typeface="Times New Roman" panose="02020603050405020304" pitchFamily="18" charset="0"/>
                <a:cs typeface="Times New Roman" panose="02020603050405020304" pitchFamily="18" charset="0"/>
              </a:rPr>
              <a:t>he benefits</a:t>
            </a:r>
            <a:r>
              <a:rPr lang="en-US" dirty="0">
                <a:solidFill>
                  <a:prstClr val="black"/>
                </a:solidFill>
                <a:latin typeface="Times New Roman" panose="02020603050405020304" pitchFamily="18" charset="0"/>
                <a:cs typeface="Times New Roman" panose="02020603050405020304" pitchFamily="18" charset="0"/>
              </a:rPr>
              <a:t> that you elect</a:t>
            </a:r>
            <a:r>
              <a:rPr dirty="0">
                <a:solidFill>
                  <a:prstClr val="black"/>
                </a:solidFill>
                <a:latin typeface="Times New Roman" panose="02020603050405020304" pitchFamily="18" charset="0"/>
                <a:cs typeface="Times New Roman" panose="02020603050405020304" pitchFamily="18" charset="0"/>
              </a:rPr>
              <a:t> will be </a:t>
            </a:r>
            <a:r>
              <a:rPr lang="en-US" dirty="0">
                <a:solidFill>
                  <a:prstClr val="black"/>
                </a:solidFill>
                <a:latin typeface="Times New Roman" panose="02020603050405020304" pitchFamily="18" charset="0"/>
                <a:cs typeface="Times New Roman" panose="02020603050405020304" pitchFamily="18" charset="0"/>
              </a:rPr>
              <a:t>in effect </a:t>
            </a:r>
            <a:r>
              <a:rPr dirty="0">
                <a:solidFill>
                  <a:prstClr val="black"/>
                </a:solidFill>
                <a:latin typeface="Times New Roman" panose="02020603050405020304" pitchFamily="18" charset="0"/>
                <a:cs typeface="Times New Roman" panose="02020603050405020304" pitchFamily="18" charset="0"/>
              </a:rPr>
              <a:t>for the remaining months of the </a:t>
            </a:r>
            <a:r>
              <a:rPr dirty="0">
                <a:solidFill>
                  <a:prstClr val="black"/>
                </a:solidFill>
                <a:uFill>
                  <a:solidFill>
                    <a:srgbClr val="0000FF"/>
                  </a:solidFill>
                </a:uFill>
                <a:latin typeface="Times New Roman" panose="02020603050405020304" pitchFamily="18" charset="0"/>
                <a:cs typeface="Times New Roman" panose="02020603050405020304" pitchFamily="18" charset="0"/>
              </a:rPr>
              <a:t>current </a:t>
            </a:r>
            <a:r>
              <a:rPr lang="en-US" dirty="0">
                <a:solidFill>
                  <a:prstClr val="black"/>
                </a:solidFill>
                <a:uFill>
                  <a:solidFill>
                    <a:srgbClr val="0000FF"/>
                  </a:solidFill>
                </a:uFill>
                <a:latin typeface="Times New Roman" panose="02020603050405020304" pitchFamily="18" charset="0"/>
                <a:cs typeface="Times New Roman" panose="02020603050405020304" pitchFamily="18" charset="0"/>
              </a:rPr>
              <a:t>plan </a:t>
            </a:r>
            <a:r>
              <a:rPr dirty="0">
                <a:solidFill>
                  <a:prstClr val="black"/>
                </a:solidFill>
                <a:uFill>
                  <a:solidFill>
                    <a:srgbClr val="0000FF"/>
                  </a:solidFill>
                </a:uFill>
                <a:latin typeface="Times New Roman" panose="02020603050405020304" pitchFamily="18" charset="0"/>
                <a:cs typeface="Times New Roman" panose="02020603050405020304" pitchFamily="18" charset="0"/>
              </a:rPr>
              <a:t>year</a:t>
            </a:r>
            <a:r>
              <a:rPr lang="en-US" dirty="0">
                <a:solidFill>
                  <a:prstClr val="black"/>
                </a:solidFill>
                <a:uFill>
                  <a:solidFill>
                    <a:srgbClr val="0000FF"/>
                  </a:solidFill>
                </a:uFill>
                <a:latin typeface="Times New Roman" panose="02020603050405020304" pitchFamily="18" charset="0"/>
                <a:cs typeface="Times New Roman" panose="02020603050405020304" pitchFamily="18" charset="0"/>
              </a:rPr>
              <a:t> (unless you experience a qualifying life event).</a:t>
            </a:r>
            <a:endParaRPr lang="en-US" dirty="0">
              <a:solidFill>
                <a:prstClr val="black"/>
              </a:solidFill>
              <a:latin typeface="Times New Roman" panose="02020603050405020304" pitchFamily="18" charset="0"/>
              <a:cs typeface="Times New Roman" panose="02020603050405020304" pitchFamily="18" charset="0"/>
            </a:endParaRPr>
          </a:p>
          <a:p>
            <a:pPr marR="42862"/>
            <a:endParaRPr lang="en-US" dirty="0">
              <a:solidFill>
                <a:prstClr val="black"/>
              </a:solidFill>
              <a:latin typeface="Times New Roman" panose="02020603050405020304" pitchFamily="18" charset="0"/>
              <a:cs typeface="Times New Roman" panose="02020603050405020304" pitchFamily="18" charset="0"/>
            </a:endParaRPr>
          </a:p>
          <a:p>
            <a:pPr marR="42862"/>
            <a:r>
              <a:rPr lang="en-US" sz="2000" b="1" u="sng" dirty="0">
                <a:solidFill>
                  <a:prstClr val="black"/>
                </a:solidFill>
                <a:latin typeface="Times New Roman" panose="02020603050405020304" pitchFamily="18" charset="0"/>
                <a:cs typeface="Times New Roman" panose="02020603050405020304" pitchFamily="18" charset="0"/>
              </a:rPr>
              <a:t>Qualifying Life Event (QLE)</a:t>
            </a:r>
            <a:r>
              <a:rPr lang="en-US" sz="2000" b="1"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if you and/or a dependent experience a change in insurance coverage(s) you can make changes to your insurance coverage(s) during the plan year.  You will need to upload life event documentation to make a change to your insurance and/or dependent verification documentation if you are adding a dependent.</a:t>
            </a:r>
          </a:p>
          <a:p>
            <a:pPr marR="42862"/>
            <a:r>
              <a:rPr lang="en-US" dirty="0">
                <a:solidFill>
                  <a:prstClr val="black"/>
                </a:solidFill>
                <a:latin typeface="Times New Roman" panose="02020603050405020304" pitchFamily="18" charset="0"/>
                <a:cs typeface="Times New Roman" panose="02020603050405020304" pitchFamily="18" charset="0"/>
              </a:rPr>
              <a:t>Examples of QLE: loss of coverage, gain other coverage, marriage, more QLEs on the </a:t>
            </a:r>
            <a:r>
              <a:rPr lang="en-US" u="sng"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hlinkClick r:id="rId2"/>
              </a:rPr>
              <a:t>State Health Plan Required Documentation for Qualifying Life Events &amp; Dependent Eligibility</a:t>
            </a:r>
            <a:r>
              <a:rPr lang="en-US"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a:p>
            <a:pPr marR="42862"/>
            <a:endParaRPr lang="en-US" b="1" u="sng" dirty="0">
              <a:solidFill>
                <a:prstClr val="black"/>
              </a:solidFill>
              <a:latin typeface="Times New Roman" panose="02020603050405020304" pitchFamily="18" charset="0"/>
              <a:cs typeface="Times New Roman" panose="02020603050405020304" pitchFamily="18" charset="0"/>
            </a:endParaRPr>
          </a:p>
          <a:p>
            <a:pPr marR="42862"/>
            <a:r>
              <a:rPr lang="en-US" sz="2000" b="1" u="sng" dirty="0">
                <a:solidFill>
                  <a:prstClr val="black"/>
                </a:solidFill>
                <a:latin typeface="Times New Roman" panose="02020603050405020304" pitchFamily="18" charset="0"/>
                <a:cs typeface="Times New Roman" panose="02020603050405020304" pitchFamily="18" charset="0"/>
              </a:rPr>
              <a:t>Open Enrollment (OE)</a:t>
            </a:r>
            <a:r>
              <a:rPr lang="en-US" sz="2000" b="1"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can make any changes to your insurance coverage(s) annually without having a qualifying life event (QLE).  Elections made during open enrollment are effective on January 1</a:t>
            </a:r>
            <a:r>
              <a:rPr lang="en-US" baseline="30000" dirty="0">
                <a:solidFill>
                  <a:prstClr val="black"/>
                </a:solidFill>
                <a:latin typeface="Times New Roman" panose="02020603050405020304" pitchFamily="18" charset="0"/>
                <a:cs typeface="Times New Roman" panose="02020603050405020304" pitchFamily="18" charset="0"/>
              </a:rPr>
              <a:t>st</a:t>
            </a:r>
            <a:r>
              <a:rPr lang="en-US" dirty="0">
                <a:solidFill>
                  <a:prstClr val="black"/>
                </a:solidFill>
                <a:latin typeface="Times New Roman" panose="02020603050405020304" pitchFamily="18" charset="0"/>
                <a:cs typeface="Times New Roman" panose="02020603050405020304" pitchFamily="18" charset="0"/>
              </a:rPr>
              <a:t> of the following year.  If you are adding a dependent(s), you will need to upload dependent verification documentation.</a:t>
            </a:r>
          </a:p>
          <a:p>
            <a:pPr marR="3811"/>
            <a:r>
              <a:rPr lang="en-US" b="1" dirty="0">
                <a:solidFill>
                  <a:prstClr val="black"/>
                </a:solidFill>
                <a:latin typeface="Times New Roman" panose="02020603050405020304" pitchFamily="18" charset="0"/>
                <a:cs typeface="Times New Roman" panose="02020603050405020304" pitchFamily="18" charset="0"/>
              </a:rPr>
              <a:t>NO MATTER WHEN YOU COMPLETE YOUR NEW HIRE ELECTIONS, </a:t>
            </a:r>
          </a:p>
          <a:p>
            <a:pPr marR="3811"/>
            <a:r>
              <a:rPr lang="en-US" b="1" dirty="0">
                <a:solidFill>
                  <a:prstClr val="black"/>
                </a:solidFill>
                <a:latin typeface="Times New Roman" panose="02020603050405020304" pitchFamily="18" charset="0"/>
                <a:cs typeface="Times New Roman" panose="02020603050405020304" pitchFamily="18" charset="0"/>
              </a:rPr>
              <a:t>YOU MUST PARTICIPATE IN OPEN ENROLLMENT EACH YEAR</a:t>
            </a:r>
          </a:p>
        </p:txBody>
      </p:sp>
    </p:spTree>
    <p:extLst>
      <p:ext uri="{BB962C8B-B14F-4D97-AF65-F5344CB8AC3E}">
        <p14:creationId xmlns:p14="http://schemas.microsoft.com/office/powerpoint/2010/main" val="2754391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
            <a:ext cx="9144000" cy="6888395"/>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endParaRPr dirty="0">
              <a:solidFill>
                <a:prstClr val="black"/>
              </a:solidFill>
              <a:latin typeface="Calibri" panose="020F0502020204030204"/>
            </a:endParaRPr>
          </a:p>
        </p:txBody>
      </p:sp>
      <p:sp>
        <p:nvSpPr>
          <p:cNvPr id="3" name="object 3"/>
          <p:cNvSpPr/>
          <p:nvPr/>
        </p:nvSpPr>
        <p:spPr>
          <a:xfrm>
            <a:off x="80387" y="70338"/>
            <a:ext cx="8983226" cy="671229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endParaRPr dirty="0">
              <a:solidFill>
                <a:prstClr val="black"/>
              </a:solidFill>
              <a:latin typeface="Calibri" panose="020F0502020204030204"/>
            </a:endParaRPr>
          </a:p>
        </p:txBody>
      </p:sp>
      <p:sp>
        <p:nvSpPr>
          <p:cNvPr id="5" name="object 9">
            <a:extLst>
              <a:ext uri="{FF2B5EF4-FFF2-40B4-BE49-F238E27FC236}">
                <a16:creationId xmlns:a16="http://schemas.microsoft.com/office/drawing/2014/main" id="{FFA18116-A907-CAF2-5206-49906080C561}"/>
              </a:ext>
            </a:extLst>
          </p:cNvPr>
          <p:cNvSpPr txBox="1"/>
          <p:nvPr/>
        </p:nvSpPr>
        <p:spPr>
          <a:xfrm>
            <a:off x="80387" y="577305"/>
            <a:ext cx="8983226" cy="6358471"/>
          </a:xfrm>
          <a:prstGeom prst="rect">
            <a:avLst/>
          </a:prstGeom>
        </p:spPr>
        <p:txBody>
          <a:bodyPr vert="horz" wrap="square" lIns="0" tIns="48577" rIns="0" bIns="0" rtlCol="0">
            <a:spAutoFit/>
          </a:bodyPr>
          <a:lstStyle/>
          <a:p>
            <a:pPr marL="60325"/>
            <a:r>
              <a:rPr lang="en-US" sz="1600" b="1" u="sng" kern="0" dirty="0">
                <a:solidFill>
                  <a:prstClr val="black"/>
                </a:solidFill>
                <a:latin typeface="Times New Roman" panose="02020603050405020304" pitchFamily="18" charset="0"/>
                <a:cs typeface="Times New Roman" panose="02020603050405020304" pitchFamily="18" charset="0"/>
              </a:rPr>
              <a:t>Transfers/Rehires </a:t>
            </a:r>
          </a:p>
          <a:p>
            <a:pPr marL="60325"/>
            <a:r>
              <a:rPr lang="en-US" sz="1400" kern="0" dirty="0">
                <a:solidFill>
                  <a:srgbClr val="000000"/>
                </a:solidFill>
                <a:latin typeface="Times New Roman" panose="02020603050405020304" pitchFamily="18" charset="0"/>
                <a:cs typeface="Times New Roman" panose="02020603050405020304" pitchFamily="18" charset="0"/>
              </a:rPr>
              <a:t>When an employee transfers between participating state agency, university, community college or charter school, they are considered either a rehire or a transfer depending on how many days they had as a break in service.  Employees will be classified into one of two categories if there is a break in service: </a:t>
            </a:r>
          </a:p>
          <a:p>
            <a:pPr marL="461963" indent="-180975">
              <a:buFont typeface="Arial" panose="020B0604020202020204" pitchFamily="34" charset="0"/>
              <a:buChar char="•"/>
            </a:pPr>
            <a:r>
              <a:rPr lang="en-US" sz="1400" b="1" kern="0" dirty="0">
                <a:solidFill>
                  <a:srgbClr val="000000"/>
                </a:solidFill>
                <a:latin typeface="Times New Roman" panose="02020603050405020304" pitchFamily="18" charset="0"/>
                <a:cs typeface="Times New Roman" panose="02020603050405020304" pitchFamily="18" charset="0"/>
              </a:rPr>
              <a:t>Transfers – </a:t>
            </a:r>
            <a:r>
              <a:rPr lang="en-US" sz="1400" kern="0" dirty="0">
                <a:solidFill>
                  <a:srgbClr val="000000"/>
                </a:solidFill>
                <a:latin typeface="Times New Roman" panose="02020603050405020304" pitchFamily="18" charset="0"/>
                <a:cs typeface="Times New Roman" panose="02020603050405020304" pitchFamily="18" charset="0"/>
              </a:rPr>
              <a:t>An employee who is separated and rehired </a:t>
            </a:r>
            <a:r>
              <a:rPr lang="en-US" sz="1400" b="1" i="1" kern="0" dirty="0">
                <a:solidFill>
                  <a:srgbClr val="000000"/>
                </a:solidFill>
                <a:latin typeface="Times New Roman" panose="02020603050405020304" pitchFamily="18" charset="0"/>
                <a:cs typeface="Times New Roman" panose="02020603050405020304" pitchFamily="18" charset="0"/>
              </a:rPr>
              <a:t>within 30 days </a:t>
            </a:r>
            <a:r>
              <a:rPr lang="en-US" sz="1400" kern="0" dirty="0">
                <a:solidFill>
                  <a:srgbClr val="000000"/>
                </a:solidFill>
                <a:latin typeface="Times New Roman" panose="02020603050405020304" pitchFamily="18" charset="0"/>
                <a:cs typeface="Times New Roman" panose="02020603050405020304" pitchFamily="18" charset="0"/>
              </a:rPr>
              <a:t>from their date of separation.  </a:t>
            </a:r>
          </a:p>
          <a:p>
            <a:pPr marL="461963"/>
            <a:r>
              <a:rPr lang="en-US" sz="1400" b="1" kern="0" dirty="0">
                <a:solidFill>
                  <a:srgbClr val="000000"/>
                </a:solidFill>
                <a:latin typeface="Times New Roman" panose="02020603050405020304" pitchFamily="18" charset="0"/>
                <a:cs typeface="Times New Roman" panose="02020603050405020304" pitchFamily="18" charset="0"/>
              </a:rPr>
              <a:t>MUST be re-enrolled with the same benefit elections they had with the previous employer.</a:t>
            </a:r>
            <a:endParaRPr lang="en-US" sz="1400" kern="0" dirty="0">
              <a:solidFill>
                <a:srgbClr val="000000"/>
              </a:solidFill>
              <a:latin typeface="Times New Roman" panose="02020603050405020304" pitchFamily="18" charset="0"/>
              <a:cs typeface="Times New Roman" panose="02020603050405020304" pitchFamily="18" charset="0"/>
            </a:endParaRPr>
          </a:p>
          <a:p>
            <a:pPr marL="803275" lvl="1" indent="-225425"/>
            <a:r>
              <a:rPr lang="en-US" sz="1400" kern="0" dirty="0">
                <a:solidFill>
                  <a:srgbClr val="000000"/>
                </a:solidFill>
                <a:latin typeface="Times New Roman" panose="02020603050405020304" pitchFamily="18" charset="0"/>
                <a:cs typeface="Times New Roman" panose="02020603050405020304" pitchFamily="18" charset="0"/>
              </a:rPr>
              <a:t>o   Coverage is effective the first day of the month coincident with or after the transfer date. </a:t>
            </a:r>
          </a:p>
          <a:p>
            <a:pPr marL="803275" lvl="1" indent="-225425"/>
            <a:r>
              <a:rPr lang="en-US" sz="1400" kern="0" dirty="0">
                <a:solidFill>
                  <a:srgbClr val="000000"/>
                </a:solidFill>
                <a:latin typeface="Times New Roman" panose="02020603050405020304" pitchFamily="18" charset="0"/>
                <a:cs typeface="Times New Roman" panose="02020603050405020304" pitchFamily="18" charset="0"/>
              </a:rPr>
              <a:t>o   If an employee’s transfer is effective the 1st of the month at the new employer, benefits will begin the 1st of that month. Transferred employees are not eligible to enroll in NCFlex benefits previously declined, unless the employee was enrolled in a state sponsored post-tax plan at their previous Employing Unit. If this is the case, the transferring employee may elect the same type of NCFlex benefit plan. This is considered a Loss of Other Coverage Qualifying life event. </a:t>
            </a:r>
          </a:p>
          <a:p>
            <a:pPr marL="803275" lvl="1" indent="-225425"/>
            <a:r>
              <a:rPr lang="en-US" sz="1400" kern="0" dirty="0">
                <a:solidFill>
                  <a:srgbClr val="000000"/>
                </a:solidFill>
                <a:latin typeface="Times New Roman" panose="02020603050405020304" pitchFamily="18" charset="0"/>
                <a:cs typeface="Times New Roman" panose="02020603050405020304" pitchFamily="18" charset="0"/>
              </a:rPr>
              <a:t>o   There should be no gap in benefits. If, based on the date of separation from one employing unit and hire with another employing unit, there would normally be a gap, but the time period is within 30 days, the gap should be bridged. </a:t>
            </a:r>
          </a:p>
          <a:p>
            <a:pPr marL="574675" lvl="1"/>
            <a:r>
              <a:rPr lang="en-US" sz="1400" b="1" kern="0" dirty="0">
                <a:solidFill>
                  <a:srgbClr val="000000"/>
                </a:solidFill>
                <a:latin typeface="Times New Roman" panose="02020603050405020304" pitchFamily="18" charset="0"/>
                <a:cs typeface="Times New Roman" panose="02020603050405020304" pitchFamily="18" charset="0"/>
              </a:rPr>
              <a:t>If this applies to you, please contact Pam Brann</a:t>
            </a:r>
          </a:p>
          <a:p>
            <a:pPr marL="461963" lvl="1" indent="-230188">
              <a:buFont typeface="Arial" panose="020B0604020202020204" pitchFamily="34" charset="0"/>
              <a:buChar char="•"/>
            </a:pPr>
            <a:r>
              <a:rPr lang="en-US" sz="1400" b="1" kern="0" dirty="0">
                <a:solidFill>
                  <a:srgbClr val="000000"/>
                </a:solidFill>
                <a:latin typeface="Times New Roman" panose="02020603050405020304" pitchFamily="18" charset="0"/>
                <a:cs typeface="Times New Roman" panose="02020603050405020304" pitchFamily="18" charset="0"/>
              </a:rPr>
              <a:t>Rehires – </a:t>
            </a:r>
            <a:r>
              <a:rPr lang="en-US" sz="1400" kern="0" dirty="0">
                <a:solidFill>
                  <a:srgbClr val="000000"/>
                </a:solidFill>
                <a:latin typeface="Times New Roman" panose="02020603050405020304" pitchFamily="18" charset="0"/>
                <a:cs typeface="Times New Roman" panose="02020603050405020304" pitchFamily="18" charset="0"/>
              </a:rPr>
              <a:t>An employee who is separated and rehired </a:t>
            </a:r>
            <a:r>
              <a:rPr lang="en-US" sz="1400" b="1" i="1" kern="0" dirty="0">
                <a:solidFill>
                  <a:srgbClr val="000000"/>
                </a:solidFill>
                <a:latin typeface="Times New Roman" panose="02020603050405020304" pitchFamily="18" charset="0"/>
                <a:cs typeface="Times New Roman" panose="02020603050405020304" pitchFamily="18" charset="0"/>
              </a:rPr>
              <a:t>more than 30 days </a:t>
            </a:r>
            <a:r>
              <a:rPr lang="en-US" sz="1400" kern="0" dirty="0">
                <a:solidFill>
                  <a:srgbClr val="000000"/>
                </a:solidFill>
                <a:latin typeface="Times New Roman" panose="02020603050405020304" pitchFamily="18" charset="0"/>
                <a:cs typeface="Times New Roman" panose="02020603050405020304" pitchFamily="18" charset="0"/>
              </a:rPr>
              <a:t>from their date of separation. This includes transfers or employees who separate from one Employing Unit and are hired by another Employing Unit </a:t>
            </a:r>
            <a:r>
              <a:rPr lang="en-US" sz="1400" b="1" i="1" kern="0" dirty="0">
                <a:solidFill>
                  <a:srgbClr val="000000"/>
                </a:solidFill>
                <a:latin typeface="Times New Roman" panose="02020603050405020304" pitchFamily="18" charset="0"/>
                <a:cs typeface="Times New Roman" panose="02020603050405020304" pitchFamily="18" charset="0"/>
              </a:rPr>
              <a:t>more than </a:t>
            </a:r>
          </a:p>
          <a:p>
            <a:pPr marL="461963" lvl="1"/>
            <a:r>
              <a:rPr lang="en-US" sz="1400" b="1" i="1" kern="0" dirty="0">
                <a:solidFill>
                  <a:srgbClr val="000000"/>
                </a:solidFill>
                <a:latin typeface="Times New Roman" panose="02020603050405020304" pitchFamily="18" charset="0"/>
                <a:cs typeface="Times New Roman" panose="02020603050405020304" pitchFamily="18" charset="0"/>
              </a:rPr>
              <a:t>30 days </a:t>
            </a:r>
            <a:r>
              <a:rPr lang="en-US" sz="1400" kern="0" dirty="0">
                <a:solidFill>
                  <a:srgbClr val="000000"/>
                </a:solidFill>
                <a:latin typeface="Times New Roman" panose="02020603050405020304" pitchFamily="18" charset="0"/>
                <a:cs typeface="Times New Roman" panose="02020603050405020304" pitchFamily="18" charset="0"/>
              </a:rPr>
              <a:t>from their date of separation. These employees are treated as new hires and benefits must be elected through the benefits enrollment systems.  </a:t>
            </a:r>
            <a:r>
              <a:rPr lang="en-US" sz="1400" b="1" kern="0" dirty="0">
                <a:solidFill>
                  <a:srgbClr val="000000"/>
                </a:solidFill>
                <a:latin typeface="Times New Roman" panose="02020603050405020304" pitchFamily="18" charset="0"/>
                <a:cs typeface="Times New Roman" panose="02020603050405020304" pitchFamily="18" charset="0"/>
              </a:rPr>
              <a:t>You do not have to select the same benefits that you had with your previous employer.  </a:t>
            </a:r>
            <a:r>
              <a:rPr lang="en-US" sz="1400" kern="0" dirty="0">
                <a:solidFill>
                  <a:srgbClr val="000000"/>
                </a:solidFill>
                <a:latin typeface="Times New Roman" panose="02020603050405020304" pitchFamily="18" charset="0"/>
                <a:cs typeface="Times New Roman" panose="02020603050405020304" pitchFamily="18" charset="0"/>
              </a:rPr>
              <a:t>Benefit elections will be effective the first day of the month following their rehire date. </a:t>
            </a:r>
          </a:p>
          <a:p>
            <a:endParaRPr lang="en-US" sz="1400" kern="0" dirty="0">
              <a:solidFill>
                <a:srgbClr val="000000"/>
              </a:solidFill>
              <a:latin typeface="Times New Roman" panose="02020603050405020304" pitchFamily="18" charset="0"/>
              <a:cs typeface="Times New Roman" panose="02020603050405020304" pitchFamily="18" charset="0"/>
            </a:endParaRPr>
          </a:p>
          <a:p>
            <a:pPr marL="60325"/>
            <a:r>
              <a:rPr lang="en-US" sz="1600" b="1" u="sng" kern="0" dirty="0">
                <a:solidFill>
                  <a:prstClr val="black"/>
                </a:solidFill>
                <a:latin typeface="Times New Roman" panose="02020603050405020304" pitchFamily="18" charset="0"/>
                <a:cs typeface="Times New Roman" panose="02020603050405020304" pitchFamily="18" charset="0"/>
              </a:rPr>
              <a:t>Newly Eligible for Benefits </a:t>
            </a:r>
          </a:p>
          <a:p>
            <a:pPr marL="60325"/>
            <a:r>
              <a:rPr lang="en-US" sz="1400" kern="0" dirty="0">
                <a:solidFill>
                  <a:srgbClr val="000000"/>
                </a:solidFill>
                <a:latin typeface="Times New Roman" panose="02020603050405020304" pitchFamily="18" charset="0"/>
                <a:cs typeface="Times New Roman" panose="02020603050405020304" pitchFamily="18" charset="0"/>
              </a:rPr>
              <a:t>Employees who previously worked in a permanent position less than 20 hours per week and begin working 30 hours or </a:t>
            </a:r>
          </a:p>
          <a:p>
            <a:pPr marL="60325"/>
            <a:r>
              <a:rPr lang="en-US" sz="1400" kern="0" dirty="0">
                <a:solidFill>
                  <a:srgbClr val="000000"/>
                </a:solidFill>
                <a:latin typeface="Times New Roman" panose="02020603050405020304" pitchFamily="18" charset="0"/>
                <a:cs typeface="Times New Roman" panose="02020603050405020304" pitchFamily="18" charset="0"/>
              </a:rPr>
              <a:t>more per week in a permanent position, become newly eligible for some benefits and will have 30 days to enroll in the  benefits.  The effective date of the benefits would be the first day of the month following the date of the hours change.  If part-time and working 20 hours per week and change to full-time (working 30 hours or more per week) you are eligible again to enroll in medical coverage.  You will also be eligible for full-time benefits.</a:t>
            </a:r>
          </a:p>
        </p:txBody>
      </p:sp>
      <p:sp>
        <p:nvSpPr>
          <p:cNvPr id="11" name="TextBox 10">
            <a:extLst>
              <a:ext uri="{FF2B5EF4-FFF2-40B4-BE49-F238E27FC236}">
                <a16:creationId xmlns:a16="http://schemas.microsoft.com/office/drawing/2014/main" id="{9731C166-A8BB-E2FE-715B-3AB121549949}"/>
              </a:ext>
            </a:extLst>
          </p:cNvPr>
          <p:cNvSpPr txBox="1"/>
          <p:nvPr/>
        </p:nvSpPr>
        <p:spPr>
          <a:xfrm>
            <a:off x="80387" y="92989"/>
            <a:ext cx="8983226" cy="461665"/>
          </a:xfrm>
          <a:prstGeom prst="rect">
            <a:avLst/>
          </a:prstGeom>
          <a:noFill/>
        </p:spPr>
        <p:txBody>
          <a:bodyPr wrap="square" rtlCol="0">
            <a:spAutoFit/>
          </a:bodyPr>
          <a:lstStyle/>
          <a:p>
            <a:pPr algn="ctr"/>
            <a:r>
              <a:rPr lang="en-US" sz="2400" b="1" u="sng" kern="0" dirty="0">
                <a:solidFill>
                  <a:prstClr val="black"/>
                </a:solidFill>
                <a:latin typeface="Times New Roman" panose="02020603050405020304" pitchFamily="18" charset="0"/>
                <a:cs typeface="Times New Roman" panose="02020603050405020304" pitchFamily="18" charset="0"/>
              </a:rPr>
              <a:t>TRANSFERS/REHIRES / NEWLY ELIGIBLE FOR BENEFITS</a:t>
            </a:r>
          </a:p>
        </p:txBody>
      </p:sp>
    </p:spTree>
    <p:extLst>
      <p:ext uri="{BB962C8B-B14F-4D97-AF65-F5344CB8AC3E}">
        <p14:creationId xmlns:p14="http://schemas.microsoft.com/office/powerpoint/2010/main" val="2578884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0386" y="70338"/>
            <a:ext cx="8963129" cy="671229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9">
            <a:extLst>
              <a:ext uri="{FF2B5EF4-FFF2-40B4-BE49-F238E27FC236}">
                <a16:creationId xmlns:a16="http://schemas.microsoft.com/office/drawing/2014/main" id="{FFA18116-A907-CAF2-5206-49906080C561}"/>
              </a:ext>
            </a:extLst>
          </p:cNvPr>
          <p:cNvSpPr txBox="1"/>
          <p:nvPr/>
        </p:nvSpPr>
        <p:spPr>
          <a:xfrm>
            <a:off x="100485" y="1098763"/>
            <a:ext cx="8963131" cy="5619807"/>
          </a:xfrm>
          <a:prstGeom prst="rect">
            <a:avLst/>
          </a:prstGeom>
        </p:spPr>
        <p:txBody>
          <a:bodyPr vert="horz" wrap="square" lIns="0" tIns="48577" rIns="0" bIns="0" rtlCol="0">
            <a:spAutoFit/>
          </a:bodyPr>
          <a:lstStyle/>
          <a:p>
            <a:pPr marL="60325" marR="0" lvl="0" algn="l" defTabSz="457200" rtl="0" eaLnBrk="1" fontAlgn="auto" latinLnBrk="0" hangingPunct="1">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are adding yourself and/or your dependent(s) to insurance benefits, you can only add yourself and/or your dependent(s) to the same benefit(s) that were lost.</a:t>
            </a:r>
          </a:p>
          <a:p>
            <a:pPr marL="60325">
              <a:defRPr/>
            </a:pPr>
            <a:r>
              <a:rPr kumimoji="0" lang="en-US"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are removing yourself and/or your dependent(s) from your insurance benefits, you can only remove yourself and/or your dependent(s) from the benefit(s) that were gained.</a:t>
            </a:r>
          </a:p>
          <a:p>
            <a:pPr marL="60325" marR="0" lvl="0" algn="l"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remember, that you will need to provide life event documentation to verify your life event for any insurance benefits you are changing within 30 days of the event date.  Upload documentation in </a:t>
            </a:r>
            <a:r>
              <a:rPr kumimoji="0" lang="en-US" sz="1800" b="0" i="0" u="none" strike="noStrike" kern="0" cap="none"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eBenefits</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even if making changes to insurance benefits in Empyrean.  If you are adding a dependent(s) to your medical coverage within 30 days of the event date, you must upload dependent verification documentation.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View the </a:t>
            </a:r>
            <a:r>
              <a:rPr kumimoji="0" lang="en-US" sz="1600" b="0" i="0" u="sng" strike="noStrike" kern="0" cap="none" normalizeH="0" noProof="0" dirty="0">
                <a:ln>
                  <a:noFill/>
                </a:ln>
                <a:solidFill>
                  <a:srgbClr val="00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rPr>
              <a:t>State Health Plan Required Documentation for Qualifying Life Events &amp; Dependent </a:t>
            </a:r>
            <a:r>
              <a:rPr kumimoji="0" lang="en-US" sz="1600" b="0" i="0" u="none" strike="noStrike" kern="0" cap="none" normalizeH="0" noProof="0" dirty="0">
                <a:ln>
                  <a:noFill/>
                </a:ln>
                <a:solidFill>
                  <a:srgbClr val="00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rPr>
              <a:t>Eligibility</a:t>
            </a:r>
            <a:r>
              <a:rPr kumimoji="0" lang="en-US" sz="1600" b="0" i="0" u="none" strike="noStrike" kern="0" cap="none" normalizeH="0" noProof="0" dirty="0">
                <a:ln>
                  <a:noFill/>
                </a:ln>
                <a:solidFill>
                  <a:srgbClr val="00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for acceptable documentation.</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Don’t forget to print your confirmation statement(s) and be sure that everything is correct.</a:t>
            </a:r>
          </a:p>
          <a:p>
            <a:pPr marL="60325" marR="0" lvl="0" algn="l"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QLE request(s) must be approved by the ECU Benefits Department</a:t>
            </a:r>
            <a:r>
              <a:rPr lang="en-US" kern="0" dirty="0">
                <a:solidFill>
                  <a:prstClr val="black"/>
                </a:solidFill>
                <a:latin typeface="Times New Roman" panose="02020603050405020304" pitchFamily="18" charset="0"/>
                <a:cs typeface="Times New Roman" panose="02020603050405020304" pitchFamily="18" charset="0"/>
              </a:rPr>
              <a:t>.  T</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hey cannot be approved without acceptable documentation.</a:t>
            </a:r>
          </a:p>
          <a:p>
            <a:pPr marL="60325" marR="0" lvl="0" algn="l"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Review your paycheck to be sure the changes were made.  If you do not see that the changes were made, log into the benefit systems to be sure your QLE request(s) was approved.  If your request(s) has not been approved, please contact the ECU Benefits Department.</a:t>
            </a:r>
          </a:p>
          <a:p>
            <a:pPr marL="60325" marR="0" lvl="0" algn="l"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algn="l" defTabSz="457200" rtl="0" eaLnBrk="1" fontAlgn="auto" latinLnBrk="0" hangingPunct="1">
              <a:buClrTx/>
              <a:buSzTx/>
              <a:buFontTx/>
              <a:buNone/>
              <a:tabLst/>
              <a:defRPr/>
            </a:pPr>
            <a:r>
              <a:rPr kumimoji="0" lang="en-US" sz="18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be aware that when you make changes to your benefits you will have to pay for any missed deductions and you will receive refunds for any overpayments.</a:t>
            </a:r>
          </a:p>
        </p:txBody>
      </p:sp>
      <p:sp>
        <p:nvSpPr>
          <p:cNvPr id="6" name="object 6">
            <a:extLst>
              <a:ext uri="{FF2B5EF4-FFF2-40B4-BE49-F238E27FC236}">
                <a16:creationId xmlns:a16="http://schemas.microsoft.com/office/drawing/2014/main" id="{C2FD484B-3DE6-4AAC-7CF4-4CE0AF3B2BC3}"/>
              </a:ext>
            </a:extLst>
          </p:cNvPr>
          <p:cNvSpPr/>
          <p:nvPr/>
        </p:nvSpPr>
        <p:spPr>
          <a:xfrm rot="16200000">
            <a:off x="80386" y="70338"/>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1629DAD2-C7FC-768D-0CD3-C486D6E2A406}"/>
              </a:ext>
            </a:extLst>
          </p:cNvPr>
          <p:cNvSpPr/>
          <p:nvPr/>
        </p:nvSpPr>
        <p:spPr>
          <a:xfrm>
            <a:off x="8202267" y="70339"/>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731C166-A8BB-E2FE-715B-3AB121549949}"/>
              </a:ext>
            </a:extLst>
          </p:cNvPr>
          <p:cNvSpPr txBox="1"/>
          <p:nvPr/>
        </p:nvSpPr>
        <p:spPr>
          <a:xfrm>
            <a:off x="100485" y="70338"/>
            <a:ext cx="894303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QUALIFYING LIFE EVENT (QLE)</a:t>
            </a:r>
          </a:p>
          <a:p>
            <a:pPr algn="ctr">
              <a:defRPr/>
            </a:pPr>
            <a:r>
              <a:rPr kumimoji="0" lang="en-US"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and/or your dependent(s) experience a QLE you can make changes to your benefits within 30 days of the event date.</a:t>
            </a:r>
          </a:p>
        </p:txBody>
      </p:sp>
    </p:spTree>
    <p:extLst>
      <p:ext uri="{BB962C8B-B14F-4D97-AF65-F5344CB8AC3E}">
        <p14:creationId xmlns:p14="http://schemas.microsoft.com/office/powerpoint/2010/main" val="1636735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91440" y="76200"/>
            <a:ext cx="8961120" cy="670560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9">
            <a:extLst>
              <a:ext uri="{FF2B5EF4-FFF2-40B4-BE49-F238E27FC236}">
                <a16:creationId xmlns:a16="http://schemas.microsoft.com/office/drawing/2014/main" id="{FFA18116-A907-CAF2-5206-49906080C561}"/>
              </a:ext>
            </a:extLst>
          </p:cNvPr>
          <p:cNvSpPr txBox="1"/>
          <p:nvPr/>
        </p:nvSpPr>
        <p:spPr>
          <a:xfrm>
            <a:off x="91440" y="795233"/>
            <a:ext cx="8961120" cy="6081472"/>
          </a:xfrm>
          <a:prstGeom prst="rect">
            <a:avLst/>
          </a:prstGeom>
        </p:spPr>
        <p:txBody>
          <a:bodyPr vert="horz" wrap="square" lIns="0" tIns="48577" rIns="0" bIns="0" rtlCol="0">
            <a:spAutoFit/>
          </a:bodyP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**2025 Open Enrollment is 9/30/24 – 10/25/24**</a:t>
            </a:r>
            <a:endParaRPr lang="en-US" sz="1200" b="1" kern="0" dirty="0">
              <a:solidFill>
                <a:prstClr val="black"/>
              </a:solidFill>
              <a:latin typeface="Times New Roman" panose="02020603050405020304" pitchFamily="18" charset="0"/>
              <a:cs typeface="Times New Roman" panose="02020603050405020304" pitchFamily="18" charset="0"/>
            </a:endParaRPr>
          </a:p>
          <a:p>
            <a:pPr>
              <a:defRPr/>
            </a:pPr>
            <a:r>
              <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Medical insurance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State Health Plan moves </a:t>
            </a:r>
            <a:r>
              <a:rPr kumimoji="0" lang="en-US" sz="1600" b="0" i="0" u="none" strike="noStrike" kern="0" cap="none" normalizeH="0" noProof="0" dirty="0">
                <a:ln>
                  <a:noFill/>
                </a:ln>
                <a:solidFill>
                  <a:prstClr val="black"/>
                </a:solidFill>
                <a:effectLst/>
                <a:uLnTx/>
                <a:uFill>
                  <a:solidFill>
                    <a:srgbClr val="FF0000"/>
                  </a:solidFill>
                </a:uFill>
                <a:latin typeface="Times New Roman" panose="02020603050405020304" pitchFamily="18" charset="0"/>
                <a:ea typeface="+mn-ea"/>
                <a:cs typeface="Times New Roman" panose="02020603050405020304" pitchFamily="18" charset="0"/>
              </a:rPr>
              <a:t>all employees who are enrolled in the medical insurance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the Base Plan (70/30) and they also remove the tobacco attestation credit.  You must re-enroll into the Enhanced Plan (80/20) and complete the tobacco attestation survey.</a:t>
            </a:r>
          </a:p>
          <a:p>
            <a:pPr marL="231775" marR="0" lvl="0" defTabSz="457200" rtl="0" eaLnBrk="1" fontAlgn="auto" latinLnBrk="0" hangingPunct="1">
              <a:buClrTx/>
              <a:buSzTx/>
              <a:buFontTx/>
              <a:buNone/>
              <a:tabLst/>
              <a:defRPr/>
            </a:pPr>
            <a:r>
              <a:rPr lang="en-US" b="1" kern="0" dirty="0">
                <a:solidFill>
                  <a:prstClr val="black"/>
                </a:solidFill>
                <a:latin typeface="Times New Roman" panose="02020603050405020304" pitchFamily="18" charset="0"/>
                <a:cs typeface="Times New Roman" panose="02020603050405020304" pitchFamily="18" charset="0"/>
              </a:rPr>
              <a:t>2024 Open Enrollment, our third-party administrator will change to Aetna and you will need to enter a primary care provider during open enrollment.</a:t>
            </a:r>
            <a:endPar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indent="0"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Flexible Spending Accounts (health care and dependent day care)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you will need to re-enroll during open enrollment for the next plan year.</a:t>
            </a:r>
          </a:p>
          <a:p>
            <a:pPr marL="60325" marR="0" lvl="0"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other benefits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 remain the same.</a:t>
            </a:r>
          </a:p>
          <a:p>
            <a:pPr marL="60325" marR="0" lvl="0" defTabSz="457200" rtl="0" eaLnBrk="1" fontAlgn="auto" latinLnBrk="0" hangingPunct="1">
              <a:buClrTx/>
              <a:buSzTx/>
              <a:buFontTx/>
              <a:buNone/>
              <a:tabLst/>
              <a:defRPr/>
            </a:pPr>
            <a:b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remember to upload dependent verification documentation if you are adding a dependent(s) to your medical insurance and the ECU Benefits Department will need to approve it. View the </a:t>
            </a:r>
            <a:r>
              <a:rPr kumimoji="0" lang="en-US" sz="1600" b="0" i="0" u="sng" strike="noStrike" kern="0" cap="none" normalizeH="0" noProof="0" dirty="0">
                <a:ln>
                  <a:noFill/>
                </a:ln>
                <a:solidFill>
                  <a:srgbClr val="00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a:rPr>
              <a:t>State Health Plan Required Documentation for Qualifying Life Events &amp; Dependent </a:t>
            </a:r>
            <a:r>
              <a:rPr kumimoji="0" lang="en-US" sz="1600" b="0" i="0" u="none" strike="noStrike" kern="0" cap="none" normalizeH="0" noProof="0" dirty="0">
                <a:ln>
                  <a:noFill/>
                </a:ln>
                <a:solidFill>
                  <a:srgbClr val="00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a:rPr>
              <a:t>Eligibility</a:t>
            </a:r>
            <a:r>
              <a:rPr kumimoji="0" lang="en-US" sz="1600" b="0" i="0" u="none" strike="noStrike" kern="0" cap="none" normalizeH="0" noProof="0" dirty="0">
                <a:ln>
                  <a:noFill/>
                </a:ln>
                <a:solidFill>
                  <a:srgbClr val="00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for acceptable documentation.</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remember to upload documentation if you must attend a tobacco cessation counseling session for the tobacco attestation credit by the deadline date.</a:t>
            </a:r>
          </a:p>
          <a:p>
            <a:pPr marL="60325" marR="0" lvl="0"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Don’t forget to print your confirmation statements and be sure everything is correct.</a:t>
            </a:r>
          </a:p>
          <a:p>
            <a:pPr marL="60325" marR="0" lvl="0" defTabSz="457200" rtl="0" eaLnBrk="1" fontAlgn="auto" latinLnBrk="0" hangingPunct="1">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0" lvl="0" defTabSz="457200" rtl="0" eaLnBrk="1" fontAlgn="auto" latinLnBrk="0" hangingPunct="1">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Review your paychecks (in December for medical and in January for other benefits) to be sure the changes were made.  If you do not see that the changes were made, log into the benefit systems to be sure your open enrollment changes were approved.  If your request(s) has not been approved, please contact the ECU  Benefits Department.</a:t>
            </a:r>
          </a:p>
        </p:txBody>
      </p:sp>
      <p:sp>
        <p:nvSpPr>
          <p:cNvPr id="11" name="TextBox 10">
            <a:extLst>
              <a:ext uri="{FF2B5EF4-FFF2-40B4-BE49-F238E27FC236}">
                <a16:creationId xmlns:a16="http://schemas.microsoft.com/office/drawing/2014/main" id="{9731C166-A8BB-E2FE-715B-3AB121549949}"/>
              </a:ext>
            </a:extLst>
          </p:cNvPr>
          <p:cNvSpPr txBox="1"/>
          <p:nvPr/>
        </p:nvSpPr>
        <p:spPr>
          <a:xfrm>
            <a:off x="91440" y="76200"/>
            <a:ext cx="89611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ENROLLMENT – OCCURS ANNUALLY (October)</a:t>
            </a:r>
            <a:endParaRPr lang="en-US" sz="2400" b="1" kern="0" dirty="0">
              <a:solidFill>
                <a:prstClr val="black"/>
              </a:solidFill>
              <a:latin typeface="Times New Roman" panose="02020603050405020304" pitchFamily="18" charset="0"/>
              <a:cs typeface="Times New Roman" panose="02020603050405020304" pitchFamily="18" charset="0"/>
            </a:endParaRPr>
          </a:p>
          <a:p>
            <a:pPr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EMPLOYEES </a:t>
            </a:r>
            <a:r>
              <a:rPr kumimoji="0" lang="en-US" b="1" i="0" u="heavy" strike="noStrike" kern="0" cap="none" normalizeH="0" noProof="0" dirty="0">
                <a:ln>
                  <a:noFill/>
                </a:ln>
                <a:solidFill>
                  <a:prstClr val="black"/>
                </a:solidFill>
                <a:effectLst/>
                <a:uLnTx/>
                <a:uFill>
                  <a:solidFill>
                    <a:srgbClr val="111111"/>
                  </a:solidFill>
                </a:uFill>
                <a:latin typeface="Times New Roman" panose="02020603050405020304" pitchFamily="18" charset="0"/>
                <a:ea typeface="+mn-ea"/>
                <a:cs typeface="Times New Roman" panose="02020603050405020304" pitchFamily="18" charset="0"/>
              </a:rPr>
              <a:t>MUST</a:t>
            </a:r>
            <a:r>
              <a:rPr kumimoji="0" lang="en-US"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PARTICIPATE IN OPEN ENROLLMENT EVERY YEAR</a:t>
            </a:r>
          </a:p>
        </p:txBody>
      </p:sp>
    </p:spTree>
    <p:extLst>
      <p:ext uri="{BB962C8B-B14F-4D97-AF65-F5344CB8AC3E}">
        <p14:creationId xmlns:p14="http://schemas.microsoft.com/office/powerpoint/2010/main" val="281543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2A8A"/>
        </a:solidFill>
        <a:effectLst/>
      </p:bgPr>
    </p:bg>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2"/>
          <a:srcRect l="43348" r="20652" b="-1"/>
          <a:stretch/>
        </p:blipFill>
        <p:spPr>
          <a:xfrm>
            <a:off x="466257" y="623276"/>
            <a:ext cx="3024467" cy="5607883"/>
          </a:xfrm>
          <a:prstGeom prst="rect">
            <a:avLst/>
          </a:prstGeom>
        </p:spPr>
      </p:pic>
      <p:sp>
        <p:nvSpPr>
          <p:cNvPr id="2" name="TextBox 1">
            <a:extLst>
              <a:ext uri="{FF2B5EF4-FFF2-40B4-BE49-F238E27FC236}">
                <a16:creationId xmlns:a16="http://schemas.microsoft.com/office/drawing/2014/main" id="{67C6EE75-61CF-E519-7E37-EDA009BE8AAE}"/>
              </a:ext>
            </a:extLst>
          </p:cNvPr>
          <p:cNvSpPr txBox="1"/>
          <p:nvPr/>
        </p:nvSpPr>
        <p:spPr>
          <a:xfrm>
            <a:off x="3810000" y="1066800"/>
            <a:ext cx="4419600" cy="3505200"/>
          </a:xfrm>
          <a:prstGeom prst="rect">
            <a:avLst/>
          </a:prstGeom>
        </p:spPr>
        <p:txBody>
          <a:bodyPr vert="horz" lIns="91440" tIns="45720" rIns="91440" bIns="45720" rtlCol="0" anchor="b">
            <a:normAutofit fontScale="9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Who should receive your completed new hire forms?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3695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110533" y="76133"/>
            <a:ext cx="8943032" cy="6678751"/>
          </a:xfrm>
          <a:prstGeom prst="rect">
            <a:avLst/>
          </a:prstGeom>
          <a:solidFill>
            <a:srgbClr val="592A8A"/>
          </a:solidFill>
          <a:ln w="38100">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4C923"/>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SUPPLEMENTAL </a:t>
            </a:r>
          </a:p>
          <a:p>
            <a:pPr marL="0" marR="0" lvl="0" indent="0" algn="ctr" defTabSz="4572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RETIREMENT</a:t>
            </a:r>
          </a:p>
          <a:p>
            <a:pPr marL="0" marR="0" lvl="0" indent="0" algn="ctr" defTabSz="4572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ACCOUNTS</a:t>
            </a:r>
          </a:p>
          <a:p>
            <a:pPr marL="0" marR="0" lvl="0" indent="0" algn="ctr" defTabSz="457200" rtl="0" eaLnBrk="1" fontAlgn="auto" latinLnBrk="0" hangingPunct="1">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tabLst/>
              <a:defRPr/>
            </a:pPr>
            <a:r>
              <a:rPr lang="en-US" sz="2400" dirty="0">
                <a:solidFill>
                  <a:prstClr val="white"/>
                </a:solidFill>
                <a:latin typeface="Times New Roman" panose="02020603050405020304" pitchFamily="18" charset="0"/>
                <a:cs typeface="Times New Roman" panose="02020603050405020304" pitchFamily="18" charset="0"/>
              </a:rPr>
              <a:t>UNC System – 403b and 457b</a:t>
            </a:r>
          </a:p>
          <a:p>
            <a:pPr marR="0" lvl="0" algn="ctr"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NC State – 401k and 457 deferred compensation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8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99177DE4-A107-BEC7-49A5-0C1B4ECFB7A5}"/>
              </a:ext>
            </a:extLst>
          </p:cNvPr>
          <p:cNvPicPr>
            <a:picLocks noChangeAspect="1"/>
          </p:cNvPicPr>
          <p:nvPr/>
        </p:nvPicPr>
        <p:blipFill rotWithShape="1">
          <a:blip r:embed="rId2"/>
          <a:srcRect b="16989"/>
          <a:stretch/>
        </p:blipFill>
        <p:spPr>
          <a:xfrm>
            <a:off x="2779161" y="4399743"/>
            <a:ext cx="1792839" cy="2272361"/>
          </a:xfrm>
          <a:prstGeom prst="rect">
            <a:avLst/>
          </a:prstGeom>
          <a:ln w="9525">
            <a:solidFill>
              <a:schemeClr val="bg1"/>
            </a:solidFill>
          </a:ln>
        </p:spPr>
      </p:pic>
      <p:pic>
        <p:nvPicPr>
          <p:cNvPr id="14" name="Picture 13">
            <a:extLst>
              <a:ext uri="{FF2B5EF4-FFF2-40B4-BE49-F238E27FC236}">
                <a16:creationId xmlns:a16="http://schemas.microsoft.com/office/drawing/2014/main" id="{C5B3735B-9018-D964-96B0-FAE5E238A637}"/>
              </a:ext>
            </a:extLst>
          </p:cNvPr>
          <p:cNvPicPr>
            <a:picLocks noChangeAspect="1"/>
          </p:cNvPicPr>
          <p:nvPr/>
        </p:nvPicPr>
        <p:blipFill>
          <a:blip r:embed="rId3"/>
          <a:stretch>
            <a:fillRect/>
          </a:stretch>
        </p:blipFill>
        <p:spPr>
          <a:xfrm>
            <a:off x="4596478" y="4399744"/>
            <a:ext cx="1792839" cy="2272360"/>
          </a:xfrm>
          <a:prstGeom prst="rect">
            <a:avLst/>
          </a:prstGeom>
          <a:ln w="9525">
            <a:solidFill>
              <a:schemeClr val="bg1"/>
            </a:solidFill>
          </a:ln>
        </p:spPr>
      </p:pic>
    </p:spTree>
    <p:extLst>
      <p:ext uri="{BB962C8B-B14F-4D97-AF65-F5344CB8AC3E}">
        <p14:creationId xmlns:p14="http://schemas.microsoft.com/office/powerpoint/2010/main" val="896651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3892" y="61108"/>
            <a:ext cx="8996218" cy="6735784"/>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p:nvPr/>
        </p:nvSpPr>
        <p:spPr>
          <a:xfrm>
            <a:off x="73877" y="551042"/>
            <a:ext cx="8996229" cy="1213794"/>
          </a:xfrm>
          <a:prstGeom prst="rect">
            <a:avLst/>
          </a:prstGeom>
          <a:ln>
            <a:noFill/>
          </a:ln>
        </p:spPr>
        <p:txBody>
          <a:bodyPr vert="horz" wrap="square" lIns="0" tIns="13335" rIns="0" bIns="0" rtlCol="0">
            <a:spAutoFit/>
          </a:bodyPr>
          <a:lstStyle/>
          <a:p>
            <a:pPr marR="5080" lvl="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additional money towards retirement </a:t>
            </a:r>
          </a:p>
          <a:p>
            <a:pPr marR="5080" lvl="0" algn="ctr" defTabSz="457200" rtl="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Times New Roman" panose="02020603050405020304" pitchFamily="18" charset="0"/>
                <a:cs typeface="Times New Roman" panose="02020603050405020304" pitchFamily="18" charset="0"/>
              </a:rPr>
              <a:t>ECU does not contribute unless you are a sworn law enforcement officer.</a:t>
            </a:r>
            <a:endPar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 any time, no deadlines, unlimited changes, end at anytime.  </a:t>
            </a: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There are contribution limits (minimum and/or maximum) depending on which SRA you choose.  </a:t>
            </a:r>
          </a:p>
          <a:p>
            <a:pPr marR="0" lvl="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must keep track of </a:t>
            </a:r>
            <a:r>
              <a:rPr lang="en-US" sz="1400" kern="0" dirty="0">
                <a:solidFill>
                  <a:prstClr val="black"/>
                </a:solidFill>
                <a:latin typeface="Times New Roman" panose="02020603050405020304" pitchFamily="18" charset="0"/>
                <a:cs typeface="Times New Roman" panose="02020603050405020304" pitchFamily="18" charset="0"/>
              </a:rPr>
              <a:t>your</a:t>
            </a: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contribution amounts each year</a:t>
            </a:r>
            <a:r>
              <a:rPr lang="en-US" sz="1400" kern="0" dirty="0">
                <a:solidFill>
                  <a:prstClr val="black"/>
                </a:solidFill>
                <a:latin typeface="Times New Roman" panose="02020603050405020304" pitchFamily="18" charset="0"/>
                <a:cs typeface="Times New Roman" panose="02020603050405020304" pitchFamily="18" charset="0"/>
              </a:rPr>
              <a:t> (</a:t>
            </a: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403b and 401k contributions are added together).</a:t>
            </a:r>
          </a:p>
        </p:txBody>
      </p:sp>
      <p:sp>
        <p:nvSpPr>
          <p:cNvPr id="6" name="object 6"/>
          <p:cNvSpPr txBox="1">
            <a:spLocks noGrp="1"/>
          </p:cNvSpPr>
          <p:nvPr>
            <p:ph type="title"/>
          </p:nvPr>
        </p:nvSpPr>
        <p:spPr>
          <a:xfrm>
            <a:off x="73889" y="43833"/>
            <a:ext cx="8996217" cy="535403"/>
          </a:xfrm>
          <a:prstGeom prst="rect">
            <a:avLst/>
          </a:prstGeom>
        </p:spPr>
        <p:txBody>
          <a:bodyPr vert="horz" wrap="square" lIns="0" tIns="12065" rIns="0" bIns="0" rtlCol="0" anchor="ctr">
            <a:spAutoFit/>
          </a:bodyPr>
          <a:lstStyle/>
          <a:p>
            <a:pPr algn="ctr">
              <a:lnSpc>
                <a:spcPct val="100000"/>
              </a:lnSpc>
              <a:spcBef>
                <a:spcPts val="0"/>
              </a:spcBef>
            </a:pPr>
            <a:r>
              <a:rPr sz="2000" b="1" u="sng" kern="0" dirty="0">
                <a:latin typeface="Times New Roman" panose="02020603050405020304" pitchFamily="18" charset="0"/>
                <a:cs typeface="Times New Roman" panose="02020603050405020304" pitchFamily="18" charset="0"/>
              </a:rPr>
              <a:t>SUPPLEMENTAL RETIREMENT</a:t>
            </a:r>
            <a:r>
              <a:rPr lang="en-US" sz="2000" b="1" u="sng" kern="0" dirty="0">
                <a:latin typeface="Times New Roman" panose="02020603050405020304" pitchFamily="18" charset="0"/>
                <a:cs typeface="Times New Roman" panose="02020603050405020304" pitchFamily="18" charset="0"/>
              </a:rPr>
              <a:t> ACCOUNTS (SRA)</a:t>
            </a:r>
            <a:br>
              <a:rPr lang="en-US" sz="2000" b="1" u="sng" kern="0" dirty="0">
                <a:latin typeface="Times New Roman" panose="02020603050405020304" pitchFamily="18" charset="0"/>
                <a:cs typeface="Times New Roman" panose="02020603050405020304" pitchFamily="18" charset="0"/>
              </a:rPr>
            </a:br>
            <a:r>
              <a:rPr lang="en-US" sz="1400" b="1" kern="0" dirty="0">
                <a:latin typeface="Times New Roman" panose="02020603050405020304" pitchFamily="18" charset="0"/>
                <a:cs typeface="Times New Roman" panose="02020603050405020304" pitchFamily="18" charset="0"/>
              </a:rPr>
              <a:t>For more information – </a:t>
            </a:r>
            <a:r>
              <a:rPr lang="en-US" sz="1400" b="1" u="sng" kern="0" dirty="0">
                <a:latin typeface="Times New Roman" panose="02020603050405020304" pitchFamily="18" charset="0"/>
                <a:cs typeface="Times New Roman" panose="02020603050405020304" pitchFamily="18" charset="0"/>
                <a:hlinkClick r:id="rId3"/>
              </a:rPr>
              <a:t>https://humanresources.ecu.edu/benefits/retirement/</a:t>
            </a:r>
            <a:r>
              <a:rPr lang="en-US" sz="1400" b="1" u="sng" kern="0" dirty="0">
                <a:latin typeface="Times New Roman" panose="02020603050405020304" pitchFamily="18" charset="0"/>
                <a:cs typeface="Times New Roman" panose="02020603050405020304" pitchFamily="18" charset="0"/>
              </a:rPr>
              <a:t> </a:t>
            </a:r>
            <a:endParaRPr sz="2000" u="sng" kern="0" dirty="0">
              <a:latin typeface="Times New Roman" panose="02020603050405020304" pitchFamily="18" charset="0"/>
              <a:cs typeface="Times New Roman" panose="02020603050405020304" pitchFamily="18" charset="0"/>
            </a:endParaRPr>
          </a:p>
        </p:txBody>
      </p:sp>
      <p:sp>
        <p:nvSpPr>
          <p:cNvPr id="7" name="object 7"/>
          <p:cNvSpPr txBox="1"/>
          <p:nvPr/>
        </p:nvSpPr>
        <p:spPr>
          <a:xfrm>
            <a:off x="4571969" y="1797030"/>
            <a:ext cx="4498106" cy="3860031"/>
          </a:xfrm>
          <a:prstGeom prst="rect">
            <a:avLst/>
          </a:prstGeom>
          <a:ln w="9525">
            <a:noFill/>
          </a:ln>
        </p:spPr>
        <p:txBody>
          <a:bodyPr vert="horz" wrap="square" lIns="0" tIns="127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Empower (formally Prudential)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401k and 457 deferred compensation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Cecilia Fields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252-204-3297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cecilia.fields@empower.com</a:t>
            </a:r>
            <a:endParaRPr kumimoji="0" lang="en-US" sz="1600" b="0" i="0" u="non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kern="0" cap="none" normalizeH="0" noProof="0" dirty="0">
                <a:ln>
                  <a:noFill/>
                </a:ln>
                <a:effectLst/>
                <a:uLnTx/>
                <a:uFillTx/>
                <a:latin typeface="Times New Roman" panose="02020603050405020304" pitchFamily="18" charset="0"/>
                <a:ea typeface="+mn-ea"/>
                <a:cs typeface="Times New Roman" panose="02020603050405020304" pitchFamily="18" charset="0"/>
              </a:rPr>
              <a:t>TO </a:t>
            </a:r>
            <a:r>
              <a:rPr lang="en-US" sz="1600" b="1" kern="0" dirty="0">
                <a:latin typeface="Times New Roman" panose="02020603050405020304" pitchFamily="18" charset="0"/>
                <a:cs typeface="Times New Roman" panose="02020603050405020304" pitchFamily="18" charset="0"/>
              </a:rPr>
              <a:t>ENROLL: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kern="0" cap="none" normalizeH="0" noProof="0" dirty="0">
                <a:ln>
                  <a:noFill/>
                </a:ln>
                <a:effectLst/>
                <a:uLnTx/>
                <a:uFillTx/>
                <a:latin typeface="Times New Roman" panose="02020603050405020304" pitchFamily="18" charset="0"/>
                <a:ea typeface="+mn-ea"/>
                <a:cs typeface="Times New Roman" panose="02020603050405020304" pitchFamily="18" charset="0"/>
              </a:rPr>
              <a:t>Go to the Empower website and create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kern="0" cap="none" normalizeH="0" noProof="0" dirty="0">
                <a:ln>
                  <a:noFill/>
                </a:ln>
                <a:effectLst/>
                <a:uLnTx/>
                <a:uFillTx/>
                <a:latin typeface="Times New Roman" panose="02020603050405020304" pitchFamily="18" charset="0"/>
                <a:ea typeface="+mn-ea"/>
                <a:cs typeface="Times New Roman" panose="02020603050405020304" pitchFamily="18" charset="0"/>
              </a:rPr>
              <a:t>an account</a:t>
            </a:r>
            <a:r>
              <a:rPr lang="en-US" sz="1400" kern="0" dirty="0">
                <a:latin typeface="Times New Roman" panose="02020603050405020304" pitchFamily="18" charset="0"/>
                <a:cs typeface="Times New Roman" panose="02020603050405020304" pitchFamily="18" charset="0"/>
              </a:rPr>
              <a:t>,</a:t>
            </a:r>
            <a:r>
              <a:rPr lang="en-US" sz="1400" kern="0" dirty="0">
                <a:solidFill>
                  <a:srgbClr val="FF0000"/>
                </a:solidFill>
                <a:latin typeface="Times New Roman" panose="02020603050405020304" pitchFamily="18" charset="0"/>
                <a:cs typeface="Times New Roman" panose="02020603050405020304" pitchFamily="18" charset="0"/>
              </a:rPr>
              <a:t> </a:t>
            </a:r>
            <a:r>
              <a:rPr kumimoji="0" lang="en-US" sz="1400" i="0" u="non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5"/>
              </a:rPr>
              <a:t>www.ncplans.retirepru.com</a:t>
            </a:r>
            <a:endParaRPr lang="en-US" sz="1400" kern="0" dirty="0">
              <a:solidFill>
                <a:srgbClr val="FF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kern="0" cap="none" normalizeH="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1400" b="1" i="0" u="sng" kern="0" cap="none" normalizeH="0" noProof="0" dirty="0">
                <a:ln>
                  <a:noFill/>
                </a:ln>
                <a:effectLst/>
                <a:uLnTx/>
                <a:uFillTx/>
                <a:latin typeface="Times New Roman" panose="02020603050405020304" pitchFamily="18" charset="0"/>
                <a:ea typeface="+mn-ea"/>
                <a:cs typeface="Times New Roman" panose="02020603050405020304" pitchFamily="18" charset="0"/>
              </a:rPr>
              <a:t>OR</a:t>
            </a:r>
            <a:endParaRPr kumimoji="0" lang="en-US" sz="1400" b="1" i="0" u="none" kern="0" cap="none" normalizeH="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700" b="1" kern="0" dirty="0">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0" dirty="0">
                <a:latin typeface="Times New Roman" panose="02020603050405020304" pitchFamily="18" charset="0"/>
                <a:cs typeface="Times New Roman" panose="02020603050405020304" pitchFamily="18" charset="0"/>
              </a:rPr>
              <a:t>Complete </a:t>
            </a:r>
            <a:r>
              <a:rPr kumimoji="0" lang="en-US" sz="1400" i="0" u="none" kern="0" cap="none" normalizeH="0" noProof="0" dirty="0">
                <a:ln>
                  <a:noFill/>
                </a:ln>
                <a:effectLst/>
                <a:uLnTx/>
                <a:uFillTx/>
                <a:latin typeface="Times New Roman" panose="02020603050405020304" pitchFamily="18" charset="0"/>
                <a:ea typeface="+mn-ea"/>
                <a:cs typeface="Times New Roman" panose="02020603050405020304" pitchFamily="18" charset="0"/>
              </a:rPr>
              <a:t>a Participant Enrollment form </a:t>
            </a:r>
            <a:r>
              <a:rPr kumimoji="0" lang="en-US" sz="1200" i="0" u="none" kern="0" cap="none" normalizeH="0" noProof="0" dirty="0">
                <a:ln>
                  <a:noFill/>
                </a:ln>
                <a:effectLst/>
                <a:uLnTx/>
                <a:uFillTx/>
                <a:latin typeface="Times New Roman" panose="02020603050405020304" pitchFamily="18" charset="0"/>
                <a:ea typeface="+mn-ea"/>
                <a:cs typeface="Times New Roman" panose="02020603050405020304" pitchFamily="18" charset="0"/>
              </a:rPr>
              <a:t>(located at the ECU website at the top of this slide)</a:t>
            </a:r>
            <a:endParaRPr kumimoji="0" lang="en-US" sz="1600" i="0" u="none" kern="0" cap="none" normalizeH="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i="0" u="none" kern="0" cap="none" normalizeH="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kern="0" cap="none" normalizeH="0" noProof="0" dirty="0">
                <a:ln>
                  <a:noFill/>
                </a:ln>
                <a:effectLst/>
                <a:uLnTx/>
                <a:uFillTx/>
                <a:latin typeface="Times New Roman" panose="02020603050405020304" pitchFamily="18" charset="0"/>
                <a:ea typeface="+mn-ea"/>
                <a:cs typeface="Times New Roman" panose="02020603050405020304" pitchFamily="18" charset="0"/>
              </a:rPr>
              <a:t>Send the completed form to Pam Brann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6"/>
              </a:rPr>
              <a:t>brannp18@ecu.edu</a:t>
            </a:r>
            <a:r>
              <a:rPr kumimoji="0" lang="en-US" sz="1400" i="0" u="non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4" name="TextBox 3">
            <a:extLst>
              <a:ext uri="{FF2B5EF4-FFF2-40B4-BE49-F238E27FC236}">
                <a16:creationId xmlns:a16="http://schemas.microsoft.com/office/drawing/2014/main" id="{46377CDE-BE89-8110-6189-5621EF4A5EC5}"/>
              </a:ext>
            </a:extLst>
          </p:cNvPr>
          <p:cNvSpPr txBox="1"/>
          <p:nvPr/>
        </p:nvSpPr>
        <p:spPr>
          <a:xfrm>
            <a:off x="73858" y="1814532"/>
            <a:ext cx="4498111" cy="483209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TIAA – 403b and 457b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Sean Lawrence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704-988-0577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7"/>
              </a:rPr>
              <a:t>sean.lawrence@tiaa.org</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schedule a meeting online</a:t>
            </a:r>
            <a:r>
              <a:rPr lang="en-US" sz="1600" kern="0" dirty="0">
                <a:solidFill>
                  <a:prstClr val="black"/>
                </a:solidFill>
                <a:latin typeface="Times New Roman" panose="02020603050405020304" pitchFamily="18" charset="0"/>
                <a:cs typeface="Times New Roman" panose="02020603050405020304" pitchFamily="18" charset="0"/>
              </a:rPr>
              <a:t>:</a:t>
            </a: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www.tiaa.org/schedulenow-unc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TIAA – 800-732-8353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TO </a:t>
            </a:r>
            <a:r>
              <a:rPr lang="en-US" sz="1600" b="1" kern="0" dirty="0">
                <a:latin typeface="Times New Roman" panose="02020603050405020304" pitchFamily="18" charset="0"/>
                <a:cs typeface="Times New Roman" panose="02020603050405020304" pitchFamily="18" charset="0"/>
              </a:rPr>
              <a:t>ENROLL: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latin typeface="Times New Roman" panose="02020603050405020304" pitchFamily="18" charset="0"/>
                <a:cs typeface="Times New Roman" panose="02020603050405020304" pitchFamily="18" charset="0"/>
              </a:rPr>
              <a:t>G</a:t>
            </a:r>
            <a:r>
              <a:rPr kumimoji="0" lang="en-US" sz="14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o to the TIAA website</a:t>
            </a:r>
            <a:r>
              <a:rPr lang="en-US" sz="1400" kern="0" dirty="0">
                <a:latin typeface="Times New Roman" panose="02020603050405020304" pitchFamily="18" charset="0"/>
                <a:cs typeface="Times New Roman" panose="02020603050405020304" pitchFamily="18" charset="0"/>
              </a:rPr>
              <a:t> </a:t>
            </a:r>
            <a:r>
              <a:rPr kumimoji="0" lang="en-US" sz="14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and create an account, </a:t>
            </a: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8"/>
              </a:rPr>
              <a:t>www.tiaa.org/public/tcm/unc</a:t>
            </a:r>
            <a:r>
              <a:rPr kumimoji="0" lang="en-US" sz="140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400"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latin typeface="Times New Roman" panose="02020603050405020304" pitchFamily="18" charset="0"/>
                <a:cs typeface="Times New Roman" panose="02020603050405020304" pitchFamily="18" charset="0"/>
              </a:rPr>
              <a:t>Completed </a:t>
            </a:r>
            <a:r>
              <a:rPr kumimoji="0" lang="en-US" sz="14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the UNC 403b and/or 457b Plan – Salary Deferral Agreement form </a:t>
            </a:r>
            <a:r>
              <a:rPr kumimoji="0" lang="en-US" sz="12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(located </a:t>
            </a:r>
            <a:r>
              <a:rPr lang="en-US" sz="1200" kern="0" dirty="0">
                <a:latin typeface="Times New Roman" panose="02020603050405020304" pitchFamily="18" charset="0"/>
                <a:cs typeface="Times New Roman" panose="02020603050405020304" pitchFamily="18" charset="0"/>
              </a:rPr>
              <a:t>on</a:t>
            </a:r>
            <a:r>
              <a:rPr kumimoji="0" lang="en-US" sz="12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 the ECU website at the top of this slide)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normalizeH="0" noProof="0" dirty="0">
                <a:ln>
                  <a:noFill/>
                </a:ln>
                <a:effectLst/>
                <a:uLnTx/>
                <a:uFillTx/>
                <a:latin typeface="Times New Roman" panose="02020603050405020304" pitchFamily="18" charset="0"/>
                <a:ea typeface="+mn-ea"/>
                <a:cs typeface="Times New Roman" panose="02020603050405020304" pitchFamily="18" charset="0"/>
              </a:rPr>
              <a:t>Send the completed form to Amber Pope at </a:t>
            </a:r>
            <a:r>
              <a:rPr kumimoji="0" lang="en-US" sz="1400"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9"/>
              </a:rPr>
              <a:t>popeam22@ecu.edu</a:t>
            </a:r>
            <a:r>
              <a:rPr kumimoji="0" lang="en-US" sz="1400" i="0" u="none" strike="noStrike" kern="0" cap="none"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630C4A6B-BEE3-E8F8-82BE-9366B683206B}"/>
              </a:ext>
            </a:extLst>
          </p:cNvPr>
          <p:cNvSpPr txBox="1"/>
          <p:nvPr/>
        </p:nvSpPr>
        <p:spPr>
          <a:xfrm>
            <a:off x="4571985" y="5983397"/>
            <a:ext cx="4498110" cy="830997"/>
          </a:xfrm>
          <a:prstGeom prst="rect">
            <a:avLst/>
          </a:prstGeom>
          <a:noFill/>
        </p:spPr>
        <p:txBody>
          <a:bodyPr wrap="square" rtlCol="0">
            <a:spAutoFit/>
          </a:bodyPr>
          <a:lstStyle/>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noProof="0" dirty="0">
                <a:ln>
                  <a:noFill/>
                </a:ln>
                <a:solidFill>
                  <a:srgbClr val="0563C1"/>
                </a:solidFill>
                <a:effectLst/>
                <a:uLnTx/>
                <a:uFill>
                  <a:solidFill>
                    <a:srgbClr val="0000FF"/>
                  </a:solidFill>
                </a:uFill>
                <a:latin typeface="Times New Roman" panose="02020603050405020304" pitchFamily="18" charset="0"/>
                <a:ea typeface="+mn-ea"/>
                <a:cs typeface="Times New Roman" panose="02020603050405020304" pitchFamily="18" charset="0"/>
              </a:rPr>
              <a:t>The Supplemental Retirement Plan Decision Guide</a:t>
            </a:r>
            <a:r>
              <a:rPr kumimoji="0" lang="en-US" sz="1200" b="0" i="0" u="none" strike="noStrike" kern="0" cap="none" spc="0" normalizeH="0" noProof="0" dirty="0">
                <a:ln>
                  <a:noFill/>
                </a:ln>
                <a:solidFill>
                  <a:prstClr val="black"/>
                </a:solidFill>
                <a:effectLst/>
                <a:uLnTx/>
                <a:uFill>
                  <a:solidFill>
                    <a:srgbClr val="0000FF"/>
                  </a:solidFill>
                </a:uFill>
                <a:latin typeface="Times New Roman" panose="02020603050405020304" pitchFamily="18" charset="0"/>
                <a:ea typeface="+mn-ea"/>
                <a:cs typeface="Times New Roman" panose="02020603050405020304" pitchFamily="18" charset="0"/>
              </a:rPr>
              <a:t> </a:t>
            </a:r>
            <a:r>
              <a:rPr kumimoji="0" lang="en-US" sz="1200" b="0" i="0" u="none" strike="noStrike" kern="0" cap="none" spc="0"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shows </a:t>
            </a:r>
            <a:r>
              <a:rPr kumimoji="0" lang="en-US" sz="12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SRA can work with the TSERS or the ORP to help maximize the opportunity in preparing for retirement including side-by-side comparisons.</a:t>
            </a:r>
            <a:endParaRPr kumimoji="0" lang="en-US" sz="1200" b="0" i="0" u="sng" strike="noStrike" kern="0" cap="none" spc="0" normalizeH="0" noProof="0" dirty="0">
              <a:ln>
                <a:noFill/>
              </a:ln>
              <a:solidFill>
                <a:srgbClr val="0066FF"/>
              </a:solidFill>
              <a:effectLst/>
              <a:uLnTx/>
              <a:uFill>
                <a:solidFill>
                  <a:srgbClr val="0066FF"/>
                </a:solidFill>
              </a:uFill>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4C92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F7F9-BB15-FEB9-27BA-8553F07B7B86}"/>
              </a:ext>
            </a:extLst>
          </p:cNvPr>
          <p:cNvSpPr txBox="1"/>
          <p:nvPr/>
        </p:nvSpPr>
        <p:spPr>
          <a:xfrm>
            <a:off x="152400" y="135791"/>
            <a:ext cx="8839200" cy="6540252"/>
          </a:xfrm>
          <a:prstGeom prst="rect">
            <a:avLst/>
          </a:prstGeom>
          <a:solidFill>
            <a:srgbClr val="592A8A"/>
          </a:solidFill>
          <a:ln w="38100">
            <a:solidFill>
              <a:schemeClr val="bg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5400" dirty="0">
                <a:solidFill>
                  <a:prstClr val="white"/>
                </a:solidFill>
                <a:latin typeface="Times New Roman" panose="02020603050405020304" pitchFamily="18" charset="0"/>
                <a:cs typeface="Times New Roman" panose="02020603050405020304" pitchFamily="18" charset="0"/>
              </a:rPr>
              <a:t>ADDITIONAL </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SUPPLEMENTAL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BENEFITS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Supplemental Long-term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Supplemental Short-term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Universal Life/Heart and Stroke Indemnity/Critical Illness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592A8A"/>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8286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70337" y="0"/>
            <a:ext cx="8983226" cy="6730095"/>
          </a:xfrm>
          <a:custGeom>
            <a:avLst/>
            <a:gdLst/>
            <a:ahLst/>
            <a:cxnLst/>
            <a:rect l="l" t="t" r="r" b="b"/>
            <a:pathLst>
              <a:path w="8778240" h="6492240">
                <a:moveTo>
                  <a:pt x="8778240" y="0"/>
                </a:moveTo>
                <a:lnTo>
                  <a:pt x="0" y="0"/>
                </a:lnTo>
                <a:lnTo>
                  <a:pt x="0" y="6492240"/>
                </a:lnTo>
                <a:lnTo>
                  <a:pt x="8778240" y="6492240"/>
                </a:lnTo>
                <a:lnTo>
                  <a:pt x="877824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3"/>
          <p:cNvSpPr txBox="1"/>
          <p:nvPr/>
        </p:nvSpPr>
        <p:spPr>
          <a:xfrm>
            <a:off x="80389" y="993901"/>
            <a:ext cx="6330921" cy="4203715"/>
          </a:xfrm>
          <a:prstGeom prst="rect">
            <a:avLst/>
          </a:prstGeom>
        </p:spPr>
        <p:txBody>
          <a:bodyPr vert="horz" wrap="square" lIns="0" tIns="48260" rIns="0" bIns="0" rtlCol="0">
            <a:spAutoFit/>
          </a:bodyPr>
          <a:lstStyle/>
          <a:p>
            <a:pPr marL="60325" marR="5080" defTabSz="703245">
              <a:defRPr/>
            </a:pPr>
            <a:endParaRPr kumimoji="0" lang="en-US" sz="1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endParaRPr>
          </a:p>
          <a:p>
            <a:pPr marL="60325" marR="5080" defTabSz="703245">
              <a:defRPr/>
            </a:pPr>
            <a:r>
              <a:rPr kumimoji="0" lang="en-US" sz="1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https://myapps.northcarolina.edu/hr/benefits-leave/income-protection-benefits/calculate-standard-disability-premium/</a:t>
            </a:r>
            <a:endParaRPr kumimoji="0" lang="en-US" sz="12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5080" lvl="0" algn="l" defTabSz="703245" rtl="0" eaLnBrk="1" fontAlgn="auto" latinLnBrk="0" hangingPunct="1">
              <a:buClrTx/>
              <a:buSzTx/>
              <a:buFontTx/>
              <a:buNone/>
              <a:tabLst/>
              <a:defRPr/>
            </a:pPr>
            <a:endParaRPr kumimoji="0" lang="en-US" sz="12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endParaRPr>
          </a:p>
          <a:p>
            <a:pPr marL="60325" marR="5080" lvl="0" algn="l" defTabSz="703245" rtl="0" eaLnBrk="1" fontAlgn="auto" latinLnBrk="0" hangingPunct="1">
              <a:buClrTx/>
              <a:buSzTx/>
              <a:buFontTx/>
              <a:buNone/>
              <a:tabLst/>
              <a:defRPr/>
            </a:pPr>
            <a:endParaRPr lang="en-US" sz="1200" kern="0" dirty="0">
              <a:solidFill>
                <a:prstClr val="black"/>
              </a:solidFill>
              <a:uFill>
                <a:solidFill>
                  <a:srgbClr val="000000"/>
                </a:solidFill>
              </a:uFill>
              <a:latin typeface="Times New Roman" panose="02020603050405020304" pitchFamily="18" charset="0"/>
              <a:cs typeface="Times New Roman" panose="02020603050405020304" pitchFamily="18" charset="0"/>
            </a:endParaRPr>
          </a:p>
          <a:p>
            <a:pPr marL="60325" marR="5080" lvl="0" algn="l" defTabSz="703245" rtl="0" eaLnBrk="1" fontAlgn="auto" latinLnBrk="0" hangingPunct="1">
              <a:buClrTx/>
              <a:buSzTx/>
              <a:buFontTx/>
              <a:buNone/>
              <a:tabLst/>
              <a:defRPr/>
            </a:pPr>
            <a:r>
              <a:rPr kumimoji="0" lang="en-US" sz="1400" b="0" i="0" u="none" strike="noStrike" kern="0" cap="none" normalizeH="0" noProof="0" dirty="0">
                <a:ln>
                  <a:noFill/>
                </a:ln>
                <a:solidFill>
                  <a:prstClr val="black"/>
                </a:solidFill>
                <a:effectLst/>
                <a:uLnTx/>
                <a:uFill>
                  <a:solidFill>
                    <a:srgbClr val="000000"/>
                  </a:solidFill>
                </a:uFill>
                <a:latin typeface="Times New Roman" panose="02020603050405020304" pitchFamily="18" charset="0"/>
                <a:ea typeface="+mn-ea"/>
                <a:cs typeface="Times New Roman" panose="02020603050405020304" pitchFamily="18" charset="0"/>
              </a:rPr>
              <a:t>Eligibility – must </a:t>
            </a: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enrolled in a mandatory retirement plan (TSERS or ORP)</a:t>
            </a:r>
          </a:p>
          <a:p>
            <a:pPr marL="60325" marR="5080" lvl="0" algn="l" defTabSz="703245" rtl="0" eaLnBrk="1" fontAlgn="auto" latinLnBrk="0" hangingPunct="1">
              <a:buClrTx/>
              <a:buSzTx/>
              <a:buFontTx/>
              <a:buNone/>
              <a:tabLst/>
              <a:defRPr/>
            </a:pP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5080" defTabSz="703245">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must enroll within 30 days of your start date for guaranteed issue</a:t>
            </a:r>
          </a:p>
          <a:p>
            <a:pPr marL="60325" marR="5080" lvl="0" algn="l" defTabSz="703245" rtl="0" eaLnBrk="1" fontAlgn="auto" latinLnBrk="0" hangingPunct="1">
              <a:buClrTx/>
              <a:buSzTx/>
              <a:buFontTx/>
              <a:buNone/>
              <a:tabLst/>
              <a:defRPr/>
            </a:pP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325" marR="5080" lvl="0" algn="l" defTabSz="703245" rtl="0" eaLnBrk="1" fontAlgn="auto" latinLnBrk="0" hangingPunct="1">
              <a:buClrTx/>
              <a:buSzTx/>
              <a:buFontTx/>
              <a:buNone/>
              <a:tabLst/>
              <a:defRPr/>
            </a:pPr>
            <a:r>
              <a:rPr lang="en-US" sz="1400" kern="0" dirty="0">
                <a:solidFill>
                  <a:prstClr val="black"/>
                </a:solidFill>
                <a:latin typeface="Times New Roman" panose="02020603050405020304" pitchFamily="18" charset="0"/>
                <a:cs typeface="Times New Roman" panose="02020603050405020304" pitchFamily="18" charset="0"/>
              </a:rPr>
              <a:t>Although the mandatory retirement plans offer LTD benefits (after 5 years of contributing to one of the mandatory retirement plans) at no cost to you, you may wish to consider purchasing additional protection should you become unable to perform your job. </a:t>
            </a:r>
          </a:p>
          <a:p>
            <a:pPr marL="60325" marR="5080" lvl="0" algn="l" defTabSz="703245" rtl="0" eaLnBrk="1" fontAlgn="auto" latinLnBrk="0" hangingPunct="1">
              <a:buClrTx/>
              <a:buSzTx/>
              <a:buFontTx/>
              <a:buNone/>
              <a:tabLst/>
              <a:defRPr/>
            </a:pPr>
            <a:endParaRPr lang="en-US" sz="1400" kern="0" dirty="0">
              <a:solidFill>
                <a:prstClr val="black"/>
              </a:solidFill>
              <a:latin typeface="Times New Roman" panose="02020603050405020304" pitchFamily="18" charset="0"/>
              <a:cs typeface="Times New Roman" panose="02020603050405020304" pitchFamily="18" charset="0"/>
            </a:endParaRPr>
          </a:p>
          <a:p>
            <a:pPr marL="60325" marR="5080" lvl="0" algn="l" defTabSz="703245" rtl="0" eaLnBrk="1" fontAlgn="auto" latinLnBrk="0" hangingPunct="1">
              <a:buClrTx/>
              <a:buSzTx/>
              <a:buFontTx/>
              <a:buNone/>
              <a:tabLst/>
              <a:defRPr/>
            </a:pPr>
            <a:r>
              <a:rPr lang="en-US" sz="1400" kern="0" dirty="0">
                <a:solidFill>
                  <a:prstClr val="black"/>
                </a:solidFill>
                <a:latin typeface="Times New Roman" panose="02020603050405020304" pitchFamily="18" charset="0"/>
                <a:cs typeface="Times New Roman" panose="02020603050405020304" pitchFamily="18" charset="0"/>
              </a:rPr>
              <a:t>Supplemental long-term disability coverage pays a benefit when you are unable to perform your job due to mental or physical reasons and increases your overall monthly benefit.</a:t>
            </a:r>
          </a:p>
          <a:p>
            <a:pPr marL="60325" marR="5080" lvl="0" algn="l" defTabSz="703245" rtl="0" eaLnBrk="1" fontAlgn="auto" latinLnBrk="0" hangingPunct="1">
              <a:buClrTx/>
              <a:buSzTx/>
              <a:buFontTx/>
              <a:buNone/>
              <a:tabLst/>
              <a:defRPr/>
            </a:pPr>
            <a:endParaRPr lang="en-US" sz="1400" kern="0" dirty="0">
              <a:solidFill>
                <a:prstClr val="black"/>
              </a:solidFill>
              <a:latin typeface="Times New Roman" panose="02020603050405020304" pitchFamily="18" charset="0"/>
              <a:cs typeface="Times New Roman" panose="02020603050405020304" pitchFamily="18" charset="0"/>
            </a:endParaRPr>
          </a:p>
          <a:p>
            <a:pPr marL="60325" marR="5080" lvl="0" algn="l" defTabSz="703245" rtl="0" eaLnBrk="1" fontAlgn="auto" latinLnBrk="0" hangingPunct="1">
              <a:buClrTx/>
              <a:buSzTx/>
              <a:buFontTx/>
              <a:buNone/>
              <a:tabLst/>
              <a:defRPr/>
            </a:pPr>
            <a:r>
              <a:rPr lang="en-US" sz="1400" kern="0" dirty="0">
                <a:solidFill>
                  <a:prstClr val="black"/>
                </a:solidFill>
                <a:latin typeface="Times New Roman" panose="02020603050405020304" pitchFamily="18" charset="0"/>
                <a:cs typeface="Times New Roman" panose="02020603050405020304" pitchFamily="18" charset="0"/>
              </a:rPr>
              <a:t>The specific supplemental long-term disability policy that is available to you depends on which mandatory retirement plan you participate in.</a:t>
            </a:r>
          </a:p>
        </p:txBody>
      </p:sp>
      <p:sp>
        <p:nvSpPr>
          <p:cNvPr id="8" name="TextBox 7">
            <a:extLst>
              <a:ext uri="{FF2B5EF4-FFF2-40B4-BE49-F238E27FC236}">
                <a16:creationId xmlns:a16="http://schemas.microsoft.com/office/drawing/2014/main" id="{7A83CB6A-75AC-DF4C-4DA7-5BD0C7AA6AB7}"/>
              </a:ext>
            </a:extLst>
          </p:cNvPr>
          <p:cNvSpPr txBox="1"/>
          <p:nvPr/>
        </p:nvSpPr>
        <p:spPr>
          <a:xfrm>
            <a:off x="70338" y="76990"/>
            <a:ext cx="8983225" cy="923330"/>
          </a:xfrm>
          <a:prstGeom prst="rect">
            <a:avLst/>
          </a:prstGeom>
          <a:noFill/>
        </p:spPr>
        <p:txBody>
          <a:bodyPr wrap="square" rtlCol="0">
            <a:spAutoFit/>
          </a:bodyPr>
          <a:lstStyle/>
          <a:p>
            <a:pPr algn="ctr">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LONG-TERM DISABILITY (LTD) </a:t>
            </a:r>
          </a:p>
          <a:p>
            <a:pPr algn="ctr">
              <a:defRPr/>
            </a:pPr>
            <a:r>
              <a:rPr kumimoji="0" lang="en-US" sz="16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Income Protection Program) </a:t>
            </a:r>
            <a:r>
              <a:rPr kumimoji="0" lang="en-US" sz="1600" b="1" i="0"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(additional cost) </a:t>
            </a:r>
          </a:p>
          <a:p>
            <a:pPr marL="0" marR="0" lvl="0" algn="ctr" defTabSz="457200" rtl="0" eaLnBrk="1" fontAlgn="auto" latinLnBrk="0" hangingPunct="1">
              <a:buClrTx/>
              <a:buSzTx/>
              <a:buFontTx/>
              <a:buNone/>
              <a:tabLst/>
              <a:defRPr/>
            </a:pPr>
            <a:r>
              <a:rPr lang="en-US" sz="1400" b="1" kern="0" dirty="0">
                <a:latin typeface="Times New Roman" panose="02020603050405020304" pitchFamily="18" charset="0"/>
                <a:cs typeface="Times New Roman" panose="02020603050405020304" pitchFamily="18" charset="0"/>
              </a:rPr>
              <a:t>For more information – </a:t>
            </a: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https://humanresources.ecu.edu/benefits/disability-workers-comp/</a:t>
            </a:r>
            <a:r>
              <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a:extLst>
              <a:ext uri="{FF2B5EF4-FFF2-40B4-BE49-F238E27FC236}">
                <a16:creationId xmlns:a16="http://schemas.microsoft.com/office/drawing/2014/main" id="{06256114-D8B4-D9B4-4901-F47307169A90}"/>
              </a:ext>
            </a:extLst>
          </p:cNvPr>
          <p:cNvSpPr txBox="1"/>
          <p:nvPr/>
        </p:nvSpPr>
        <p:spPr>
          <a:xfrm>
            <a:off x="90435" y="5939090"/>
            <a:ext cx="8973176" cy="861774"/>
          </a:xfrm>
          <a:prstGeom prst="rect">
            <a:avLst/>
          </a:prstGeom>
          <a:noFill/>
        </p:spPr>
        <p:txBody>
          <a:bodyPr wrap="square" rtlCol="0">
            <a:spAutoFit/>
          </a:bodyPr>
          <a:lstStyle/>
          <a:p>
            <a:pPr marL="0" marR="43814" lvl="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do not enroll during your new hire period and you want to enroll later, you will need to complete an evidence of insurability form.</a:t>
            </a:r>
          </a:p>
          <a:p>
            <a:pPr marL="0" marR="43814" lvl="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more information view the </a:t>
            </a:r>
            <a:r>
              <a:rPr kumimoji="0" lang="en-US" sz="1400" b="0" i="0" u="none" strike="noStrike" kern="0" cap="none"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4"/>
              </a:rPr>
              <a:t>Income Protection Plans Guide</a:t>
            </a:r>
            <a:r>
              <a:rPr kumimoji="0" lang="en-US" sz="1400" b="0" i="0" u="none" strike="noStrike" kern="0" cap="none" normalizeH="0" noProof="0" dirty="0">
                <a:ln>
                  <a:noFill/>
                </a:ln>
                <a:solidFill>
                  <a:prstClr val="black"/>
                </a:solidFill>
                <a:effectLst/>
                <a:uLnTx/>
                <a:uFill>
                  <a:solidFill>
                    <a:srgbClr val="2957BD"/>
                  </a:solidFill>
                </a:uFill>
                <a:latin typeface="Times New Roman" panose="02020603050405020304" pitchFamily="18" charset="0"/>
                <a:ea typeface="+mn-ea"/>
                <a:cs typeface="Times New Roman" panose="02020603050405020304" pitchFamily="18" charset="0"/>
              </a:rPr>
              <a:t>, starting on page 9.</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22AF1FB0-4B06-3167-29A3-07998B6CD18D}"/>
              </a:ext>
            </a:extLst>
          </p:cNvPr>
          <p:cNvPicPr>
            <a:picLocks noChangeAspect="1"/>
          </p:cNvPicPr>
          <p:nvPr/>
        </p:nvPicPr>
        <p:blipFill>
          <a:blip r:embed="rId5"/>
          <a:stretch>
            <a:fillRect/>
          </a:stretch>
        </p:blipFill>
        <p:spPr>
          <a:xfrm>
            <a:off x="6549876" y="1792285"/>
            <a:ext cx="2365121" cy="3273427"/>
          </a:xfrm>
          <a:prstGeom prst="rect">
            <a:avLst/>
          </a:prstGeom>
          <a:ln>
            <a:solidFill>
              <a:schemeClr val="tx1"/>
            </a:solidFill>
          </a:ln>
        </p:spPr>
      </p:pic>
    </p:spTree>
    <p:extLst>
      <p:ext uri="{BB962C8B-B14F-4D97-AF65-F5344CB8AC3E}">
        <p14:creationId xmlns:p14="http://schemas.microsoft.com/office/powerpoint/2010/main" val="534350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ject 4"/>
          <p:cNvSpPr/>
          <p:nvPr/>
        </p:nvSpPr>
        <p:spPr>
          <a:xfrm>
            <a:off x="87032" y="70337"/>
            <a:ext cx="8956483" cy="6712299"/>
          </a:xfrm>
          <a:custGeom>
            <a:avLst/>
            <a:gdLst/>
            <a:ahLst/>
            <a:cxnLst/>
            <a:rect l="l" t="t" r="r" b="b"/>
            <a:pathLst>
              <a:path w="8778240" h="6492240">
                <a:moveTo>
                  <a:pt x="8778240" y="0"/>
                </a:moveTo>
                <a:lnTo>
                  <a:pt x="0" y="0"/>
                </a:lnTo>
                <a:lnTo>
                  <a:pt x="0" y="6492240"/>
                </a:lnTo>
                <a:lnTo>
                  <a:pt x="8778240" y="6492240"/>
                </a:lnTo>
                <a:lnTo>
                  <a:pt x="877824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9"/>
          <p:cNvSpPr txBox="1"/>
          <p:nvPr/>
        </p:nvSpPr>
        <p:spPr>
          <a:xfrm>
            <a:off x="4738535" y="1192908"/>
            <a:ext cx="4214648" cy="5305300"/>
          </a:xfrm>
          <a:prstGeom prst="rect">
            <a:avLst/>
          </a:prstGeom>
          <a:ln>
            <a:solidFill>
              <a:schemeClr val="tx1"/>
            </a:solidFill>
          </a:ln>
        </p:spPr>
        <p:txBody>
          <a:bodyPr vert="horz" wrap="square" lIns="0" tIns="11431" rIns="0" bIns="0" rtlCol="0">
            <a:spAutoFit/>
          </a:bodyPr>
          <a:lstStyle/>
          <a:p>
            <a:pPr marL="12700" marR="0" lvl="0" algn="ctr" defTabSz="457200" rtl="0" eaLnBrk="1" fontAlgn="auto" latinLnBrk="0" hangingPunct="1">
              <a:lnSpc>
                <a:spcPct val="100000"/>
              </a:lnSpc>
              <a:spcAft>
                <a:spcPts val="0"/>
              </a:spcAft>
              <a:buClrTx/>
              <a:buSzTx/>
              <a:buFontTx/>
              <a:buNone/>
              <a:tabLst/>
              <a:defRPr/>
            </a:pPr>
            <a:r>
              <a:rPr kumimoji="0"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ORP Members</a:t>
            </a:r>
            <a:endPar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2700" marR="0" lvl="0" algn="ctr" defTabSz="457200" rtl="0" eaLnBrk="1" fontAlgn="auto" latinLnBrk="0" hangingPunct="1">
              <a:lnSpc>
                <a:spcPct val="100000"/>
              </a:lnSpc>
              <a:spcAft>
                <a:spcPts val="0"/>
              </a:spcAft>
              <a:buClrTx/>
              <a:buSzTx/>
              <a:buFontTx/>
              <a:buNone/>
              <a:tabLst/>
              <a:defRPr/>
            </a:pPr>
            <a:r>
              <a:rPr kumimoji="0" lang="en-US" sz="20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Standard Insurance Company</a:t>
            </a:r>
          </a:p>
          <a:p>
            <a:pPr marL="12700" marR="0" lvl="0" algn="ctr" defTabSz="457200" rtl="0" eaLnBrk="1" fontAlgn="auto" latinLnBrk="0" hangingPunct="1">
              <a:lnSpc>
                <a:spcPct val="100000"/>
              </a:lnSpc>
              <a:spcAft>
                <a:spcPts val="0"/>
              </a:spcAft>
              <a:buClrTx/>
              <a:buSzTx/>
              <a:buFontTx/>
              <a:buNone/>
              <a:tabLst/>
              <a:defRPr/>
            </a:pPr>
            <a:endParaRPr kumimoji="0" lang="en-US" sz="1200" b="1"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114300" algn="l" defTabSz="457200" rtl="0" eaLnBrk="1" fontAlgn="auto" latinLnBrk="0" hangingPunct="1">
              <a:lnSpc>
                <a:spcPct val="100000"/>
              </a:lnSpc>
              <a:spcAft>
                <a:spcPts val="0"/>
              </a:spcAft>
              <a:buClrTx/>
              <a:buSzTx/>
              <a:buFont typeface="Arial" panose="020B0604020202020204" pitchFamily="34" charset="0"/>
              <a:buChar char="•"/>
              <a:tabLst/>
              <a:defRPr/>
            </a:pPr>
            <a:r>
              <a:rPr kumimoji="0" lang="en-US" sz="2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90 day waiting period to apply for disability</a:t>
            </a:r>
          </a:p>
          <a:p>
            <a:pPr marL="228600" marR="0" lvl="0" indent="-114300" algn="l" defTabSz="457200" rtl="0" eaLnBrk="1" fontAlgn="auto" latinLnBrk="0" hangingPunct="1">
              <a:lnSpc>
                <a:spcPct val="100000"/>
              </a:lnSpc>
              <a:spcAft>
                <a:spcPts val="0"/>
              </a:spcAft>
              <a:buClrTx/>
              <a:buSzTx/>
              <a:buFont typeface="Arial" panose="020B0604020202020204" pitchFamily="34" charset="0"/>
              <a:buChar char="•"/>
              <a:tabLst/>
              <a:defRPr/>
            </a:pPr>
            <a:endParaRPr kumimoji="0" lang="en-US" sz="12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114300" algn="l" defTabSz="457200" rtl="0" eaLnBrk="1" fontAlgn="auto" latinLnBrk="0" hangingPunct="1">
              <a:lnSpc>
                <a:spcPct val="100000"/>
              </a:lnSpc>
              <a:spcAft>
                <a:spcPts val="0"/>
              </a:spcAft>
              <a:buClrTx/>
              <a:buSzTx/>
              <a:buFont typeface="Arial" panose="020B0604020202020204" pitchFamily="34" charset="0"/>
              <a:buChar char="•"/>
              <a:tabLst/>
              <a:defRPr/>
            </a:pPr>
            <a:r>
              <a:rPr kumimoji="0" lang="en-US" sz="20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minimum total monthly benefit of $100 or 1/10 of the 66 ⅔% benefit, whichever is greater, and the maximum monthly benefit is 66 ⅔% of your monthly salary. </a:t>
            </a:r>
          </a:p>
          <a:p>
            <a:pPr marL="228600" marR="0" lvl="0" algn="l" defTabSz="457200" rtl="0" eaLnBrk="1" fontAlgn="auto" latinLnBrk="0" hangingPunct="1">
              <a:lnSpc>
                <a:spcPct val="100000"/>
              </a:lnSpc>
              <a:spcAft>
                <a:spcPts val="0"/>
              </a:spcAft>
              <a:buClrTx/>
              <a:buSzTx/>
              <a:tabLst/>
              <a:defRPr/>
            </a:pPr>
            <a:r>
              <a:rPr kumimoji="0" lang="en-US" sz="16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However, your benefit combined with the other income-replacement benefits noted above cannot exceed 100% of your pre-disability earnings.</a:t>
            </a:r>
          </a:p>
          <a:p>
            <a:pPr marL="228600" marR="0" lvl="0" algn="l" defTabSz="457200" rtl="0" eaLnBrk="1" fontAlgn="auto" latinLnBrk="0" hangingPunct="1">
              <a:lnSpc>
                <a:spcPct val="100000"/>
              </a:lnSpc>
              <a:spcAft>
                <a:spcPts val="0"/>
              </a:spcAft>
              <a:buClrTx/>
              <a:buSzTx/>
              <a:tabLst/>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plan pays 66⅔% of your monthly salary, minus deductible income, up to a total of $15,000 per month for The Standard participants if you’ve contributed to 1 of the mandatory retirement plans for less than 1 year.</a:t>
            </a:r>
            <a:endParaRPr kumimoji="0"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bject 11"/>
          <p:cNvSpPr txBox="1"/>
          <p:nvPr/>
        </p:nvSpPr>
        <p:spPr>
          <a:xfrm>
            <a:off x="220947" y="1192908"/>
            <a:ext cx="4184519" cy="5183470"/>
          </a:xfrm>
          <a:prstGeom prst="rect">
            <a:avLst/>
          </a:prstGeom>
          <a:ln>
            <a:solidFill>
              <a:schemeClr val="tx1"/>
            </a:solidFill>
          </a:ln>
        </p:spPr>
        <p:txBody>
          <a:bodyPr vert="horz" wrap="square" lIns="0" tIns="12700" rIns="0" bIns="0" rtlCol="0">
            <a:spAutoFit/>
          </a:bodyPr>
          <a:lstStyle/>
          <a:p>
            <a:pPr marL="0" marR="5080" lvl="0" indent="-12700" algn="ctr" defTabSz="4572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TSERS</a:t>
            </a:r>
            <a:r>
              <a:rPr kumimoji="0" sz="2000" b="1" i="0" u="none" strike="noStrike" kern="1200" cap="none" spc="-2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20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Members</a:t>
            </a:r>
            <a:endParaRPr kumimoji="0" lang="en-US" sz="20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5080" lvl="0" indent="-1270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a:t>
            </a:r>
            <a:r>
              <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Lincoln</a:t>
            </a:r>
            <a:r>
              <a:rPr kumimoji="0" sz="2000" b="1" i="0" u="none" strike="noStrike" kern="1200" cap="none" spc="-8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Financial</a:t>
            </a:r>
            <a:r>
              <a:rPr kumimoji="0" sz="2000" b="1" i="0" u="none" strike="noStrike" kern="1200" cap="none" spc="-8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sz="20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Gro</a:t>
            </a:r>
            <a:r>
              <a:rPr kumimoji="0" lang="en-US" sz="20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a:t>
            </a:r>
          </a:p>
          <a:p>
            <a:pPr marL="0" marR="5080" lvl="0" indent="-1270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508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60 day waiting period to apply for   disability</a:t>
            </a:r>
          </a:p>
          <a:p>
            <a:pPr marL="228600" marR="508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11"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508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minimum monthly benefit is $250 or 1/10 of the 66 ⅔% benefit, whichever is greater, and the maximum monthly benefit is 66 ⅔% of your monthly salary.  </a:t>
            </a:r>
          </a:p>
          <a:p>
            <a:pPr marL="228600" marR="5080" lvl="0" algn="l" defTabSz="4572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However, your benefit combined with the other income-replacement benefits noted above cannot exceed 100% of your pre-disability earnings.</a:t>
            </a:r>
          </a:p>
          <a:p>
            <a:pPr marL="228600" marR="5080">
              <a:defRPr/>
            </a:pP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plan pays 66⅔% of your monthly salary, minus deductible income, up to a total of $10,000 per month for Lincoln Financial participants if you’ve contributed to 1 of </a:t>
            </a:r>
            <a:r>
              <a:rPr kumimoji="0" lang="en-US" sz="1400" b="0" i="0" u="none" strike="noStrike" kern="0" cap="none"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lang="en-US" sz="1400" kern="0" dirty="0">
                <a:solidFill>
                  <a:prstClr val="black"/>
                </a:solidFill>
                <a:latin typeface="Times New Roman" panose="02020603050405020304" pitchFamily="18" charset="0"/>
                <a:cs typeface="Times New Roman" panose="02020603050405020304" pitchFamily="18" charset="0"/>
              </a:rPr>
              <a:t>e mandatory retirement plans for less than 1 year.  </a:t>
            </a:r>
            <a:endPar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bject 13"/>
          <p:cNvSpPr txBox="1">
            <a:spLocks noGrp="1"/>
          </p:cNvSpPr>
          <p:nvPr>
            <p:ph type="title"/>
          </p:nvPr>
        </p:nvSpPr>
        <p:spPr>
          <a:xfrm>
            <a:off x="87032" y="86821"/>
            <a:ext cx="8943031" cy="732060"/>
          </a:xfrm>
          <a:prstGeom prst="rect">
            <a:avLst/>
          </a:prstGeom>
        </p:spPr>
        <p:txBody>
          <a:bodyPr vert="horz" wrap="square" lIns="0" tIns="6985" rIns="0" bIns="0" rtlCol="0" anchor="ctr">
            <a:spAutoFit/>
          </a:bodyPr>
          <a:lstStyle/>
          <a:p>
            <a:pPr marR="5080" algn="ctr">
              <a:lnSpc>
                <a:spcPct val="101400"/>
              </a:lnSpc>
              <a:spcBef>
                <a:spcPts val="55"/>
              </a:spcBef>
              <a:tabLst>
                <a:tab pos="3677193" algn="l"/>
              </a:tabLst>
            </a:pPr>
            <a:r>
              <a:rPr sz="2400" b="1" spc="-20" dirty="0">
                <a:latin typeface="Times New Roman" panose="02020603050405020304" pitchFamily="18" charset="0"/>
                <a:cs typeface="Times New Roman" panose="02020603050405020304" pitchFamily="18" charset="0"/>
              </a:rPr>
              <a:t>SUPPLEMENTAL</a:t>
            </a:r>
            <a:r>
              <a:rPr sz="2400" b="1" spc="-45" dirty="0">
                <a:latin typeface="Times New Roman" panose="02020603050405020304" pitchFamily="18" charset="0"/>
                <a:cs typeface="Times New Roman" panose="02020603050405020304" pitchFamily="18" charset="0"/>
              </a:rPr>
              <a:t> </a:t>
            </a:r>
            <a:br>
              <a:rPr lang="en-US" sz="2400" b="1" spc="-45" dirty="0">
                <a:latin typeface="Times New Roman" panose="02020603050405020304" pitchFamily="18" charset="0"/>
                <a:cs typeface="Times New Roman" panose="02020603050405020304" pitchFamily="18" charset="0"/>
              </a:rPr>
            </a:br>
            <a:r>
              <a:rPr lang="en-US" sz="2400" b="1" u="sng" spc="-11" dirty="0">
                <a:latin typeface="Times New Roman" panose="02020603050405020304" pitchFamily="18" charset="0"/>
                <a:cs typeface="Times New Roman" panose="02020603050405020304" pitchFamily="18" charset="0"/>
              </a:rPr>
              <a:t>LONG-TERM DISABILITY </a:t>
            </a:r>
            <a:r>
              <a:rPr lang="en-US" sz="1600" b="1" u="sng" spc="-11" dirty="0">
                <a:latin typeface="Times New Roman" panose="02020603050405020304" pitchFamily="18" charset="0"/>
                <a:cs typeface="Times New Roman" panose="02020603050405020304" pitchFamily="18" charset="0"/>
              </a:rPr>
              <a:t>(cont’d)</a:t>
            </a:r>
            <a:endParaRPr sz="2400" u="sng" dirty="0">
              <a:latin typeface="Times New Roman" panose="02020603050405020304" pitchFamily="18" charset="0"/>
              <a:cs typeface="Times New Roman" panose="02020603050405020304" pitchFamily="18" charset="0"/>
            </a:endParaRPr>
          </a:p>
        </p:txBody>
      </p:sp>
      <p:sp>
        <p:nvSpPr>
          <p:cNvPr id="6" name="object 6">
            <a:extLst>
              <a:ext uri="{FF2B5EF4-FFF2-40B4-BE49-F238E27FC236}">
                <a16:creationId xmlns:a16="http://schemas.microsoft.com/office/drawing/2014/main" id="{51D9287F-0258-D09B-14EC-27A8D39AB925}"/>
              </a:ext>
            </a:extLst>
          </p:cNvPr>
          <p:cNvSpPr/>
          <p:nvPr/>
        </p:nvSpPr>
        <p:spPr>
          <a:xfrm rot="16200000">
            <a:off x="83807" y="75363"/>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0B90D690-C49B-6C8B-A0AD-3B20AF9DCFCF}"/>
              </a:ext>
            </a:extLst>
          </p:cNvPr>
          <p:cNvSpPr/>
          <p:nvPr/>
        </p:nvSpPr>
        <p:spPr>
          <a:xfrm>
            <a:off x="8188815" y="67232"/>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FEC923"/>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C82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02981" y="182880"/>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9">
            <a:extLst>
              <a:ext uri="{FF2B5EF4-FFF2-40B4-BE49-F238E27FC236}">
                <a16:creationId xmlns:a16="http://schemas.microsoft.com/office/drawing/2014/main" id="{FFA18116-A907-CAF2-5206-49906080C561}"/>
              </a:ext>
            </a:extLst>
          </p:cNvPr>
          <p:cNvSpPr txBox="1"/>
          <p:nvPr/>
        </p:nvSpPr>
        <p:spPr>
          <a:xfrm>
            <a:off x="457200" y="1624719"/>
            <a:ext cx="8229600" cy="1587934"/>
          </a:xfrm>
          <a:prstGeom prst="rect">
            <a:avLst/>
          </a:prstGeom>
        </p:spPr>
        <p:txBody>
          <a:bodyPr vert="horz" wrap="square" lIns="0" tIns="48577" rIns="0" bIns="0" rtlCol="0">
            <a:spAutoFit/>
          </a:bodyPr>
          <a:lstStyle/>
          <a:p>
            <a:pPr marR="0" lvl="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enroll online in the Empyrean benefits system within 30 days of your start date</a:t>
            </a:r>
          </a:p>
          <a:p>
            <a:pPr marL="46196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Lincoln Financial Group if you are enrolling in the TSERS </a:t>
            </a:r>
          </a:p>
          <a:p>
            <a:pPr marL="461963"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Standard Insurance Company if you are enrolling in the ORP</a:t>
            </a:r>
          </a:p>
          <a:p>
            <a:pPr marL="568311" marR="0" lvl="0" indent="-34289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bject 6">
            <a:extLst>
              <a:ext uri="{FF2B5EF4-FFF2-40B4-BE49-F238E27FC236}">
                <a16:creationId xmlns:a16="http://schemas.microsoft.com/office/drawing/2014/main" id="{C2FD484B-3DE6-4AAC-7CF4-4CE0AF3B2BC3}"/>
              </a:ext>
            </a:extLst>
          </p:cNvPr>
          <p:cNvSpPr/>
          <p:nvPr/>
        </p:nvSpPr>
        <p:spPr>
          <a:xfrm rot="16200000">
            <a:off x="182879" y="182881"/>
            <a:ext cx="731521" cy="73152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1629DAD2-C7FC-768D-0CD3-C486D6E2A406}"/>
              </a:ext>
            </a:extLst>
          </p:cNvPr>
          <p:cNvSpPr/>
          <p:nvPr/>
        </p:nvSpPr>
        <p:spPr>
          <a:xfrm>
            <a:off x="8229599" y="190483"/>
            <a:ext cx="721397" cy="723919"/>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76C1816C-4E3D-A880-D9F2-BFAE05D6A430}"/>
              </a:ext>
            </a:extLst>
          </p:cNvPr>
          <p:cNvSpPr/>
          <p:nvPr/>
        </p:nvSpPr>
        <p:spPr>
          <a:xfrm rot="10800000">
            <a:off x="193002" y="5948851"/>
            <a:ext cx="721397" cy="723920"/>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6">
            <a:extLst>
              <a:ext uri="{FF2B5EF4-FFF2-40B4-BE49-F238E27FC236}">
                <a16:creationId xmlns:a16="http://schemas.microsoft.com/office/drawing/2014/main" id="{223F8D75-E1A4-20A3-4FD0-8BD99100C0AE}"/>
              </a:ext>
            </a:extLst>
          </p:cNvPr>
          <p:cNvSpPr/>
          <p:nvPr/>
        </p:nvSpPr>
        <p:spPr>
          <a:xfrm rot="5400000">
            <a:off x="8228338" y="5944855"/>
            <a:ext cx="723919" cy="72139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731C166-A8BB-E2FE-715B-3AB121549949}"/>
              </a:ext>
            </a:extLst>
          </p:cNvPr>
          <p:cNvSpPr txBox="1"/>
          <p:nvPr/>
        </p:nvSpPr>
        <p:spPr>
          <a:xfrm>
            <a:off x="914400" y="190486"/>
            <a:ext cx="73152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DO I ENROLL IN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LONG-TERM DISABILITY?</a:t>
            </a:r>
          </a:p>
        </p:txBody>
      </p:sp>
    </p:spTree>
    <p:extLst>
      <p:ext uri="{BB962C8B-B14F-4D97-AF65-F5344CB8AC3E}">
        <p14:creationId xmlns:p14="http://schemas.microsoft.com/office/powerpoint/2010/main" val="1831249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171881" y="182880"/>
            <a:ext cx="8778240" cy="649224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6065324" y="4313583"/>
            <a:ext cx="1714895" cy="2321461"/>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6A516A5-8C8B-24A2-71C5-A23CE0743BB9}"/>
              </a:ext>
            </a:extLst>
          </p:cNvPr>
          <p:cNvSpPr txBox="1"/>
          <p:nvPr/>
        </p:nvSpPr>
        <p:spPr>
          <a:xfrm>
            <a:off x="4713589" y="1683500"/>
            <a:ext cx="4144527" cy="2554545"/>
          </a:xfrm>
          <a:prstGeom prst="rect">
            <a:avLst/>
          </a:prstGeom>
          <a:noFill/>
        </p:spPr>
        <p:txBody>
          <a:bodyPr wrap="square" rtlCol="0">
            <a:spAutoFit/>
          </a:bodyPr>
          <a:lstStyle/>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enroll within 60 days of start date to qualify for guaranteed issue</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interested or need additional information, follow the instructions on their cover letter</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Pierce Insurance to enroll</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They also have open enrollment (outside of our typical open enrollment period) for current employees who are interested in enrolling</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programs are portable (can take it with you if you leave ECU)</a:t>
            </a:r>
          </a:p>
        </p:txBody>
      </p:sp>
      <p:sp>
        <p:nvSpPr>
          <p:cNvPr id="15" name="TextBox 14">
            <a:extLst>
              <a:ext uri="{FF2B5EF4-FFF2-40B4-BE49-F238E27FC236}">
                <a16:creationId xmlns:a16="http://schemas.microsoft.com/office/drawing/2014/main" id="{E7B61454-BBB5-2D4A-2A42-BE877D5C3BE4}"/>
              </a:ext>
            </a:extLst>
          </p:cNvPr>
          <p:cNvSpPr txBox="1"/>
          <p:nvPr/>
        </p:nvSpPr>
        <p:spPr>
          <a:xfrm>
            <a:off x="252047" y="1333106"/>
            <a:ext cx="4187296" cy="3062377"/>
          </a:xfrm>
          <a:prstGeom prst="rect">
            <a:avLst/>
          </a:prstGeom>
          <a:noFill/>
        </p:spPr>
        <p:txBody>
          <a:bodyPr wrap="square" rtlCol="0">
            <a:spAutoFit/>
          </a:bodyPr>
          <a:lstStyle/>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enroll within 30 days of start date to qualify for guaranteed issue</a:t>
            </a:r>
          </a:p>
          <a:p>
            <a:pPr marL="231775" indent="-231775">
              <a:spcBef>
                <a:spcPts val="6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Colonial Life to enroll</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Covers accidents (off the job), sickness, and includes maternity</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Seven-day waiting period for sickness and zero waiting days for accidents as well as for maternity (as long as pre-ex is satisfied)</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Benefits are paid directly to you, unless you specify otherwise, for up to 3 months or 12 months</a:t>
            </a:r>
          </a:p>
          <a:p>
            <a:pPr marL="231775" marR="0" lvl="0" indent="-2317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Coverage is portable (can take it with you if you leave ECU)</a:t>
            </a:r>
          </a:p>
        </p:txBody>
      </p:sp>
      <p:sp>
        <p:nvSpPr>
          <p:cNvPr id="9" name="TextBox 8">
            <a:extLst>
              <a:ext uri="{FF2B5EF4-FFF2-40B4-BE49-F238E27FC236}">
                <a16:creationId xmlns:a16="http://schemas.microsoft.com/office/drawing/2014/main" id="{3083F938-7B41-C41B-AC1F-8721B9BF3466}"/>
              </a:ext>
            </a:extLst>
          </p:cNvPr>
          <p:cNvSpPr txBox="1"/>
          <p:nvPr/>
        </p:nvSpPr>
        <p:spPr>
          <a:xfrm>
            <a:off x="167603" y="217731"/>
            <a:ext cx="877824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BENEFIT PLANS </a:t>
            </a:r>
            <a:r>
              <a:rPr kumimoji="0" lang="en-US" sz="1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(additional cost)</a:t>
            </a:r>
          </a:p>
        </p:txBody>
      </p:sp>
      <p:pic>
        <p:nvPicPr>
          <p:cNvPr id="5" name="object 11">
            <a:extLst>
              <a:ext uri="{FF2B5EF4-FFF2-40B4-BE49-F238E27FC236}">
                <a16:creationId xmlns:a16="http://schemas.microsoft.com/office/drawing/2014/main" id="{6E665951-21A1-08C5-85D4-D78542EA03F9}"/>
              </a:ext>
            </a:extLst>
          </p:cNvPr>
          <p:cNvPicPr/>
          <p:nvPr/>
        </p:nvPicPr>
        <p:blipFill>
          <a:blip r:embed="rId4" cstate="print"/>
          <a:stretch>
            <a:fillRect/>
          </a:stretch>
        </p:blipFill>
        <p:spPr>
          <a:xfrm>
            <a:off x="1486836" y="4313583"/>
            <a:ext cx="1714895" cy="2321461"/>
          </a:xfrm>
          <a:prstGeom prst="rect">
            <a:avLst/>
          </a:prstGeom>
        </p:spPr>
      </p:pic>
      <p:sp>
        <p:nvSpPr>
          <p:cNvPr id="6" name="TextBox 5">
            <a:extLst>
              <a:ext uri="{FF2B5EF4-FFF2-40B4-BE49-F238E27FC236}">
                <a16:creationId xmlns:a16="http://schemas.microsoft.com/office/drawing/2014/main" id="{6422543B-055F-AB74-4C32-A5DBA6BC7F77}"/>
              </a:ext>
            </a:extLst>
          </p:cNvPr>
          <p:cNvSpPr txBox="1"/>
          <p:nvPr/>
        </p:nvSpPr>
        <p:spPr>
          <a:xfrm>
            <a:off x="252047" y="719828"/>
            <a:ext cx="414452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Short-term Disability with Colonial Life</a:t>
            </a:r>
          </a:p>
        </p:txBody>
      </p:sp>
      <p:sp>
        <p:nvSpPr>
          <p:cNvPr id="7" name="TextBox 6">
            <a:extLst>
              <a:ext uri="{FF2B5EF4-FFF2-40B4-BE49-F238E27FC236}">
                <a16:creationId xmlns:a16="http://schemas.microsoft.com/office/drawing/2014/main" id="{B7F6B47C-9B52-D0C9-5133-5451DDCD03E0}"/>
              </a:ext>
            </a:extLst>
          </p:cNvPr>
          <p:cNvSpPr txBox="1"/>
          <p:nvPr/>
        </p:nvSpPr>
        <p:spPr>
          <a:xfrm>
            <a:off x="4747427" y="719783"/>
            <a:ext cx="411069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Universal Life/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Heart &amp; Stroke Indemnity/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Critical Illness with Pierce Insurance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EC92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90435" y="80387"/>
            <a:ext cx="8963130" cy="6702250"/>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10"/>
          <p:cNvSpPr txBox="1"/>
          <p:nvPr/>
        </p:nvSpPr>
        <p:spPr>
          <a:xfrm>
            <a:off x="89565" y="1123330"/>
            <a:ext cx="8956148" cy="2321148"/>
          </a:xfrm>
          <a:prstGeom prst="rect">
            <a:avLst/>
          </a:prstGeom>
        </p:spPr>
        <p:txBody>
          <a:bodyPr vert="horz" wrap="square" lIns="0" tIns="12700" rIns="0" bIns="0" rtlCol="0">
            <a:spAutoFit/>
          </a:bodyPr>
          <a:lstStyle/>
          <a:p>
            <a:pPr marL="0" marR="367021" lvl="0" indent="0" algn="ctr" defTabSz="457200" rtl="0" eaLnBrk="1" fontAlgn="auto" latinLnBrk="0" hangingPunct="1">
              <a:lnSpc>
                <a:spcPct val="100000"/>
              </a:lnSpc>
              <a:spcBef>
                <a:spcPts val="0"/>
              </a:spcBef>
              <a:spcAft>
                <a:spcPts val="0"/>
              </a:spcAft>
              <a:buClrTx/>
              <a:buSzTx/>
              <a:buFontTx/>
              <a:buNone/>
              <a:tabLst/>
              <a:defRPr/>
            </a:pP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program helps </a:t>
            </a:r>
            <a:r>
              <a:rPr lang="en-US" kern="0" dirty="0">
                <a:solidFill>
                  <a:prstClr val="black"/>
                </a:solidFill>
                <a:latin typeface="Times New Roman" panose="02020603050405020304" pitchFamily="18" charset="0"/>
                <a:cs typeface="Times New Roman" panose="02020603050405020304" pitchFamily="18" charset="0"/>
              </a:rPr>
              <a:t>you</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save for a college education for your child, yourself or someone else you care about</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367021"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227960" lvl="0" indent="0" algn="ctr" defTabSz="457200" rtl="0" eaLnBrk="1" fontAlgn="auto" latinLnBrk="0" hangingPunct="1">
              <a:lnSpc>
                <a:spcPct val="100000"/>
              </a:lnSpc>
              <a:spcBef>
                <a:spcPts val="0"/>
              </a:spcBef>
              <a:spcAft>
                <a:spcPts val="0"/>
              </a:spcAft>
              <a:buClrTx/>
              <a:buSzTx/>
              <a:buFontTx/>
              <a:buNone/>
              <a:tabLst/>
              <a:defRPr/>
            </a:pP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 is available through payroll deduction, offers you choices, meets your investment needs and gives you freedom</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22796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227960" lvl="0" indent="0" algn="ctr" defTabSz="457200" rtl="0" eaLnBrk="1" fontAlgn="auto" latinLnBrk="0" hangingPunct="1">
              <a:lnSpc>
                <a:spcPct val="100000"/>
              </a:lnSpc>
              <a:spcBef>
                <a:spcPts val="0"/>
              </a:spcBef>
              <a:spcAft>
                <a:spcPts val="0"/>
              </a:spcAft>
              <a:buClrTx/>
              <a:buSzTx/>
              <a:buFontTx/>
              <a:buNone/>
              <a:tabLst/>
              <a:defRPr/>
            </a:pP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learn more</a:t>
            </a:r>
            <a:r>
              <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call</a:t>
            </a:r>
            <a:r>
              <a:rPr kumimoji="0"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227960" lvl="0" indent="0" algn="ctr" defTabSz="457200" rtl="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Times New Roman" panose="02020603050405020304" pitchFamily="18" charset="0"/>
                <a:cs typeface="Times New Roman" panose="02020603050405020304" pitchFamily="18" charset="0"/>
              </a:rPr>
              <a:t>800-600-3453 or 919-828-4904</a:t>
            </a:r>
            <a:endParaRPr kumimoji="0" lang="en-US" sz="18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DF320E1F-730F-3E13-C10A-561FA7150B5D}"/>
              </a:ext>
            </a:extLst>
          </p:cNvPr>
          <p:cNvSpPr txBox="1"/>
          <p:nvPr/>
        </p:nvSpPr>
        <p:spPr>
          <a:xfrm>
            <a:off x="82582" y="81045"/>
            <a:ext cx="8963130" cy="6771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NATIONAL COLLEGE SAVINGS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0" dirty="0">
                <a:latin typeface="Times New Roman" panose="02020603050405020304" pitchFamily="18" charset="0"/>
                <a:cs typeface="Times New Roman" panose="02020603050405020304" pitchFamily="18" charset="0"/>
              </a:rPr>
              <a:t>For more information – </a:t>
            </a:r>
            <a:r>
              <a:rPr lang="en-US" sz="1400" b="1" u="sng" kern="0" dirty="0">
                <a:solidFill>
                  <a:prstClr val="black"/>
                </a:solidFill>
                <a:latin typeface="Times New Roman" panose="02020603050405020304" pitchFamily="18" charset="0"/>
                <a:cs typeface="Times New Roman" panose="02020603050405020304" pitchFamily="18" charset="0"/>
                <a:hlinkClick r:id="rId3"/>
              </a:rPr>
              <a:t>www.cfnc.org/savings</a:t>
            </a:r>
            <a:r>
              <a:rPr lang="en-US" sz="1400" b="1" u="sng" kern="0" dirty="0">
                <a:solidFill>
                  <a:prstClr val="black"/>
                </a:solidFill>
                <a:latin typeface="Times New Roman" panose="02020603050405020304" pitchFamily="18" charset="0"/>
                <a:cs typeface="Times New Roman" panose="02020603050405020304" pitchFamily="18" charset="0"/>
              </a:rPr>
              <a:t> </a:t>
            </a:r>
            <a:endParaRPr kumimoji="0" lang="en-US" sz="1400" b="1" i="0" u="sng"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object 6">
            <a:extLst>
              <a:ext uri="{FF2B5EF4-FFF2-40B4-BE49-F238E27FC236}">
                <a16:creationId xmlns:a16="http://schemas.microsoft.com/office/drawing/2014/main" id="{F177C103-F720-D8F1-211F-B6882194364A}"/>
              </a:ext>
            </a:extLst>
          </p:cNvPr>
          <p:cNvSpPr/>
          <p:nvPr/>
        </p:nvSpPr>
        <p:spPr>
          <a:xfrm rot="16200000">
            <a:off x="89564" y="80386"/>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a:extLst>
              <a:ext uri="{FF2B5EF4-FFF2-40B4-BE49-F238E27FC236}">
                <a16:creationId xmlns:a16="http://schemas.microsoft.com/office/drawing/2014/main" id="{1F0A2E38-36A5-751A-3EDE-EFB37F78B405}"/>
              </a:ext>
            </a:extLst>
          </p:cNvPr>
          <p:cNvSpPr/>
          <p:nvPr/>
        </p:nvSpPr>
        <p:spPr>
          <a:xfrm>
            <a:off x="8204464" y="80387"/>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6">
            <a:extLst>
              <a:ext uri="{FF2B5EF4-FFF2-40B4-BE49-F238E27FC236}">
                <a16:creationId xmlns:a16="http://schemas.microsoft.com/office/drawing/2014/main" id="{F1D60DB0-5A77-93FA-46B2-2F3F2082B4C1}"/>
              </a:ext>
            </a:extLst>
          </p:cNvPr>
          <p:cNvSpPr/>
          <p:nvPr/>
        </p:nvSpPr>
        <p:spPr>
          <a:xfrm rot="10800000">
            <a:off x="98288" y="5935707"/>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76D11859-36C8-1FB9-CEA9-F7ED7CE092A4}"/>
              </a:ext>
            </a:extLst>
          </p:cNvPr>
          <p:cNvSpPr/>
          <p:nvPr/>
        </p:nvSpPr>
        <p:spPr>
          <a:xfrm rot="5400000">
            <a:off x="8204464" y="5935707"/>
            <a:ext cx="841248" cy="841248"/>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34FC942-C31F-8315-C0D9-16859C264EF1}"/>
              </a:ext>
            </a:extLst>
          </p:cNvPr>
          <p:cNvPicPr>
            <a:picLocks noChangeAspect="1"/>
          </p:cNvPicPr>
          <p:nvPr/>
        </p:nvPicPr>
        <p:blipFill>
          <a:blip r:embed="rId4"/>
          <a:stretch>
            <a:fillRect/>
          </a:stretch>
        </p:blipFill>
        <p:spPr>
          <a:xfrm>
            <a:off x="3680219" y="3880181"/>
            <a:ext cx="1784432" cy="2794219"/>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veral notes pinned to a cork board&#10;&#10;Description automatically generated with low confidence">
            <a:extLst>
              <a:ext uri="{FF2B5EF4-FFF2-40B4-BE49-F238E27FC236}">
                <a16:creationId xmlns:a16="http://schemas.microsoft.com/office/drawing/2014/main" id="{2A433894-F901-D1CF-7F56-B485D42A4D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91" t="27270" r="26234"/>
          <a:stretch/>
        </p:blipFill>
        <p:spPr>
          <a:xfrm>
            <a:off x="3665" y="-19622"/>
            <a:ext cx="9144000" cy="6877623"/>
          </a:xfrm>
          <a:prstGeom prst="rect">
            <a:avLst/>
          </a:prstGeom>
        </p:spPr>
      </p:pic>
      <p:pic>
        <p:nvPicPr>
          <p:cNvPr id="9" name="Picture 8" descr="Several notes pinned to a cork board&#10;&#10;Description automatically generated with low confidence">
            <a:extLst>
              <a:ext uri="{FF2B5EF4-FFF2-40B4-BE49-F238E27FC236}">
                <a16:creationId xmlns:a16="http://schemas.microsoft.com/office/drawing/2014/main" id="{F7988F1E-8029-5BC8-9AE6-9BD91AAEC8E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937" t="37742" r="4659" b="30564"/>
          <a:stretch/>
        </p:blipFill>
        <p:spPr>
          <a:xfrm>
            <a:off x="1606758" y="4005151"/>
            <a:ext cx="2641540" cy="2729073"/>
          </a:xfrm>
          <a:prstGeom prst="rect">
            <a:avLst/>
          </a:prstGeom>
        </p:spPr>
      </p:pic>
      <p:pic>
        <p:nvPicPr>
          <p:cNvPr id="8" name="Picture 7" descr="Several notes pinned to a cork board&#10;&#10;Description automatically generated with low confidence">
            <a:extLst>
              <a:ext uri="{FF2B5EF4-FFF2-40B4-BE49-F238E27FC236}">
                <a16:creationId xmlns:a16="http://schemas.microsoft.com/office/drawing/2014/main" id="{8247B7E0-3FEE-AD00-1A92-DD945E483A0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961" t="40294" r="26818" b="28045"/>
          <a:stretch/>
        </p:blipFill>
        <p:spPr>
          <a:xfrm rot="403062">
            <a:off x="5125067" y="4069725"/>
            <a:ext cx="2913564" cy="2626883"/>
          </a:xfrm>
          <a:prstGeom prst="rect">
            <a:avLst/>
          </a:prstGeom>
        </p:spPr>
      </p:pic>
      <p:sp>
        <p:nvSpPr>
          <p:cNvPr id="7" name="TextBox 6">
            <a:extLst>
              <a:ext uri="{FF2B5EF4-FFF2-40B4-BE49-F238E27FC236}">
                <a16:creationId xmlns:a16="http://schemas.microsoft.com/office/drawing/2014/main" id="{328B6E3A-FD84-242D-BE1D-01E77FD89DB8}"/>
              </a:ext>
            </a:extLst>
          </p:cNvPr>
          <p:cNvSpPr txBox="1"/>
          <p:nvPr/>
        </p:nvSpPr>
        <p:spPr>
          <a:xfrm>
            <a:off x="6310469" y="1803883"/>
            <a:ext cx="2300133" cy="1815882"/>
          </a:xfrm>
          <a:prstGeom prst="rect">
            <a:avLst/>
          </a:prstGeom>
          <a:noFill/>
        </p:spPr>
        <p:txBody>
          <a:bodyPr wrap="square">
            <a:spAutoFit/>
          </a:bodyPr>
          <a:lstStyle/>
          <a:p>
            <a:r>
              <a:rPr lang="en-US" sz="1600" b="1" dirty="0">
                <a:solidFill>
                  <a:prstClr val="black"/>
                </a:solidFill>
                <a:latin typeface="Times New Roman" panose="02020603050405020304" pitchFamily="18" charset="0"/>
                <a:cs typeface="Times New Roman" panose="02020603050405020304" pitchFamily="18" charset="0"/>
              </a:rPr>
              <a:t>Check your ECU email, </a:t>
            </a:r>
            <a:r>
              <a:rPr lang="en-US" sz="1600" dirty="0">
                <a:solidFill>
                  <a:prstClr val="black"/>
                </a:solidFill>
                <a:latin typeface="Times New Roman" panose="02020603050405020304" pitchFamily="18" charset="0"/>
                <a:cs typeface="Times New Roman" panose="02020603050405020304" pitchFamily="18" charset="0"/>
              </a:rPr>
              <a:t>if we need to reach you this is how we would contact you</a:t>
            </a:r>
          </a:p>
          <a:p>
            <a:endParaRPr lang="en-US" sz="1600" dirty="0">
              <a:solidFill>
                <a:prstClr val="black"/>
              </a:solidFill>
              <a:latin typeface="Times New Roman" panose="02020603050405020304" pitchFamily="18" charset="0"/>
              <a:cs typeface="Times New Roman" panose="02020603050405020304" pitchFamily="18" charset="0"/>
            </a:endParaRPr>
          </a:p>
          <a:p>
            <a:r>
              <a:rPr lang="en-US" sz="1600" b="1" dirty="0">
                <a:solidFill>
                  <a:prstClr val="black"/>
                </a:solidFill>
                <a:latin typeface="Times New Roman" panose="02020603050405020304" pitchFamily="18" charset="0"/>
                <a:cs typeface="Times New Roman" panose="02020603050405020304" pitchFamily="18" charset="0"/>
              </a:rPr>
              <a:t>Check your address </a:t>
            </a:r>
            <a:r>
              <a:rPr lang="en-US" sz="1600" dirty="0">
                <a:solidFill>
                  <a:prstClr val="black"/>
                </a:solidFill>
                <a:latin typeface="Times New Roman" panose="02020603050405020304" pitchFamily="18" charset="0"/>
                <a:cs typeface="Times New Roman" panose="02020603050405020304" pitchFamily="18" charset="0"/>
              </a:rPr>
              <a:t>in both benefit systems</a:t>
            </a:r>
          </a:p>
        </p:txBody>
      </p:sp>
      <p:sp>
        <p:nvSpPr>
          <p:cNvPr id="5" name="TextBox 4">
            <a:extLst>
              <a:ext uri="{FF2B5EF4-FFF2-40B4-BE49-F238E27FC236}">
                <a16:creationId xmlns:a16="http://schemas.microsoft.com/office/drawing/2014/main" id="{609D67D7-1793-6521-2CE0-7B90168AB56F}"/>
              </a:ext>
            </a:extLst>
          </p:cNvPr>
          <p:cNvSpPr txBox="1"/>
          <p:nvPr/>
        </p:nvSpPr>
        <p:spPr>
          <a:xfrm rot="403729">
            <a:off x="5356309" y="4475224"/>
            <a:ext cx="2286000" cy="1815882"/>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Transfers</a:t>
            </a:r>
            <a:r>
              <a:rPr lang="en-US" sz="1600" dirty="0">
                <a:solidFill>
                  <a:prstClr val="black"/>
                </a:solidFill>
                <a:latin typeface="Times New Roman" panose="02020603050405020304" pitchFamily="18" charset="0"/>
                <a:cs typeface="Times New Roman" panose="02020603050405020304" pitchFamily="18" charset="0"/>
              </a:rPr>
              <a:t> do not need to enter a qualifying life event to enroll in ECU benefits.  If the system asks, please notify us immediately.  Do not continue.</a:t>
            </a:r>
          </a:p>
        </p:txBody>
      </p:sp>
      <p:sp>
        <p:nvSpPr>
          <p:cNvPr id="2" name="TextBox 1">
            <a:extLst>
              <a:ext uri="{FF2B5EF4-FFF2-40B4-BE49-F238E27FC236}">
                <a16:creationId xmlns:a16="http://schemas.microsoft.com/office/drawing/2014/main" id="{B1885759-805D-A436-13BF-A7F8C697652D}"/>
              </a:ext>
            </a:extLst>
          </p:cNvPr>
          <p:cNvSpPr txBox="1"/>
          <p:nvPr/>
        </p:nvSpPr>
        <p:spPr>
          <a:xfrm rot="20979359">
            <a:off x="1765533" y="4432035"/>
            <a:ext cx="2266036" cy="1569660"/>
          </a:xfrm>
          <a:prstGeom prst="rect">
            <a:avLst/>
          </a:prstGeom>
          <a:noFill/>
        </p:spPr>
        <p:txBody>
          <a:bodyPr wrap="square">
            <a:spAutoFit/>
          </a:bodyPr>
          <a:lstStyle/>
          <a:p>
            <a:r>
              <a:rPr lang="en-US" sz="1600" b="1" dirty="0">
                <a:solidFill>
                  <a:prstClr val="black"/>
                </a:solidFill>
                <a:latin typeface="Times New Roman" panose="02020603050405020304" pitchFamily="18" charset="0"/>
                <a:cs typeface="Times New Roman" panose="02020603050405020304" pitchFamily="18" charset="0"/>
              </a:rPr>
              <a:t>If you are a tobacco user </a:t>
            </a:r>
            <a:r>
              <a:rPr lang="en-US" sz="1600" dirty="0">
                <a:solidFill>
                  <a:prstClr val="black"/>
                </a:solidFill>
                <a:latin typeface="Times New Roman" panose="02020603050405020304" pitchFamily="18" charset="0"/>
                <a:cs typeface="Times New Roman" panose="02020603050405020304" pitchFamily="18" charset="0"/>
              </a:rPr>
              <a:t>and attended a counseling session, be sure to upload documentation in </a:t>
            </a:r>
            <a:r>
              <a:rPr lang="en-US" sz="1600" dirty="0" err="1">
                <a:solidFill>
                  <a:prstClr val="black"/>
                </a:solidFill>
                <a:latin typeface="Times New Roman" panose="02020603050405020304" pitchFamily="18" charset="0"/>
                <a:cs typeface="Times New Roman" panose="02020603050405020304" pitchFamily="18" charset="0"/>
              </a:rPr>
              <a:t>eBenefits</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D387EC0-4873-76DF-30D7-F4CC06E95433}"/>
              </a:ext>
            </a:extLst>
          </p:cNvPr>
          <p:cNvSpPr txBox="1"/>
          <p:nvPr/>
        </p:nvSpPr>
        <p:spPr>
          <a:xfrm rot="448100">
            <a:off x="3367627" y="1312147"/>
            <a:ext cx="2352583" cy="2200602"/>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Benefits’ questions </a:t>
            </a:r>
            <a:r>
              <a:rPr lang="en-US" sz="1600" dirty="0">
                <a:solidFill>
                  <a:prstClr val="black"/>
                </a:solidFill>
                <a:latin typeface="Times New Roman" panose="02020603050405020304" pitchFamily="18" charset="0"/>
                <a:cs typeface="Times New Roman" panose="02020603050405020304" pitchFamily="18" charset="0"/>
              </a:rPr>
              <a:t>– contact Trina Baker or Pam Brann</a:t>
            </a:r>
          </a:p>
          <a:p>
            <a:endParaRPr lang="en-US" sz="1600" dirty="0">
              <a:solidFill>
                <a:prstClr val="black"/>
              </a:solidFill>
              <a:latin typeface="Times New Roman" panose="02020603050405020304" pitchFamily="18" charset="0"/>
              <a:cs typeface="Times New Roman" panose="02020603050405020304" pitchFamily="18" charset="0"/>
            </a:endParaRPr>
          </a:p>
          <a:p>
            <a:r>
              <a:rPr lang="en-US" sz="1600" b="1" dirty="0">
                <a:solidFill>
                  <a:prstClr val="black"/>
                </a:solidFill>
                <a:latin typeface="Times New Roman" panose="02020603050405020304" pitchFamily="18" charset="0"/>
                <a:cs typeface="Times New Roman" panose="02020603050405020304" pitchFamily="18" charset="0"/>
              </a:rPr>
              <a:t>Benefits’ systems questions </a:t>
            </a:r>
            <a:r>
              <a:rPr lang="en-US" sz="1600" dirty="0">
                <a:solidFill>
                  <a:prstClr val="black"/>
                </a:solidFill>
                <a:latin typeface="Times New Roman" panose="02020603050405020304" pitchFamily="18" charset="0"/>
                <a:cs typeface="Times New Roman" panose="02020603050405020304" pitchFamily="18" charset="0"/>
              </a:rPr>
              <a:t>– contact the support center for that system or contact Pam</a:t>
            </a:r>
          </a:p>
          <a:p>
            <a:endParaRPr lang="en-US" sz="9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BEB5297-1C41-87B0-F671-3414B328F84C}"/>
              </a:ext>
            </a:extLst>
          </p:cNvPr>
          <p:cNvSpPr txBox="1"/>
          <p:nvPr/>
        </p:nvSpPr>
        <p:spPr>
          <a:xfrm rot="21303215">
            <a:off x="438368" y="1381348"/>
            <a:ext cx="2286199" cy="1323439"/>
          </a:xfrm>
          <a:prstGeom prst="rect">
            <a:avLst/>
          </a:prstGeom>
          <a:noFill/>
        </p:spPr>
        <p:txBody>
          <a:bodyPr wrap="square" rtlCol="0">
            <a:spAutoFit/>
          </a:bodyPr>
          <a:lstStyle/>
          <a:p>
            <a:r>
              <a:rPr lang="en-US" sz="1600" b="1" dirty="0">
                <a:solidFill>
                  <a:prstClr val="black"/>
                </a:solidFill>
                <a:latin typeface="Times New Roman" panose="02020603050405020304" pitchFamily="18" charset="0"/>
                <a:cs typeface="Times New Roman" panose="02020603050405020304" pitchFamily="18" charset="0"/>
              </a:rPr>
              <a:t>New hire paperwork questions </a:t>
            </a:r>
            <a:r>
              <a:rPr lang="en-US" sz="1600" dirty="0">
                <a:solidFill>
                  <a:prstClr val="black"/>
                </a:solidFill>
                <a:latin typeface="Times New Roman" panose="02020603050405020304" pitchFamily="18" charset="0"/>
                <a:cs typeface="Times New Roman" panose="02020603050405020304" pitchFamily="18" charset="0"/>
              </a:rPr>
              <a:t>– contact Pam</a:t>
            </a:r>
          </a:p>
          <a:p>
            <a:endParaRPr lang="en-US" sz="1600" dirty="0">
              <a:solidFill>
                <a:prstClr val="black"/>
              </a:solidFill>
              <a:latin typeface="Times New Roman" panose="02020603050405020304" pitchFamily="18" charset="0"/>
              <a:cs typeface="Times New Roman" panose="02020603050405020304" pitchFamily="18" charset="0"/>
            </a:endParaRPr>
          </a:p>
          <a:p>
            <a:r>
              <a:rPr lang="en-US" sz="1600" b="1" dirty="0">
                <a:solidFill>
                  <a:prstClr val="black"/>
                </a:solidFill>
                <a:latin typeface="Times New Roman" panose="02020603050405020304" pitchFamily="18" charset="0"/>
                <a:cs typeface="Times New Roman" panose="02020603050405020304" pitchFamily="18" charset="0"/>
              </a:rPr>
              <a:t>Deduction amount questions </a:t>
            </a:r>
            <a:r>
              <a:rPr lang="en-US" sz="1600" dirty="0">
                <a:solidFill>
                  <a:prstClr val="black"/>
                </a:solidFill>
                <a:latin typeface="Times New Roman" panose="02020603050405020304" pitchFamily="18" charset="0"/>
                <a:cs typeface="Times New Roman" panose="02020603050405020304" pitchFamily="18" charset="0"/>
              </a:rPr>
              <a:t>– contact Pam</a:t>
            </a:r>
          </a:p>
        </p:txBody>
      </p:sp>
      <p:pic>
        <p:nvPicPr>
          <p:cNvPr id="4" name="Picture 3">
            <a:extLst>
              <a:ext uri="{FF2B5EF4-FFF2-40B4-BE49-F238E27FC236}">
                <a16:creationId xmlns:a16="http://schemas.microsoft.com/office/drawing/2014/main" id="{91CAA5CF-576F-B780-69A2-F9707B8BA94A}"/>
              </a:ext>
            </a:extLst>
          </p:cNvPr>
          <p:cNvPicPr>
            <a:picLocks noChangeAspect="1"/>
          </p:cNvPicPr>
          <p:nvPr/>
        </p:nvPicPr>
        <p:blipFill>
          <a:blip r:embed="rId5"/>
          <a:stretch>
            <a:fillRect/>
          </a:stretch>
        </p:blipFill>
        <p:spPr>
          <a:xfrm>
            <a:off x="439595" y="-117780"/>
            <a:ext cx="8340051" cy="1286367"/>
          </a:xfrm>
          <a:prstGeom prst="rect">
            <a:avLst/>
          </a:prstGeom>
        </p:spPr>
      </p:pic>
    </p:spTree>
    <p:extLst>
      <p:ext uri="{BB962C8B-B14F-4D97-AF65-F5344CB8AC3E}">
        <p14:creationId xmlns:p14="http://schemas.microsoft.com/office/powerpoint/2010/main" val="3145276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veral notes pinned to a cork board&#10;&#10;Description automatically generated with low confidence">
            <a:extLst>
              <a:ext uri="{FF2B5EF4-FFF2-40B4-BE49-F238E27FC236}">
                <a16:creationId xmlns:a16="http://schemas.microsoft.com/office/drawing/2014/main" id="{2A433894-F901-D1CF-7F56-B485D42A4D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91" t="27270" r="26234"/>
          <a:stretch/>
        </p:blipFill>
        <p:spPr>
          <a:xfrm>
            <a:off x="3665" y="-19622"/>
            <a:ext cx="9144000" cy="6877623"/>
          </a:xfrm>
          <a:prstGeom prst="rect">
            <a:avLst/>
          </a:prstGeom>
        </p:spPr>
      </p:pic>
      <p:sp>
        <p:nvSpPr>
          <p:cNvPr id="26" name="TextBox 25">
            <a:extLst>
              <a:ext uri="{FF2B5EF4-FFF2-40B4-BE49-F238E27FC236}">
                <a16:creationId xmlns:a16="http://schemas.microsoft.com/office/drawing/2014/main" id="{EE21B311-CE4B-9E5D-9841-B891335E784B}"/>
              </a:ext>
            </a:extLst>
          </p:cNvPr>
          <p:cNvSpPr txBox="1"/>
          <p:nvPr/>
        </p:nvSpPr>
        <p:spPr>
          <a:xfrm rot="21219415">
            <a:off x="408118" y="1483573"/>
            <a:ext cx="231040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Benefits’ Systems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eBenefits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&amp; Empyrean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enrolling dependents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be sure to upload documentation</a:t>
            </a:r>
          </a:p>
        </p:txBody>
      </p:sp>
      <p:sp>
        <p:nvSpPr>
          <p:cNvPr id="3" name="TextBox 2">
            <a:extLst>
              <a:ext uri="{FF2B5EF4-FFF2-40B4-BE49-F238E27FC236}">
                <a16:creationId xmlns:a16="http://schemas.microsoft.com/office/drawing/2014/main" id="{6633ACFF-F97A-7971-DBE8-69B72AF71FB0}"/>
              </a:ext>
            </a:extLst>
          </p:cNvPr>
          <p:cNvSpPr txBox="1"/>
          <p:nvPr/>
        </p:nvSpPr>
        <p:spPr>
          <a:xfrm>
            <a:off x="478608" y="14186"/>
            <a:ext cx="8305800" cy="830997"/>
          </a:xfrm>
          <a:prstGeom prst="rect">
            <a:avLst/>
          </a:prstGeom>
          <a:solidFill>
            <a:srgbClr val="F4C923"/>
          </a:solidFill>
          <a:ln w="38100">
            <a:solidFill>
              <a:srgbClr val="7030A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030A0"/>
                </a:solidFill>
                <a:effectLst/>
                <a:uLnTx/>
                <a:uFillTx/>
                <a:latin typeface="Calibri" panose="020F0502020204030204"/>
                <a:ea typeface="+mn-ea"/>
                <a:cs typeface="+mn-cs"/>
              </a:rPr>
              <a:t>SOME THINGS TO REMEMBER</a:t>
            </a:r>
          </a:p>
        </p:txBody>
      </p:sp>
      <p:pic>
        <p:nvPicPr>
          <p:cNvPr id="9" name="Picture 8" descr="Several notes pinned to a cork board&#10;&#10;Description automatically generated with low confidence">
            <a:extLst>
              <a:ext uri="{FF2B5EF4-FFF2-40B4-BE49-F238E27FC236}">
                <a16:creationId xmlns:a16="http://schemas.microsoft.com/office/drawing/2014/main" id="{F7988F1E-8029-5BC8-9AE6-9BD91AAEC8E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937" t="37742" r="4659" b="30564"/>
          <a:stretch/>
        </p:blipFill>
        <p:spPr>
          <a:xfrm>
            <a:off x="1165243" y="4006830"/>
            <a:ext cx="2641540" cy="2729073"/>
          </a:xfrm>
          <a:prstGeom prst="rect">
            <a:avLst/>
          </a:prstGeom>
        </p:spPr>
      </p:pic>
      <p:pic>
        <p:nvPicPr>
          <p:cNvPr id="8" name="Picture 7" descr="Several notes pinned to a cork board&#10;&#10;Description automatically generated with low confidence">
            <a:extLst>
              <a:ext uri="{FF2B5EF4-FFF2-40B4-BE49-F238E27FC236}">
                <a16:creationId xmlns:a16="http://schemas.microsoft.com/office/drawing/2014/main" id="{8247B7E0-3FEE-AD00-1A92-DD945E483A0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961" t="40294" r="26818" b="28045"/>
          <a:stretch/>
        </p:blipFill>
        <p:spPr>
          <a:xfrm rot="403062">
            <a:off x="5020443" y="4103532"/>
            <a:ext cx="2913564" cy="2626883"/>
          </a:xfrm>
          <a:prstGeom prst="rect">
            <a:avLst/>
          </a:prstGeom>
        </p:spPr>
      </p:pic>
      <p:sp>
        <p:nvSpPr>
          <p:cNvPr id="33" name="TextBox 32">
            <a:extLst>
              <a:ext uri="{FF2B5EF4-FFF2-40B4-BE49-F238E27FC236}">
                <a16:creationId xmlns:a16="http://schemas.microsoft.com/office/drawing/2014/main" id="{BC9A0C2C-B420-0851-341A-F3D5B2FC674B}"/>
              </a:ext>
            </a:extLst>
          </p:cNvPr>
          <p:cNvSpPr txBox="1"/>
          <p:nvPr/>
        </p:nvSpPr>
        <p:spPr>
          <a:xfrm>
            <a:off x="6302054" y="1704337"/>
            <a:ext cx="2246667"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Enrollment in supplemental long-term disability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 Lincoln Financial (TSERS) or The Standard Insurance Co. (ORP) within 30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DD1EAEB9-F714-3182-71BA-193B7F7D56C8}"/>
              </a:ext>
            </a:extLst>
          </p:cNvPr>
          <p:cNvSpPr txBox="1"/>
          <p:nvPr/>
        </p:nvSpPr>
        <p:spPr>
          <a:xfrm rot="21004684">
            <a:off x="1389528" y="4601128"/>
            <a:ext cx="2101415"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Enrollment in supplemental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short-term disability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Colonial Life within 30 days</a:t>
            </a:r>
          </a:p>
        </p:txBody>
      </p:sp>
      <p:sp>
        <p:nvSpPr>
          <p:cNvPr id="10" name="TextBox 9">
            <a:extLst>
              <a:ext uri="{FF2B5EF4-FFF2-40B4-BE49-F238E27FC236}">
                <a16:creationId xmlns:a16="http://schemas.microsoft.com/office/drawing/2014/main" id="{48E1DB61-DF35-790C-8E71-A7C3EBF0A009}"/>
              </a:ext>
            </a:extLst>
          </p:cNvPr>
          <p:cNvSpPr txBox="1"/>
          <p:nvPr/>
        </p:nvSpPr>
        <p:spPr>
          <a:xfrm rot="363704">
            <a:off x="5243247" y="4277074"/>
            <a:ext cx="2286441"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Enrollment in supplemental universal life, heart &amp; stroke indemnity, and critical illness benefits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Pierce Insurance within 60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5127D9CF-01BB-1662-2FB4-D7FA7DE87742}"/>
              </a:ext>
            </a:extLst>
          </p:cNvPr>
          <p:cNvSpPr txBox="1"/>
          <p:nvPr/>
        </p:nvSpPr>
        <p:spPr>
          <a:xfrm rot="466215">
            <a:off x="3384479" y="1184099"/>
            <a:ext cx="232615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Enrollment in medical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other supplemental benefits within 30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Enrollment in mandatory retirement plan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within 30 days, on day 31 you will be auto enrolled into TSERS (if eligible)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2190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923"/>
        </a:solidFill>
        <a:effectLst/>
      </p:bgPr>
    </p:bg>
    <p:spTree>
      <p:nvGrpSpPr>
        <p:cNvPr id="1" name=""/>
        <p:cNvGrpSpPr/>
        <p:nvPr/>
      </p:nvGrpSpPr>
      <p:grpSpPr>
        <a:xfrm>
          <a:off x="0" y="0"/>
          <a:ext cx="0" cy="0"/>
          <a:chOff x="0" y="0"/>
          <a:chExt cx="0" cy="0"/>
        </a:xfrm>
      </p:grpSpPr>
      <p:pic>
        <p:nvPicPr>
          <p:cNvPr id="3" name="Picture 3" descr="Close up of pin and stethoscope, pinned on doctor's appointment">
            <a:extLst>
              <a:ext uri="{FF2B5EF4-FFF2-40B4-BE49-F238E27FC236}">
                <a16:creationId xmlns:a16="http://schemas.microsoft.com/office/drawing/2014/main" id="{E650D43D-0FB2-1BA1-EA79-CAC1313879F9}"/>
              </a:ext>
            </a:extLst>
          </p:cNvPr>
          <p:cNvPicPr>
            <a:picLocks noChangeAspect="1"/>
          </p:cNvPicPr>
          <p:nvPr/>
        </p:nvPicPr>
        <p:blipFill rotWithShape="1">
          <a:blip r:embed="rId2"/>
          <a:srcRect l="43348" r="20652" b="-1"/>
          <a:stretch/>
        </p:blipFill>
        <p:spPr>
          <a:xfrm>
            <a:off x="466257" y="623276"/>
            <a:ext cx="3024467" cy="5607883"/>
          </a:xfrm>
          <a:prstGeom prst="rect">
            <a:avLst/>
          </a:prstGeom>
        </p:spPr>
      </p:pic>
      <p:sp>
        <p:nvSpPr>
          <p:cNvPr id="2" name="TextBox 1">
            <a:extLst>
              <a:ext uri="{FF2B5EF4-FFF2-40B4-BE49-F238E27FC236}">
                <a16:creationId xmlns:a16="http://schemas.microsoft.com/office/drawing/2014/main" id="{67C6EE75-61CF-E519-7E37-EDA009BE8AAE}"/>
              </a:ext>
            </a:extLst>
          </p:cNvPr>
          <p:cNvSpPr txBox="1"/>
          <p:nvPr/>
        </p:nvSpPr>
        <p:spPr>
          <a:xfrm>
            <a:off x="4024546" y="1750816"/>
            <a:ext cx="4349961" cy="3352800"/>
          </a:xfrm>
          <a:prstGeom prst="rect">
            <a:avLst/>
          </a:prstGeom>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18921E7B-C784-1062-F55C-6502544AE37A}"/>
              </a:ext>
            </a:extLst>
          </p:cNvPr>
          <p:cNvSpPr txBox="1"/>
          <p:nvPr/>
        </p:nvSpPr>
        <p:spPr>
          <a:xfrm>
            <a:off x="3810000" y="1568786"/>
            <a:ext cx="5020144" cy="3716867"/>
          </a:xfrm>
          <a:prstGeom prst="rect">
            <a:avLst/>
          </a:prstGeom>
        </p:spPr>
        <p:txBody>
          <a:bodyPr vert="horz" lIns="91440" tIns="45720" rIns="91440" bIns="45720" rtlCol="0" anchor="b">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Pam Brann</a:t>
            </a:r>
          </a:p>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252-328-9887</a:t>
            </a:r>
          </a:p>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brannp18@ecu.edu</a:t>
            </a:r>
            <a:endPar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7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252-328-9918 - fax</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50352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everal notes pinned to a cork board&#10;&#10;Description automatically generated with low confidence">
            <a:extLst>
              <a:ext uri="{FF2B5EF4-FFF2-40B4-BE49-F238E27FC236}">
                <a16:creationId xmlns:a16="http://schemas.microsoft.com/office/drawing/2014/main" id="{2A433894-F901-D1CF-7F56-B485D42A4D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91" t="27270" r="26234"/>
          <a:stretch/>
        </p:blipFill>
        <p:spPr>
          <a:xfrm>
            <a:off x="3665" y="-19622"/>
            <a:ext cx="9144000" cy="6877623"/>
          </a:xfrm>
          <a:prstGeom prst="rect">
            <a:avLst/>
          </a:prstGeom>
        </p:spPr>
      </p:pic>
      <p:sp>
        <p:nvSpPr>
          <p:cNvPr id="26" name="TextBox 25">
            <a:extLst>
              <a:ext uri="{FF2B5EF4-FFF2-40B4-BE49-F238E27FC236}">
                <a16:creationId xmlns:a16="http://schemas.microsoft.com/office/drawing/2014/main" id="{EE21B311-CE4B-9E5D-9841-B891335E784B}"/>
              </a:ext>
            </a:extLst>
          </p:cNvPr>
          <p:cNvSpPr txBox="1"/>
          <p:nvPr/>
        </p:nvSpPr>
        <p:spPr>
          <a:xfrm rot="448942">
            <a:off x="3338594" y="1457452"/>
            <a:ext cx="2391700" cy="1877437"/>
          </a:xfrm>
          <a:prstGeom prst="rect">
            <a:avLst/>
          </a:prstGeom>
          <a:noFill/>
        </p:spPr>
        <p:txBody>
          <a:bodyPr wrap="square" rtlCol="0">
            <a:spAutoFit/>
          </a:bodyPr>
          <a:lstStyle/>
          <a:p>
            <a:pPr>
              <a:defRPr/>
            </a:pPr>
            <a:r>
              <a:rPr lang="en-US" b="1" dirty="0">
                <a:solidFill>
                  <a:prstClr val="black"/>
                </a:solidFill>
                <a:latin typeface="Times New Roman" panose="02020603050405020304" pitchFamily="18" charset="0"/>
                <a:cs typeface="Times New Roman" panose="02020603050405020304" pitchFamily="18" charset="0"/>
              </a:rPr>
              <a:t>Member Focus for the State Health Plan </a:t>
            </a:r>
            <a:r>
              <a:rPr lang="en-US"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hlinkClick r:id="rId5"/>
              </a:rPr>
              <a:t>https://www.shpnc.org/</a:t>
            </a:r>
            <a:r>
              <a:rPr lang="en-US" dirty="0">
                <a:solidFill>
                  <a:prstClr val="black"/>
                </a:solidFill>
                <a:latin typeface="Times New Roman" panose="02020603050405020304" pitchFamily="18" charset="0"/>
                <a:cs typeface="Times New Roman" panose="02020603050405020304" pitchFamily="18" charset="0"/>
              </a:rPr>
              <a:t> - select “Sign Up for Our Monthly e-Newsletter”</a:t>
            </a:r>
          </a:p>
          <a:p>
            <a:pPr>
              <a:defRPr/>
            </a:pPr>
            <a:endParaRPr lang="en-US" sz="800" dirty="0">
              <a:solidFill>
                <a:prstClr val="black"/>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9A0C2C-B420-0851-341A-F3D5B2FC674B}"/>
              </a:ext>
            </a:extLst>
          </p:cNvPr>
          <p:cNvSpPr txBox="1"/>
          <p:nvPr/>
        </p:nvSpPr>
        <p:spPr>
          <a:xfrm>
            <a:off x="6324798" y="1524000"/>
            <a:ext cx="2303761" cy="2308324"/>
          </a:xfrm>
          <a:prstGeom prst="rect">
            <a:avLst/>
          </a:prstGeom>
          <a:noFill/>
        </p:spPr>
        <p:txBody>
          <a:bodyPr wrap="square" rtlCol="0">
            <a:spAutoFit/>
          </a:bodyPr>
          <a:lstStyle/>
          <a:p>
            <a:pPr>
              <a:defRPr/>
            </a:pPr>
            <a:endParaRPr lang="en-US" sz="800" b="1" dirty="0">
              <a:solidFill>
                <a:prstClr val="black"/>
              </a:solidFill>
              <a:latin typeface="Times New Roman" panose="02020603050405020304" pitchFamily="18" charset="0"/>
              <a:cs typeface="Times New Roman" panose="02020603050405020304" pitchFamily="18" charset="0"/>
            </a:endParaRPr>
          </a:p>
          <a:p>
            <a:pPr>
              <a:defRPr/>
            </a:pPr>
            <a:endParaRPr lang="en-US" sz="1000" dirty="0">
              <a:solidFill>
                <a:prstClr val="black"/>
              </a:solidFill>
              <a:latin typeface="Times New Roman" panose="02020603050405020304" pitchFamily="18" charset="0"/>
              <a:cs typeface="Times New Roman" panose="02020603050405020304" pitchFamily="18" charset="0"/>
            </a:endParaRPr>
          </a:p>
          <a:p>
            <a:pPr>
              <a:defRPr/>
            </a:pPr>
            <a:r>
              <a:rPr lang="en-US" b="1" dirty="0">
                <a:solidFill>
                  <a:prstClr val="black"/>
                </a:solidFill>
                <a:latin typeface="Times New Roman" panose="02020603050405020304" pitchFamily="18" charset="0"/>
                <a:cs typeface="Times New Roman" panose="02020603050405020304" pitchFamily="18" charset="0"/>
              </a:rPr>
              <a:t>NCFlex</a:t>
            </a:r>
            <a:r>
              <a:rPr lang="en-US" dirty="0">
                <a:solidFill>
                  <a:prstClr val="black"/>
                </a:solidFill>
                <a:latin typeface="Times New Roman" panose="02020603050405020304" pitchFamily="18" charset="0"/>
                <a:cs typeface="Times New Roman" panose="02020603050405020304" pitchFamily="18" charset="0"/>
              </a:rPr>
              <a:t> - </a:t>
            </a:r>
            <a:r>
              <a:rPr lang="en-US" dirty="0">
                <a:solidFill>
                  <a:prstClr val="black"/>
                </a:solidFill>
                <a:latin typeface="Times New Roman" panose="02020603050405020304" pitchFamily="18" charset="0"/>
                <a:cs typeface="Times New Roman" panose="02020603050405020304" pitchFamily="18" charset="0"/>
                <a:hlinkClick r:id="rId6"/>
              </a:rPr>
              <a:t>https://oshr.nc.gov/state-employee-resources/benefits/ncflex</a:t>
            </a:r>
            <a:r>
              <a:rPr lang="en-US" dirty="0">
                <a:solidFill>
                  <a:prstClr val="black"/>
                </a:solidFill>
                <a:latin typeface="Times New Roman" panose="02020603050405020304" pitchFamily="18" charset="0"/>
                <a:cs typeface="Times New Roman" panose="02020603050405020304" pitchFamily="18" charset="0"/>
              </a:rPr>
              <a:t> – select “Sign Up for the NCFlex Newsletter</a:t>
            </a:r>
          </a:p>
        </p:txBody>
      </p:sp>
      <p:sp>
        <p:nvSpPr>
          <p:cNvPr id="2" name="TextBox 1">
            <a:extLst>
              <a:ext uri="{FF2B5EF4-FFF2-40B4-BE49-F238E27FC236}">
                <a16:creationId xmlns:a16="http://schemas.microsoft.com/office/drawing/2014/main" id="{F13B74B7-A04A-FC8C-D6AE-ADD1D028DE30}"/>
              </a:ext>
            </a:extLst>
          </p:cNvPr>
          <p:cNvSpPr txBox="1"/>
          <p:nvPr/>
        </p:nvSpPr>
        <p:spPr>
          <a:xfrm rot="21236900">
            <a:off x="446024" y="1364141"/>
            <a:ext cx="2362200" cy="2246769"/>
          </a:xfrm>
          <a:prstGeom prst="rect">
            <a:avLst/>
          </a:prstGeom>
          <a:noFill/>
        </p:spPr>
        <p:txBody>
          <a:bodyPr wrap="square" rtlCol="0">
            <a:spAutoFit/>
          </a:bodyPr>
          <a:lstStyle/>
          <a:p>
            <a:pPr algn="ctr">
              <a:defRPr/>
            </a:pPr>
            <a:r>
              <a:rPr lang="en-US" sz="3200" b="1" dirty="0">
                <a:solidFill>
                  <a:prstClr val="black"/>
                </a:solidFill>
                <a:latin typeface="Times New Roman" panose="02020603050405020304" pitchFamily="18" charset="0"/>
                <a:cs typeface="Times New Roman" panose="02020603050405020304" pitchFamily="18" charset="0"/>
              </a:rPr>
              <a:t>Newsletters </a:t>
            </a:r>
            <a:r>
              <a:rPr lang="en-US" sz="3200" dirty="0">
                <a:solidFill>
                  <a:prstClr val="black"/>
                </a:solidFill>
                <a:latin typeface="Times New Roman" panose="02020603050405020304" pitchFamily="18" charset="0"/>
                <a:cs typeface="Times New Roman" panose="02020603050405020304" pitchFamily="18" charset="0"/>
              </a:rPr>
              <a:t>you can register to receive</a:t>
            </a:r>
          </a:p>
          <a:p>
            <a:pPr>
              <a:defRPr/>
            </a:pPr>
            <a:endParaRPr lang="en-US" sz="1200" dirty="0">
              <a:solidFill>
                <a:prstClr val="black"/>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B65D5B1-49DB-BD3A-BE46-CEA3E254509A}"/>
              </a:ext>
            </a:extLst>
          </p:cNvPr>
          <p:cNvPicPr>
            <a:picLocks noChangeAspect="1"/>
          </p:cNvPicPr>
          <p:nvPr/>
        </p:nvPicPr>
        <p:blipFill>
          <a:blip r:embed="rId7"/>
          <a:stretch>
            <a:fillRect/>
          </a:stretch>
        </p:blipFill>
        <p:spPr>
          <a:xfrm>
            <a:off x="401974" y="-105274"/>
            <a:ext cx="8340051" cy="1286367"/>
          </a:xfrm>
          <a:prstGeom prst="rect">
            <a:avLst/>
          </a:prstGeom>
        </p:spPr>
      </p:pic>
    </p:spTree>
    <p:extLst>
      <p:ext uri="{BB962C8B-B14F-4D97-AF65-F5344CB8AC3E}">
        <p14:creationId xmlns:p14="http://schemas.microsoft.com/office/powerpoint/2010/main" val="47406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4C92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CE34F8-D109-1665-2F3B-CED339DA7515}"/>
              </a:ext>
            </a:extLst>
          </p:cNvPr>
          <p:cNvPicPr>
            <a:picLocks noChangeAspect="1"/>
          </p:cNvPicPr>
          <p:nvPr/>
        </p:nvPicPr>
        <p:blipFill rotWithShape="1">
          <a:blip r:embed="rId2"/>
          <a:srcRect l="23210" t="11111" r="26029" b="8642"/>
          <a:stretch/>
        </p:blipFill>
        <p:spPr>
          <a:xfrm>
            <a:off x="1371600" y="381000"/>
            <a:ext cx="6400800" cy="6019800"/>
          </a:xfrm>
          <a:prstGeom prst="rect">
            <a:avLst/>
          </a:prstGeom>
          <a:solidFill>
            <a:srgbClr val="592A8A"/>
          </a:solidFill>
          <a:ln w="228600" cap="sq" cmpd="thickThin">
            <a:solidFill>
              <a:srgbClr val="000000"/>
            </a:solidFill>
            <a:prstDash val="solid"/>
            <a:miter lim="800000"/>
          </a:ln>
          <a:effectLst>
            <a:glow rad="127000">
              <a:srgbClr val="F4C923"/>
            </a:glow>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592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76102" y="108154"/>
            <a:ext cx="8957187" cy="6675119"/>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9525">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txBox="1">
            <a:spLocks noGrp="1"/>
          </p:cNvSpPr>
          <p:nvPr>
            <p:ph type="title"/>
          </p:nvPr>
        </p:nvSpPr>
        <p:spPr>
          <a:xfrm>
            <a:off x="98322" y="108154"/>
            <a:ext cx="8957187" cy="1243289"/>
          </a:xfrm>
          <a:prstGeom prst="rect">
            <a:avLst/>
          </a:prstGeom>
        </p:spPr>
        <p:txBody>
          <a:bodyPr vert="horz" wrap="square" lIns="0" tIns="12065" rIns="0" bIns="0" rtlCol="0" anchor="ctr">
            <a:spAutoFit/>
          </a:bodyPr>
          <a:lstStyle/>
          <a:p>
            <a:pPr algn="ctr">
              <a:lnSpc>
                <a:spcPct val="100000"/>
              </a:lnSpc>
              <a:spcBef>
                <a:spcPts val="0"/>
              </a:spcBef>
            </a:pPr>
            <a:r>
              <a:rPr sz="2400" b="1" u="sng" kern="0" dirty="0">
                <a:latin typeface="Times New Roman" panose="02020603050405020304" pitchFamily="18" charset="0"/>
                <a:cs typeface="Times New Roman" panose="02020603050405020304" pitchFamily="18" charset="0"/>
              </a:rPr>
              <a:t>HOLIDAYS OBSERVED</a:t>
            </a:r>
            <a:br>
              <a:rPr lang="en-US" sz="2400" b="1" u="sng" kern="0" dirty="0">
                <a:latin typeface="Times New Roman" panose="02020603050405020304" pitchFamily="18" charset="0"/>
                <a:cs typeface="Times New Roman" panose="02020603050405020304" pitchFamily="18" charset="0"/>
              </a:rPr>
            </a:br>
            <a:r>
              <a:rPr lang="en-US" sz="1400" b="1" kern="0" dirty="0">
                <a:latin typeface="Times New Roman" panose="02020603050405020304" pitchFamily="18" charset="0"/>
                <a:cs typeface="Times New Roman" panose="02020603050405020304" pitchFamily="18" charset="0"/>
              </a:rPr>
              <a:t>For more information – </a:t>
            </a:r>
            <a:r>
              <a:rPr lang="en-US" sz="1400" b="1" kern="0" dirty="0">
                <a:latin typeface="Times New Roman" panose="02020603050405020304" pitchFamily="18" charset="0"/>
                <a:cs typeface="Times New Roman" panose="02020603050405020304" pitchFamily="18" charset="0"/>
                <a:hlinkClick r:id="rId3"/>
              </a:rPr>
              <a:t>https://humanresources.ecu.edu/benefits/leave/holidays/</a:t>
            </a:r>
            <a:br>
              <a:rPr lang="en-US" sz="1400" b="1" kern="0" dirty="0">
                <a:latin typeface="Times New Roman" panose="02020603050405020304" pitchFamily="18" charset="0"/>
                <a:cs typeface="Times New Roman" panose="02020603050405020304" pitchFamily="18" charset="0"/>
              </a:rPr>
            </a:b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ECU announces the holiday schedule annually on the ECU Benefits Department website.  </a:t>
            </a:r>
            <a:b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There are up to 12 paid holidays per year.  Please refer to the ECU Holidays website for additional information on pay.  </a:t>
            </a:r>
            <a:b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400" b="0" i="0" u="none" strike="noStrike" kern="0" cap="none"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CSS and DMSS employees will follow the ECU Physicians Clinic holiday schedule.</a:t>
            </a:r>
            <a:r>
              <a:rPr lang="en-US" sz="1400" b="1" kern="0" dirty="0">
                <a:latin typeface="Times New Roman" panose="02020603050405020304" pitchFamily="18" charset="0"/>
                <a:cs typeface="Times New Roman" panose="02020603050405020304" pitchFamily="18" charset="0"/>
              </a:rPr>
              <a:t> </a:t>
            </a:r>
            <a:endParaRPr sz="1400" b="1" kern="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1131E21-3BC0-CF20-3B7E-C41F4475EAC4}"/>
              </a:ext>
            </a:extLst>
          </p:cNvPr>
          <p:cNvPicPr>
            <a:picLocks noChangeAspect="1"/>
          </p:cNvPicPr>
          <p:nvPr/>
        </p:nvPicPr>
        <p:blipFill>
          <a:blip r:embed="rId4"/>
          <a:stretch>
            <a:fillRect/>
          </a:stretch>
        </p:blipFill>
        <p:spPr>
          <a:xfrm>
            <a:off x="1619794" y="1351443"/>
            <a:ext cx="5930537" cy="3276903"/>
          </a:xfrm>
          <a:prstGeom prst="rect">
            <a:avLst/>
          </a:prstGeom>
        </p:spPr>
      </p:pic>
      <p:pic>
        <p:nvPicPr>
          <p:cNvPr id="14" name="Picture 13">
            <a:extLst>
              <a:ext uri="{FF2B5EF4-FFF2-40B4-BE49-F238E27FC236}">
                <a16:creationId xmlns:a16="http://schemas.microsoft.com/office/drawing/2014/main" id="{10D7EAD8-B2EE-DE9E-A2CA-75DC2E2C6DDB}"/>
              </a:ext>
            </a:extLst>
          </p:cNvPr>
          <p:cNvPicPr>
            <a:picLocks noChangeAspect="1"/>
          </p:cNvPicPr>
          <p:nvPr/>
        </p:nvPicPr>
        <p:blipFill>
          <a:blip r:embed="rId5"/>
          <a:stretch>
            <a:fillRect/>
          </a:stretch>
        </p:blipFill>
        <p:spPr>
          <a:xfrm>
            <a:off x="1619794" y="4639379"/>
            <a:ext cx="5930538" cy="624894"/>
          </a:xfrm>
          <a:prstGeom prst="rect">
            <a:avLst/>
          </a:prstGeom>
          <a:ln w="9525">
            <a:solidFill>
              <a:schemeClr val="tx1"/>
            </a:solidFill>
          </a:ln>
        </p:spPr>
      </p:pic>
      <p:pic>
        <p:nvPicPr>
          <p:cNvPr id="17" name="Picture 16">
            <a:extLst>
              <a:ext uri="{FF2B5EF4-FFF2-40B4-BE49-F238E27FC236}">
                <a16:creationId xmlns:a16="http://schemas.microsoft.com/office/drawing/2014/main" id="{E5BD9538-F0E0-34BB-9E38-750E67A1D089}"/>
              </a:ext>
            </a:extLst>
          </p:cNvPr>
          <p:cNvPicPr>
            <a:picLocks noChangeAspect="1"/>
          </p:cNvPicPr>
          <p:nvPr/>
        </p:nvPicPr>
        <p:blipFill>
          <a:blip r:embed="rId6"/>
          <a:stretch>
            <a:fillRect/>
          </a:stretch>
        </p:blipFill>
        <p:spPr>
          <a:xfrm>
            <a:off x="85703" y="5315907"/>
            <a:ext cx="4401457" cy="556308"/>
          </a:xfrm>
          <a:prstGeom prst="rect">
            <a:avLst/>
          </a:prstGeom>
        </p:spPr>
      </p:pic>
      <p:pic>
        <p:nvPicPr>
          <p:cNvPr id="19" name="Picture 18">
            <a:extLst>
              <a:ext uri="{FF2B5EF4-FFF2-40B4-BE49-F238E27FC236}">
                <a16:creationId xmlns:a16="http://schemas.microsoft.com/office/drawing/2014/main" id="{FB8E3636-00DF-D26C-F24A-13AD7724C3AB}"/>
              </a:ext>
            </a:extLst>
          </p:cNvPr>
          <p:cNvPicPr>
            <a:picLocks noChangeAspect="1"/>
          </p:cNvPicPr>
          <p:nvPr/>
        </p:nvPicPr>
        <p:blipFill>
          <a:blip r:embed="rId7"/>
          <a:stretch>
            <a:fillRect/>
          </a:stretch>
        </p:blipFill>
        <p:spPr>
          <a:xfrm>
            <a:off x="79508" y="5872215"/>
            <a:ext cx="4401458" cy="807790"/>
          </a:xfrm>
          <a:prstGeom prst="rect">
            <a:avLst/>
          </a:prstGeom>
        </p:spPr>
      </p:pic>
      <p:pic>
        <p:nvPicPr>
          <p:cNvPr id="21" name="Picture 20">
            <a:extLst>
              <a:ext uri="{FF2B5EF4-FFF2-40B4-BE49-F238E27FC236}">
                <a16:creationId xmlns:a16="http://schemas.microsoft.com/office/drawing/2014/main" id="{78C8D7AD-E7E4-B28E-1349-8CC1796E418B}"/>
              </a:ext>
            </a:extLst>
          </p:cNvPr>
          <p:cNvPicPr>
            <a:picLocks noChangeAspect="1"/>
          </p:cNvPicPr>
          <p:nvPr/>
        </p:nvPicPr>
        <p:blipFill>
          <a:blip r:embed="rId8"/>
          <a:stretch>
            <a:fillRect/>
          </a:stretch>
        </p:blipFill>
        <p:spPr>
          <a:xfrm>
            <a:off x="4656841" y="5315907"/>
            <a:ext cx="4376448" cy="144970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C82E"/>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ject 3"/>
          <p:cNvSpPr/>
          <p:nvPr/>
        </p:nvSpPr>
        <p:spPr>
          <a:xfrm>
            <a:off x="80387" y="70339"/>
            <a:ext cx="8983226" cy="6692202"/>
          </a:xfrm>
          <a:custGeom>
            <a:avLst/>
            <a:gdLst/>
            <a:ahLst/>
            <a:cxnLst/>
            <a:rect l="l" t="t" r="r" b="b"/>
            <a:pathLst>
              <a:path w="8778240" h="6492240">
                <a:moveTo>
                  <a:pt x="0" y="0"/>
                </a:moveTo>
                <a:lnTo>
                  <a:pt x="8778240" y="0"/>
                </a:lnTo>
                <a:lnTo>
                  <a:pt x="8778240" y="6492240"/>
                </a:lnTo>
                <a:lnTo>
                  <a:pt x="0" y="6492240"/>
                </a:lnTo>
                <a:lnTo>
                  <a:pt x="0" y="0"/>
                </a:lnTo>
                <a:close/>
              </a:path>
            </a:pathLst>
          </a:custGeom>
          <a:solidFill>
            <a:srgbClr val="FFFFFF"/>
          </a:solidFill>
          <a:ln w="12700">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ject 5"/>
          <p:cNvSpPr/>
          <p:nvPr/>
        </p:nvSpPr>
        <p:spPr>
          <a:xfrm>
            <a:off x="6922711" y="193552"/>
            <a:ext cx="2048802" cy="1396731"/>
          </a:xfrm>
          <a:prstGeom prst="rect">
            <a:avLst/>
          </a:prstGeom>
          <a:blipFill>
            <a:blip r:embed="rId2" cstate="print"/>
            <a:stretch>
              <a:fillRect/>
            </a:stretch>
          </a:blipFill>
          <a:effectLst>
            <a:softEdge rad="127000"/>
          </a:effectLst>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bject 6"/>
          <p:cNvSpPr/>
          <p:nvPr/>
        </p:nvSpPr>
        <p:spPr>
          <a:xfrm rot="5400000">
            <a:off x="8248919" y="5947847"/>
            <a:ext cx="804801" cy="824586"/>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8"/>
          <p:cNvSpPr txBox="1"/>
          <p:nvPr/>
        </p:nvSpPr>
        <p:spPr>
          <a:xfrm>
            <a:off x="181785" y="186368"/>
            <a:ext cx="8778240" cy="596958"/>
          </a:xfrm>
          <a:prstGeom prst="rect">
            <a:avLst/>
          </a:prstGeom>
        </p:spPr>
        <p:txBody>
          <a:bodyPr vert="horz" wrap="square" lIns="0" tIns="12065" rIns="0" bIns="0" rtlCol="0">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sz="2400"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TYPE</a:t>
            </a:r>
            <a:r>
              <a:rPr kumimoji="0" lang="en-US" sz="2400"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S</a:t>
            </a:r>
            <a:r>
              <a:rPr kumimoji="0" sz="2400"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OF</a:t>
            </a:r>
            <a:r>
              <a:rPr kumimoji="0" sz="2400" b="1" i="0" u="sng" strike="noStrike" kern="1200" cap="none" spc="-95"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sz="2400"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LEAVE</a:t>
            </a:r>
            <a:r>
              <a:rPr kumimoji="0" lang="en-US" sz="2400"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 </a:t>
            </a:r>
            <a:r>
              <a:rPr kumimoji="0" lang="en-US" sz="1600"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rPr>
              <a:t>(if eligible)</a:t>
            </a:r>
            <a:endParaRPr kumimoji="0" lang="en-US" b="1" i="0" u="sng" strike="noStrike" kern="1200" cap="none" spc="0" normalizeH="0" baseline="0" noProof="0" dirty="0">
              <a:ln>
                <a:noFill/>
              </a:ln>
              <a:solidFill>
                <a:srgbClr val="050505"/>
              </a:solidFill>
              <a:effectLst/>
              <a:uLnTx/>
              <a:uFillTx/>
              <a:latin typeface="Times New Roman" panose="02020603050405020304" pitchFamily="18" charset="0"/>
              <a:ea typeface="+mn-ea"/>
              <a:cs typeface="Times New Roman" panose="02020603050405020304" pitchFamily="18" charset="0"/>
            </a:endParaRPr>
          </a:p>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https://humanresources.ecu.edu/benefits/leave/</a:t>
            </a:r>
            <a:r>
              <a:rPr kumimoji="0" lang="en-US" sz="1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
        <p:nvSpPr>
          <p:cNvPr id="12" name="object 12"/>
          <p:cNvSpPr txBox="1"/>
          <p:nvPr/>
        </p:nvSpPr>
        <p:spPr>
          <a:xfrm>
            <a:off x="181785" y="1671599"/>
            <a:ext cx="4279683" cy="4521751"/>
          </a:xfrm>
          <a:prstGeom prst="rect">
            <a:avLst/>
          </a:prstGeom>
          <a:ln>
            <a:solidFill>
              <a:schemeClr val="tx1"/>
            </a:solidFill>
          </a:ln>
        </p:spPr>
        <p:txBody>
          <a:bodyPr vert="horz" wrap="square" lIns="0" tIns="12700" rIns="0" bIns="0"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ADMINISTRATION TEAM</a:t>
            </a:r>
          </a:p>
          <a:p>
            <a:pPr marL="233363" marR="0" lvl="0" indent="-233363" algn="ctr" defTabSz="4572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Email – </a:t>
            </a:r>
            <a:r>
              <a:rPr lang="en-US" sz="1600" b="1" dirty="0">
                <a:solidFill>
                  <a:prstClr val="black"/>
                </a:solidFill>
                <a:latin typeface="Times New Roman" panose="02020603050405020304" pitchFamily="18" charset="0"/>
                <a:cs typeface="Times New Roman" panose="02020603050405020304" pitchFamily="18" charset="0"/>
                <a:hlinkClick r:id="rId4"/>
              </a:rPr>
              <a:t>Leave@ecu.edu</a:t>
            </a:r>
            <a:endParaRPr lang="en-US" sz="1600" b="1" dirty="0">
              <a:solidFill>
                <a:prstClr val="black"/>
              </a:solidFill>
              <a:latin typeface="Times New Roman" panose="02020603050405020304" pitchFamily="18" charset="0"/>
              <a:cs typeface="Times New Roman" panose="02020603050405020304" pitchFamily="18" charset="0"/>
            </a:endParaRPr>
          </a:p>
          <a:p>
            <a:pPr marL="233363" marR="0" lvl="0" indent="-233363"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VOLUNTARY SHARED LEAVE (VSL)</a:t>
            </a: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FAMILY AND MEDICAL LEAVE ACT (FMLA)</a:t>
            </a: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Faculty Serious Illness Leave (FSIL)</a:t>
            </a: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FAMILY ILLNESS LEAVE (FIL)</a:t>
            </a:r>
          </a:p>
          <a:p>
            <a:pPr marL="339725" marR="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5080" indent="-233363">
              <a:buFont typeface="Arial" panose="020B0604020202020204" pitchFamily="34" charset="0"/>
              <a:buChar char="•"/>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MILITARY LEAVE</a:t>
            </a:r>
          </a:p>
          <a:p>
            <a:pPr marL="339725" marR="508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508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DISABILITY </a:t>
            </a:r>
            <a:r>
              <a:rPr lang="en-US" b="1" dirty="0">
                <a:solidFill>
                  <a:prstClr val="black"/>
                </a:solidFill>
                <a:latin typeface="Times New Roman" panose="02020603050405020304" pitchFamily="18" charset="0"/>
                <a:cs typeface="Times New Roman" panose="02020603050405020304" pitchFamily="18" charset="0"/>
              </a:rPr>
              <a:t>– </a:t>
            </a:r>
          </a:p>
          <a:p>
            <a:pPr marL="339725" marR="5080" lvl="0" algn="l"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SHORT-TERM (STD)</a:t>
            </a:r>
            <a:endParaRPr lang="en-US" b="1" dirty="0">
              <a:solidFill>
                <a:prstClr val="black"/>
              </a:solidFill>
              <a:latin typeface="Times New Roman" panose="02020603050405020304" pitchFamily="18" charset="0"/>
              <a:cs typeface="Times New Roman" panose="02020603050405020304" pitchFamily="18" charset="0"/>
            </a:endParaRPr>
          </a:p>
          <a:p>
            <a:pPr marL="339725" marR="5080" lvl="0" algn="l"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EXTENDED SHORT-TERM (XSTD)</a:t>
            </a:r>
            <a:endParaRPr lang="en-US" b="1" dirty="0">
              <a:solidFill>
                <a:prstClr val="black"/>
              </a:solidFill>
              <a:latin typeface="Times New Roman" panose="02020603050405020304" pitchFamily="18" charset="0"/>
              <a:cs typeface="Times New Roman" panose="02020603050405020304" pitchFamily="18" charset="0"/>
            </a:endParaRPr>
          </a:p>
          <a:p>
            <a:pPr marL="339725" marR="5080" lvl="0" algn="l" defTabSz="4572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LONG-TERM (LTD)</a:t>
            </a: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bject 6">
            <a:extLst>
              <a:ext uri="{FF2B5EF4-FFF2-40B4-BE49-F238E27FC236}">
                <a16:creationId xmlns:a16="http://schemas.microsoft.com/office/drawing/2014/main" id="{532468B3-858E-1613-FD6C-4D7AC220CCDD}"/>
              </a:ext>
            </a:extLst>
          </p:cNvPr>
          <p:cNvSpPr/>
          <p:nvPr/>
        </p:nvSpPr>
        <p:spPr>
          <a:xfrm rot="16200000">
            <a:off x="88408" y="60128"/>
            <a:ext cx="834635" cy="855057"/>
          </a:xfrm>
          <a:custGeom>
            <a:avLst/>
            <a:gdLst/>
            <a:ahLst/>
            <a:cxnLst/>
            <a:rect l="l" t="t" r="r" b="b"/>
            <a:pathLst>
              <a:path w="1419225" h="1371600">
                <a:moveTo>
                  <a:pt x="1418844" y="0"/>
                </a:moveTo>
                <a:lnTo>
                  <a:pt x="0" y="0"/>
                </a:lnTo>
                <a:lnTo>
                  <a:pt x="472948" y="457200"/>
                </a:lnTo>
                <a:lnTo>
                  <a:pt x="961644" y="457200"/>
                </a:lnTo>
                <a:lnTo>
                  <a:pt x="961644" y="929627"/>
                </a:lnTo>
                <a:lnTo>
                  <a:pt x="1418844" y="1371600"/>
                </a:lnTo>
                <a:lnTo>
                  <a:pt x="1418844" y="0"/>
                </a:lnTo>
                <a:close/>
              </a:path>
            </a:pathLst>
          </a:custGeom>
          <a:solidFill>
            <a:srgbClr val="592A8A"/>
          </a:solidFill>
          <a:ln>
            <a:solidFill>
              <a:schemeClr val="tx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35CB2BA-2895-E6DB-80EE-FC3FCE547B03}"/>
              </a:ext>
            </a:extLst>
          </p:cNvPr>
          <p:cNvSpPr txBox="1"/>
          <p:nvPr/>
        </p:nvSpPr>
        <p:spPr>
          <a:xfrm>
            <a:off x="4682533" y="1671599"/>
            <a:ext cx="4288980" cy="2877711"/>
          </a:xfrm>
          <a:prstGeom prst="rect">
            <a:avLst/>
          </a:prstGeom>
          <a:noFill/>
          <a:ln>
            <a:solidFill>
              <a:schemeClr val="tx1"/>
            </a:solidFill>
          </a:ln>
        </p:spPr>
        <p:txBody>
          <a:bodyPr wrap="square" rtlCol="0">
            <a:spAutoFit/>
          </a:bodyPr>
          <a:lstStyle/>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a:t>
            </a:r>
          </a:p>
          <a:p>
            <a:pPr marL="0" marR="508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SUPERVISOR</a:t>
            </a:r>
          </a:p>
          <a:p>
            <a:pPr marL="233363" marR="5080" lvl="0" indent="-233363"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508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COMMUNITY SERVICE LEAVE</a:t>
            </a:r>
          </a:p>
          <a:p>
            <a:pPr marL="339725" marR="5080" lvl="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(CSL)</a:t>
            </a:r>
          </a:p>
          <a:p>
            <a:pPr marL="339725" marR="5080"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213355"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CIVIL LEAVE</a:t>
            </a:r>
          </a:p>
          <a:p>
            <a:pPr marL="339725" marR="213355"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213355"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EDUCATIONAL LEAVE</a:t>
            </a:r>
          </a:p>
          <a:p>
            <a:pPr marL="339725" marR="213355"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39725" marR="213355" lvl="0" indent="-2333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WITHOUT PAY (LWOP)</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2A8A"/>
        </a:solidFill>
        <a:ln>
          <a:solidFill>
            <a:schemeClr val="tx1"/>
          </a:solidFill>
        </a:ln>
      </a:spPr>
      <a:bodyPr wrap="square" lIns="0" tIns="0" rIns="0" bIns="0" rtlCol="0"/>
      <a:lstStyle>
        <a:defPPr marL="0" marR="0" indent="0" algn="l" defTabSz="4572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ln>
              <a:noFill/>
            </a:ln>
            <a:solidFill>
              <a:prstClr val="black"/>
            </a:solidFill>
            <a:effectLst/>
            <a:uLnTx/>
            <a:uFillTx/>
            <a:latin typeface="Calibri" panose="020F0502020204030204"/>
            <a:ea typeface="+mn-ea"/>
            <a:cs typeface="+mn-cs"/>
          </a:defRPr>
        </a:defPPr>
      </a:lst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C50B99920E7342B2EBD61D445ED4D9" ma:contentTypeVersion="16" ma:contentTypeDescription="Create a new document." ma:contentTypeScope="" ma:versionID="12975d52f54c91304c2edc695a1b4db9">
  <xsd:schema xmlns:xsd="http://www.w3.org/2001/XMLSchema" xmlns:xs="http://www.w3.org/2001/XMLSchema" xmlns:p="http://schemas.microsoft.com/office/2006/metadata/properties" xmlns:ns2="f84b88ef-0cb6-4b42-9068-93a889d9bd65" xmlns:ns3="8b69f1b6-b16b-49b6-bd23-7722e9de6eb2" targetNamespace="http://schemas.microsoft.com/office/2006/metadata/properties" ma:root="true" ma:fieldsID="4acacc9dc2b49eb96753f0a4f85b3861" ns2:_="" ns3:_="">
    <xsd:import namespace="f84b88ef-0cb6-4b42-9068-93a889d9bd65"/>
    <xsd:import namespace="8b69f1b6-b16b-49b6-bd23-7722e9de6e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Not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b88ef-0cb6-4b42-9068-93a889d9bd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2" nillable="true" ma:displayName="Notes" ma:description="These are drafted. Need to add links and solidify dates" ma:format="Dropdown" ma:internalName="Notes">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69f1b6-b16b-49b6-bd23-7722e9de6e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722d2e-1c80-4d1c-81ec-451c20b8e9f0}" ma:internalName="TaxCatchAll" ma:showField="CatchAllData" ma:web="8b69f1b6-b16b-49b6-bd23-7722e9de6eb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4b88ef-0cb6-4b42-9068-93a889d9bd65">
      <Terms xmlns="http://schemas.microsoft.com/office/infopath/2007/PartnerControls"/>
    </lcf76f155ced4ddcb4097134ff3c332f>
    <TaxCatchAll xmlns="8b69f1b6-b16b-49b6-bd23-7722e9de6eb2" xsi:nil="true"/>
    <Notes xmlns="f84b88ef-0cb6-4b42-9068-93a889d9bd65" xsi:nil="true"/>
  </documentManagement>
</p:properties>
</file>

<file path=customXml/itemProps1.xml><?xml version="1.0" encoding="utf-8"?>
<ds:datastoreItem xmlns:ds="http://schemas.openxmlformats.org/officeDocument/2006/customXml" ds:itemID="{7DF25776-26B9-4C0A-9CDC-58F44A00DEA5}"/>
</file>

<file path=customXml/itemProps2.xml><?xml version="1.0" encoding="utf-8"?>
<ds:datastoreItem xmlns:ds="http://schemas.openxmlformats.org/officeDocument/2006/customXml" ds:itemID="{2B92151E-FEF6-4A2F-AF26-62AC7C9749D4}"/>
</file>

<file path=customXml/itemProps3.xml><?xml version="1.0" encoding="utf-8"?>
<ds:datastoreItem xmlns:ds="http://schemas.openxmlformats.org/officeDocument/2006/customXml" ds:itemID="{B310CCFE-A464-40EE-AB79-683AA51295A9}"/>
</file>

<file path=docProps/app.xml><?xml version="1.0" encoding="utf-8"?>
<Properties xmlns="http://schemas.openxmlformats.org/officeDocument/2006/extended-properties" xmlns:vt="http://schemas.openxmlformats.org/officeDocument/2006/docPropsVTypes">
  <Template>Office 2013 - 2022 Theme</Template>
  <TotalTime>8361</TotalTime>
  <Words>11883</Words>
  <Application>Microsoft Macintosh PowerPoint</Application>
  <PresentationFormat>On-screen Show (4:3)</PresentationFormat>
  <Paragraphs>927</Paragraphs>
  <Slides>71</Slides>
  <Notes>32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71</vt:i4>
      </vt:variant>
    </vt:vector>
  </HeadingPairs>
  <TitlesOfParts>
    <vt:vector size="83" baseType="lpstr">
      <vt:lpstr>Arial</vt:lpstr>
      <vt:lpstr>Calibri</vt:lpstr>
      <vt:lpstr>Calibri Light</vt:lpstr>
      <vt:lpstr>Chiller</vt:lpstr>
      <vt:lpstr>Courier New</vt:lpstr>
      <vt:lpstr>Ravie</vt:lpstr>
      <vt:lpstr>Times New Roman</vt:lpstr>
      <vt:lpstr>Wingdings</vt:lpstr>
      <vt:lpstr>Office Theme</vt:lpstr>
      <vt:lpstr>1_Office Theme</vt:lpstr>
      <vt:lpstr>2_Office Theme</vt:lpstr>
      <vt:lpstr>3_Office Theme</vt:lpstr>
      <vt:lpstr>WELCOME PIRATES!!!        </vt:lpstr>
      <vt:lpstr>PowerPoint Presentation</vt:lpstr>
      <vt:lpstr>DEPARTMENT OF PEOPLE OPERATIONS, SUCCESS, AND OPPORTUNITY  BENEFITS DEPARTMENT Located at 210 East 1st Street, Building 127 / across from Town Commons 252-328-9887 – Phone 252-328-9918 – Fax http://www.ecu.edu/cs-admin/HumanResources/Benefits.cfm – Website </vt:lpstr>
      <vt:lpstr>PRIOR NC STATE/LOCAL GOVERNMENT  SERVICE VERIFICATION FORM</vt:lpstr>
      <vt:lpstr>CERTIFYING EMPLOYEE STATUS UNDER  RETIREMENT REEMPLOYMENT LAWS</vt:lpstr>
      <vt:lpstr>PowerPoint Presentation</vt:lpstr>
      <vt:lpstr>PowerPoint Presentation</vt:lpstr>
      <vt:lpstr>HOLIDAYS OBSERVED For more information – https://humanresources.ecu.edu/benefits/leave/holidays/ ECU announces the holiday schedule annually on the ECU Benefits Department website.   There are up to 12 paid holidays per year.  Please refer to the ECU Holidays website for additional information on pay.   CSS and DMSS employees will follow the ECU Physicians Clinic holiday schedule. </vt:lpstr>
      <vt:lpstr>PowerPoint Presentation</vt:lpstr>
      <vt:lpstr>PowerPoint Presentation</vt:lpstr>
      <vt:lpstr>ELIGIBILITY REQUIREMENTS FOR LEAVES</vt:lpstr>
      <vt:lpstr>PowerPoint Presentation</vt:lpstr>
      <vt:lpstr>ADVERSE WEATHER For more information – https://humanresources.ecu.edu/benefits/leave/adverse-weather/  Register to receive alerts – https://alertinfo.ecu.edu/adverse-weather-emergency-event-policy/ </vt:lpstr>
      <vt:lpstr>PowerPoint Presentation</vt:lpstr>
      <vt:lpstr>PowerPoint Presentation</vt:lpstr>
      <vt:lpstr>TSERS vs ORP</vt:lpstr>
      <vt:lpstr>NEED HELP DECIDING ON A RETIREMENT PLAN?   CAPTRUST CAN HELP</vt:lpstr>
      <vt:lpstr>PowerPoint Presentation</vt:lpstr>
      <vt:lpstr>TSERS – FORM 2C  ACTIVE EMPLOYEE DEATH BENEFITS</vt:lpstr>
      <vt:lpstr>PowerPoint Presentation</vt:lpstr>
      <vt:lpstr>HOW DO I ENROLL IN THE MANDATORY  RETIREMENT PLAN OF MY CHOICE?</vt:lpstr>
      <vt:lpstr>PowerPoint Presentation</vt:lpstr>
      <vt:lpstr>PowerPoint Presentation</vt:lpstr>
      <vt:lpstr>WHO’S ELIGIBLE FOR  INSURANCE BENEFITS?</vt:lpstr>
      <vt:lpstr>PowerPoint Presentation</vt:lpstr>
      <vt:lpstr>Seriously Mate  This is important</vt:lpstr>
      <vt:lpstr>PowerPoint Presentation</vt:lpstr>
      <vt:lpstr>Wellness Premium Credit Opportunity</vt:lpstr>
      <vt:lpstr>2024 MEDICAL PLAN PREMIUMS FOR  ACTIVE SUBSCRIBERS</vt:lpstr>
      <vt:lpstr>PowerPoint Presentation</vt:lpstr>
      <vt:lpstr>PowerPoint Presentation</vt:lpstr>
      <vt:lpstr>PowerPoint Presentation</vt:lpstr>
      <vt:lpstr>PowerPoint Presentation</vt:lpstr>
      <vt:lpstr>Visit www.ncflex.org scroll to the bottom of the page and choose one of the guides for detailed information and/or short video clips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HIRE (NH)/QUALIFYING LIFE EVENT (QLE)/ OPEN ENROLLMENT (OE)</vt:lpstr>
      <vt:lpstr>PowerPoint Presentation</vt:lpstr>
      <vt:lpstr>PowerPoint Presentation</vt:lpstr>
      <vt:lpstr>PowerPoint Presentation</vt:lpstr>
      <vt:lpstr>PowerPoint Presentation</vt:lpstr>
      <vt:lpstr>SUPPLEMENTAL RETIREMENT ACCOUNTS (SRA) For more information – https://humanresources.ecu.edu/benefits/retirement/ </vt:lpstr>
      <vt:lpstr>PowerPoint Presentation</vt:lpstr>
      <vt:lpstr>PowerPoint Presentation</vt:lpstr>
      <vt:lpstr>SUPPLEMENTAL  LONG-TERM DISABILITY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PIRATES!!!</dc:title>
  <dc:creator>Hogan, Corinne</dc:creator>
  <cp:lastModifiedBy>Gohn, Cara</cp:lastModifiedBy>
  <cp:revision>63</cp:revision>
  <cp:lastPrinted>2023-12-19T19:56:54Z</cp:lastPrinted>
  <dcterms:created xsi:type="dcterms:W3CDTF">2023-09-21T20:33:40Z</dcterms:created>
  <dcterms:modified xsi:type="dcterms:W3CDTF">2024-06-27T15:14:24Z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0x010100CAC50B99920E7342B2EBD61D445ED4D9</vt:lpwstr>
  </property>
</Properties>
</file>